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76" r:id="rId3"/>
    <p:sldId id="257" r:id="rId4"/>
    <p:sldId id="258" r:id="rId5"/>
    <p:sldId id="260" r:id="rId6"/>
    <p:sldId id="261" r:id="rId7"/>
    <p:sldId id="263" r:id="rId8"/>
    <p:sldId id="275" r:id="rId9"/>
    <p:sldId id="267" r:id="rId10"/>
    <p:sldId id="268" r:id="rId11"/>
    <p:sldId id="269" r:id="rId12"/>
    <p:sldId id="271" r:id="rId13"/>
    <p:sldId id="272" r:id="rId14"/>
    <p:sldId id="274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/>
    <p:restoredTop sz="94626"/>
  </p:normalViewPr>
  <p:slideViewPr>
    <p:cSldViewPr snapToGrid="0">
      <p:cViewPr varScale="1">
        <p:scale>
          <a:sx n="161" d="100"/>
          <a:sy n="161" d="100"/>
        </p:scale>
        <p:origin x="77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a6503ec2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a6503ec2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Targeting aneuploidy to expand the universe of cancer therapies ?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Expanding the universe of cancer therapies by targeting aneuploidy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82393c95a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82393c95a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2393c95a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82393c95a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d8c779a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5d8c779a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77c039872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77c039872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7c03987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77c03987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5d8c779af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5d8c779af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60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7c306af7b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7c306af7b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Targeted therapy has been effective, but as a clinician I am all too aware that most patients are unable to benefit from it because their tumors have no actionable mutations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Stats from the literature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Zehir et al., 2017 (MSK) ← 36.7% of patients had “actionable mutations”, but only 11% could be put on a trial/get a treatment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Haslam et al., 2023 (UCSF) ← 23% response rate for basket trials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d8c779af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d8c779af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Describe how many cancers have aneuploidy, and how individual aneuploidies constitute the most common genetic events in cancer but have received little attention for therapeutics development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 are from https://www.cellosaurus.org/pawefish/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4429f5af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4429f5af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JMS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d8c779af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5d8c779af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unprecedented way to tackle aneuploidy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 aneuploidy to tackle undruggable tumors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60a2970cb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60a2970cb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5d8c779af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5d8c779af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3717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a6503ec2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7a6503ec2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80"/>
              <a:t>Expanding the universe of cancer therapies by targeting aneuploidy</a:t>
            </a:r>
            <a:endParaRPr sz="3780"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t="36777" b="27428"/>
          <a:stretch/>
        </p:blipFill>
        <p:spPr>
          <a:xfrm>
            <a:off x="0" y="1375"/>
            <a:ext cx="9144000" cy="42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0" y="4175150"/>
            <a:ext cx="9144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Expanding the universe of cancer therapies by </a:t>
            </a:r>
            <a:endParaRPr sz="2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targeting aneuploidy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“Aneuploidy addictions” - an evolutionary trap for drug resistance</a:t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500" y="1856325"/>
            <a:ext cx="5502724" cy="22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160400" y="1592825"/>
            <a:ext cx="3245100" cy="2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Certain aneuploidies are </a:t>
            </a:r>
            <a:r>
              <a:rPr lang="en" sz="1500">
                <a:solidFill>
                  <a:srgbClr val="FF0000"/>
                </a:solidFill>
              </a:rPr>
              <a:t>required</a:t>
            </a:r>
            <a:r>
              <a:rPr lang="en" sz="1500"/>
              <a:t> for tumor formation.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Therapies could select against specific aneuploidies - but the resulting aneuploidy-loss cells will have lower tumor-forming potential!</a:t>
            </a:r>
            <a:br>
              <a:rPr lang="en" sz="1500"/>
            </a:b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This creates an evolutionary trap, pushing cells toward a non-malignant state.</a:t>
            </a:r>
            <a:endParaRPr sz="1500"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4159500" y="4874100"/>
            <a:ext cx="4984500" cy="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r" rtl="0">
              <a:lnSpc>
                <a:spcPct val="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Sheltzer Lab, Science 2023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“Aneuploidy addictions” - an evolutionary trap for drug resistance</a:t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25" y="1631875"/>
            <a:ext cx="8839204" cy="26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4159500" y="4874100"/>
            <a:ext cx="4984500" cy="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r" rtl="0">
              <a:lnSpc>
                <a:spcPct val="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Sheltzer Lab, Science 2023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Aneuploidies: the most common genetic events in cancer</a:t>
            </a:r>
            <a:endParaRPr/>
          </a:p>
        </p:txBody>
      </p:sp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l="2154" t="1823" r="38317" b="77501"/>
          <a:stretch/>
        </p:blipFill>
        <p:spPr>
          <a:xfrm>
            <a:off x="1013351" y="1086450"/>
            <a:ext cx="7117293" cy="349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/>
          <p:nvPr/>
        </p:nvSpPr>
        <p:spPr>
          <a:xfrm>
            <a:off x="6868300" y="4750200"/>
            <a:ext cx="23799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Shih et al., </a:t>
            </a:r>
            <a:r>
              <a:rPr lang="en" i="1"/>
              <a:t>Nature</a:t>
            </a:r>
            <a:r>
              <a:rPr lang="en"/>
              <a:t> 2023</a:t>
            </a:r>
            <a:endParaRPr/>
          </a:p>
        </p:txBody>
      </p:sp>
      <p:sp>
        <p:nvSpPr>
          <p:cNvPr id="188" name="Google Shape;188;p28"/>
          <p:cNvSpPr/>
          <p:nvPr/>
        </p:nvSpPr>
        <p:spPr>
          <a:xfrm>
            <a:off x="886750" y="1014150"/>
            <a:ext cx="361500" cy="50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8"/>
          <p:cNvSpPr/>
          <p:nvPr/>
        </p:nvSpPr>
        <p:spPr>
          <a:xfrm>
            <a:off x="4264850" y="1663500"/>
            <a:ext cx="1690800" cy="50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 txBox="1"/>
          <p:nvPr/>
        </p:nvSpPr>
        <p:spPr>
          <a:xfrm>
            <a:off x="2793250" y="1086450"/>
            <a:ext cx="12018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aneuploidies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600" y="1167388"/>
            <a:ext cx="3564388" cy="11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0825" y="1200725"/>
            <a:ext cx="3564350" cy="11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Proof of principle - 7p gains</a:t>
            </a:r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title"/>
          </p:nvPr>
        </p:nvSpPr>
        <p:spPr>
          <a:xfrm>
            <a:off x="76725" y="1390250"/>
            <a:ext cx="18441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20"/>
              <a:t>Target Market Size</a:t>
            </a:r>
            <a:endParaRPr sz="1020"/>
          </a:p>
        </p:txBody>
      </p:sp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2290550" y="1072025"/>
            <a:ext cx="1995600" cy="281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20"/>
              <a:t>Colon cancer line - trisomy 7p</a:t>
            </a:r>
            <a:endParaRPr sz="1020"/>
          </a:p>
        </p:txBody>
      </p: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5965650" y="1072025"/>
            <a:ext cx="1995600" cy="281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20"/>
              <a:t>Colon cancer line - disomy 7p</a:t>
            </a:r>
            <a:endParaRPr sz="1020"/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1600" y="2603663"/>
            <a:ext cx="1403700" cy="248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2609150" y="2525975"/>
            <a:ext cx="1995600" cy="281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20"/>
              <a:t>Inhibitor of Gene X</a:t>
            </a:r>
            <a:endParaRPr sz="1020"/>
          </a:p>
        </p:txBody>
      </p:sp>
      <p:sp>
        <p:nvSpPr>
          <p:cNvPr id="203" name="Google Shape;203;p29"/>
          <p:cNvSpPr txBox="1">
            <a:spLocks noGrp="1"/>
          </p:cNvSpPr>
          <p:nvPr>
            <p:ph type="title"/>
          </p:nvPr>
        </p:nvSpPr>
        <p:spPr>
          <a:xfrm>
            <a:off x="6261600" y="2342975"/>
            <a:ext cx="1995600" cy="281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20"/>
              <a:t>Inhibitor of Gene X</a:t>
            </a:r>
            <a:endParaRPr sz="1020"/>
          </a:p>
        </p:txBody>
      </p:sp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4572000" y="2724000"/>
            <a:ext cx="1177800" cy="440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20"/>
              <a:t>Isogenic colon cancer lines</a:t>
            </a:r>
            <a:endParaRPr sz="102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7837300" y="2724000"/>
            <a:ext cx="1177800" cy="440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20"/>
              <a:t>Panel of</a:t>
            </a:r>
            <a:endParaRPr sz="102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20"/>
              <a:t>Colon cancer</a:t>
            </a:r>
            <a:endParaRPr sz="102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20"/>
              <a:t>Cell lines</a:t>
            </a:r>
            <a:endParaRPr sz="1020"/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6">
            <a:alphaModFix/>
          </a:blip>
          <a:srcRect l="3327" r="75810"/>
          <a:stretch/>
        </p:blipFill>
        <p:spPr>
          <a:xfrm>
            <a:off x="352025" y="1767358"/>
            <a:ext cx="1474376" cy="292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8950" y="3088500"/>
            <a:ext cx="2679625" cy="181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Chemical screen top hit in same pathway</a:t>
            </a:r>
            <a:endParaRPr/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8225" y="1385875"/>
            <a:ext cx="4943475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175" y="1247775"/>
            <a:ext cx="3653425" cy="2466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dirty="0"/>
              <a:t>Our team – experienced biotech veterans and leaders in studying aneuploidy</a:t>
            </a:r>
            <a:endParaRPr sz="2420" dirty="0"/>
          </a:p>
        </p:txBody>
      </p:sp>
      <p:pic>
        <p:nvPicPr>
          <p:cNvPr id="144" name="Google Shape;144;p2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534" y="1388407"/>
            <a:ext cx="791579" cy="90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382" y="2561101"/>
            <a:ext cx="791579" cy="90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9534" y="2561101"/>
            <a:ext cx="791579" cy="90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9534" y="3733080"/>
            <a:ext cx="791579" cy="90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E5412D-D03B-2DD3-6179-53A1D98F72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6" r="6694"/>
          <a:stretch/>
        </p:blipFill>
        <p:spPr>
          <a:xfrm>
            <a:off x="649383" y="1388407"/>
            <a:ext cx="791579" cy="900640"/>
          </a:xfrm>
          <a:prstGeom prst="rect">
            <a:avLst/>
          </a:prstGeom>
        </p:spPr>
      </p:pic>
      <p:pic>
        <p:nvPicPr>
          <p:cNvPr id="1026" name="Picture 2" descr="Matthew L. Meyerson | American Academy of Arts and Sciences">
            <a:extLst>
              <a:ext uri="{FF2B5EF4-FFF2-40B4-BE49-F238E27FC236}">
                <a16:creationId xmlns:a16="http://schemas.microsoft.com/office/drawing/2014/main" id="{DBB8B91D-BA8E-7F94-D5E3-BF3CD984F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0"/>
          <a:stretch/>
        </p:blipFill>
        <p:spPr bwMode="auto">
          <a:xfrm>
            <a:off x="649382" y="3733080"/>
            <a:ext cx="791579" cy="90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43;p23">
            <a:extLst>
              <a:ext uri="{FF2B5EF4-FFF2-40B4-BE49-F238E27FC236}">
                <a16:creationId xmlns:a16="http://schemas.microsoft.com/office/drawing/2014/main" id="{A35F5951-2F5E-05C4-0E3E-4B5279F5AD63}"/>
              </a:ext>
            </a:extLst>
          </p:cNvPr>
          <p:cNvSpPr txBox="1"/>
          <p:nvPr/>
        </p:nvSpPr>
        <p:spPr>
          <a:xfrm>
            <a:off x="1488323" y="1388407"/>
            <a:ext cx="29564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Ali </a:t>
            </a:r>
            <a:r>
              <a:rPr lang="en" sz="1200" b="1" dirty="0" err="1"/>
              <a:t>Fattaey</a:t>
            </a:r>
            <a:r>
              <a:rPr lang="en" sz="1200" b="1" dirty="0"/>
              <a:t>, PhD</a:t>
            </a:r>
            <a:r>
              <a:rPr lang="en" sz="1200" dirty="0"/>
              <a:t>. Formerly the CEO of </a:t>
            </a:r>
            <a:r>
              <a:rPr lang="en" sz="1200" dirty="0" err="1"/>
              <a:t>Metabomed</a:t>
            </a:r>
            <a:r>
              <a:rPr lang="en" sz="1200" dirty="0"/>
              <a:t>, formerly the CEO of </a:t>
            </a:r>
            <a:r>
              <a:rPr lang="en" sz="1200" dirty="0" err="1"/>
              <a:t>Curis</a:t>
            </a:r>
            <a:r>
              <a:rPr lang="en" sz="1200" dirty="0"/>
              <a:t>.</a:t>
            </a:r>
            <a:endParaRPr sz="1200" dirty="0"/>
          </a:p>
        </p:txBody>
      </p:sp>
      <p:sp>
        <p:nvSpPr>
          <p:cNvPr id="5" name="Google Shape;143;p23">
            <a:extLst>
              <a:ext uri="{FF2B5EF4-FFF2-40B4-BE49-F238E27FC236}">
                <a16:creationId xmlns:a16="http://schemas.microsoft.com/office/drawing/2014/main" id="{1EF30802-9583-A2E0-2C41-9439D6EE0DEE}"/>
              </a:ext>
            </a:extLst>
          </p:cNvPr>
          <p:cNvSpPr txBox="1"/>
          <p:nvPr/>
        </p:nvSpPr>
        <p:spPr>
          <a:xfrm>
            <a:off x="1440960" y="2560386"/>
            <a:ext cx="300381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Jason Sheltzer, PhD</a:t>
            </a:r>
            <a:r>
              <a:rPr lang="en" sz="1200" dirty="0"/>
              <a:t>. PI at Yale. Co-founder of Meliora Therapeutics, SAB at Tyra Biosciences and </a:t>
            </a:r>
            <a:r>
              <a:rPr lang="en" sz="1200" dirty="0" err="1"/>
              <a:t>BioIO</a:t>
            </a:r>
            <a:r>
              <a:rPr lang="en" sz="1200" dirty="0"/>
              <a:t>.</a:t>
            </a:r>
            <a:endParaRPr sz="1200" dirty="0"/>
          </a:p>
        </p:txBody>
      </p:sp>
      <p:sp>
        <p:nvSpPr>
          <p:cNvPr id="6" name="Google Shape;143;p23">
            <a:extLst>
              <a:ext uri="{FF2B5EF4-FFF2-40B4-BE49-F238E27FC236}">
                <a16:creationId xmlns:a16="http://schemas.microsoft.com/office/drawing/2014/main" id="{08F819A0-EE5D-FAA7-41A9-413FAF430031}"/>
              </a:ext>
            </a:extLst>
          </p:cNvPr>
          <p:cNvSpPr txBox="1"/>
          <p:nvPr/>
        </p:nvSpPr>
        <p:spPr>
          <a:xfrm>
            <a:off x="1488323" y="3733080"/>
            <a:ext cx="300381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Matthew Meyerson, MD PhD</a:t>
            </a:r>
            <a:r>
              <a:rPr lang="en" sz="1200" dirty="0"/>
              <a:t>. PI at Dana-Farber. Co-founder of Foundation Medicine.</a:t>
            </a:r>
            <a:endParaRPr sz="1200" dirty="0"/>
          </a:p>
        </p:txBody>
      </p:sp>
      <p:sp>
        <p:nvSpPr>
          <p:cNvPr id="7" name="Google Shape;143;p23">
            <a:extLst>
              <a:ext uri="{FF2B5EF4-FFF2-40B4-BE49-F238E27FC236}">
                <a16:creationId xmlns:a16="http://schemas.microsoft.com/office/drawing/2014/main" id="{7CBFBCDB-D2E2-FBE8-C7E3-A8115DAA0BCE}"/>
              </a:ext>
            </a:extLst>
          </p:cNvPr>
          <p:cNvSpPr txBox="1"/>
          <p:nvPr/>
        </p:nvSpPr>
        <p:spPr>
          <a:xfrm>
            <a:off x="5687937" y="1388407"/>
            <a:ext cx="295645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/>
              <a:t>Rameen</a:t>
            </a:r>
            <a:r>
              <a:rPr lang="en" sz="1200" b="1" dirty="0"/>
              <a:t> </a:t>
            </a:r>
            <a:r>
              <a:rPr lang="en" sz="1200" b="1" dirty="0" err="1"/>
              <a:t>Beroukhim</a:t>
            </a:r>
            <a:r>
              <a:rPr lang="en" sz="1200" b="1" dirty="0"/>
              <a:t>, MD PhD</a:t>
            </a:r>
            <a:r>
              <a:rPr lang="en" sz="1200" dirty="0"/>
              <a:t>. PI at Dana-Farber. SAB at Scorpion Therapeutics.</a:t>
            </a:r>
            <a:endParaRPr sz="1200" dirty="0"/>
          </a:p>
        </p:txBody>
      </p:sp>
      <p:sp>
        <p:nvSpPr>
          <p:cNvPr id="8" name="Google Shape;143;p23">
            <a:extLst>
              <a:ext uri="{FF2B5EF4-FFF2-40B4-BE49-F238E27FC236}">
                <a16:creationId xmlns:a16="http://schemas.microsoft.com/office/drawing/2014/main" id="{7635E5A3-5EF6-5CC3-8DEF-EFA15FC81F3B}"/>
              </a:ext>
            </a:extLst>
          </p:cNvPr>
          <p:cNvSpPr txBox="1"/>
          <p:nvPr/>
        </p:nvSpPr>
        <p:spPr>
          <a:xfrm>
            <a:off x="5687937" y="2560386"/>
            <a:ext cx="29564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Teresa </a:t>
            </a:r>
            <a:r>
              <a:rPr lang="en" sz="1200" b="1" dirty="0" err="1"/>
              <a:t>Davoli</a:t>
            </a:r>
            <a:r>
              <a:rPr lang="en" sz="1200" b="1" dirty="0"/>
              <a:t>, PhD</a:t>
            </a:r>
            <a:r>
              <a:rPr lang="en" sz="1200" dirty="0"/>
              <a:t>. PI at NYU. SAB at io9.</a:t>
            </a:r>
            <a:endParaRPr sz="1200" dirty="0"/>
          </a:p>
        </p:txBody>
      </p:sp>
      <p:sp>
        <p:nvSpPr>
          <p:cNvPr id="9" name="Google Shape;143;p23">
            <a:extLst>
              <a:ext uri="{FF2B5EF4-FFF2-40B4-BE49-F238E27FC236}">
                <a16:creationId xmlns:a16="http://schemas.microsoft.com/office/drawing/2014/main" id="{DE33E393-E21B-26E5-0E37-D431CEA02CEE}"/>
              </a:ext>
            </a:extLst>
          </p:cNvPr>
          <p:cNvSpPr txBox="1"/>
          <p:nvPr/>
        </p:nvSpPr>
        <p:spPr>
          <a:xfrm>
            <a:off x="5687937" y="3733080"/>
            <a:ext cx="295645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Alison Taylor, PhD</a:t>
            </a:r>
            <a:r>
              <a:rPr lang="en" sz="1200" dirty="0"/>
              <a:t>. PI at Columbia.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6639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Most cancer patients cannot currently be treated with a targeted therapy</a:t>
            </a:r>
            <a:endParaRPr sz="2220"/>
          </a:p>
        </p:txBody>
      </p:sp>
      <p:sp>
        <p:nvSpPr>
          <p:cNvPr id="62" name="Google Shape;62;p14"/>
          <p:cNvSpPr txBox="1"/>
          <p:nvPr/>
        </p:nvSpPr>
        <p:spPr>
          <a:xfrm>
            <a:off x="6868300" y="4826400"/>
            <a:ext cx="22422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Flaherty et al., JCO 2020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1859725"/>
            <a:ext cx="5486400" cy="2410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183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90% of cancers have massive chromosome copy number changes - a condition called aneuploidy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4254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Aneuploidy is </a:t>
            </a:r>
            <a:r>
              <a:rPr lang="en" sz="2300" b="1">
                <a:solidFill>
                  <a:srgbClr val="FF0000"/>
                </a:solidFill>
              </a:rPr>
              <a:t>ubiquitous</a:t>
            </a:r>
            <a:r>
              <a:rPr lang="en" sz="2300">
                <a:solidFill>
                  <a:schemeClr val="dk1"/>
                </a:solidFill>
              </a:rPr>
              <a:t> in cancer but </a:t>
            </a:r>
            <a:r>
              <a:rPr lang="en" sz="2300" b="1">
                <a:solidFill>
                  <a:srgbClr val="0000FF"/>
                </a:solidFill>
              </a:rPr>
              <a:t>rare</a:t>
            </a:r>
            <a:r>
              <a:rPr lang="en" sz="2300">
                <a:solidFill>
                  <a:schemeClr val="dk1"/>
                </a:solidFill>
              </a:rPr>
              <a:t> in normal tissue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273400" y="1183100"/>
            <a:ext cx="35781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Normal genome</a:t>
            </a:r>
            <a:endParaRPr sz="24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00" y="1683088"/>
            <a:ext cx="3460987" cy="23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572000" y="1177975"/>
            <a:ext cx="35781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Cancer genome</a:t>
            </a:r>
            <a:endParaRPr sz="240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4150" y="1727650"/>
            <a:ext cx="3763160" cy="223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made breakthroughs that allow us to model and target aneuploidy for the first time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0" y="4301225"/>
            <a:ext cx="4984500" cy="9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Davoli Lab, Cell 2023</a:t>
            </a:r>
            <a:endParaRPr sz="1600"/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Beroukhim and Taylor Labs, Nature 2023</a:t>
            </a:r>
            <a:endParaRPr sz="1600"/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Sheltzer Lab, Science 2023</a:t>
            </a:r>
            <a:endParaRPr sz="1600"/>
          </a:p>
        </p:txBody>
      </p:sp>
      <p:sp>
        <p:nvSpPr>
          <p:cNvPr id="86" name="Google Shape;86;p17"/>
          <p:cNvSpPr txBox="1"/>
          <p:nvPr/>
        </p:nvSpPr>
        <p:spPr>
          <a:xfrm>
            <a:off x="4580000" y="1529475"/>
            <a:ext cx="40599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4090625" y="1719800"/>
            <a:ext cx="4939200" cy="3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We have developed: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Tools to generate cell line and organoid models with </a:t>
            </a:r>
            <a:r>
              <a:rPr lang="en" sz="1600" u="sng" dirty="0"/>
              <a:t>specific aneuploid chromosomes</a:t>
            </a:r>
            <a:r>
              <a:rPr lang="en" sz="1600" dirty="0"/>
              <a:t>.</a:t>
            </a:r>
            <a:endParaRPr sz="16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Computational modeling to uncover the </a:t>
            </a:r>
            <a:r>
              <a:rPr lang="en" sz="1600" u="sng" dirty="0">
                <a:solidFill>
                  <a:schemeClr val="dk1"/>
                </a:solidFill>
              </a:rPr>
              <a:t>genes that drive high-frequency aneuploidies</a:t>
            </a:r>
            <a:r>
              <a:rPr lang="en" sz="1600" dirty="0">
                <a:solidFill>
                  <a:schemeClr val="dk1"/>
                </a:solidFill>
              </a:rPr>
              <a:t>.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Experimental and computational techniques to identify </a:t>
            </a:r>
            <a:r>
              <a:rPr lang="en" sz="1600" u="sng" dirty="0">
                <a:solidFill>
                  <a:schemeClr val="dk1"/>
                </a:solidFill>
              </a:rPr>
              <a:t>tractable therapeutic vulnerabilities</a:t>
            </a:r>
            <a:r>
              <a:rPr lang="en" sz="1600" dirty="0">
                <a:solidFill>
                  <a:schemeClr val="dk1"/>
                </a:solidFill>
              </a:rPr>
              <a:t> in aneuploid cancers.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CE909A-DB04-9A8B-3663-2B3E7D14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46" y="1256306"/>
            <a:ext cx="2181607" cy="27750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 aneuploidy to tackle undruggable tumors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3867950"/>
            <a:ext cx="85206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785"/>
              <a:t>We now have an unprecedented opportunity to develop a coordinated, systematic attack on aneuploidy in cancer</a:t>
            </a:r>
            <a:endParaRPr sz="1785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98450"/>
            <a:ext cx="8839204" cy="1989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Proof of principle: UCK2 substrates are selectively toxic to cancer cells with a trisomy of Chromosome 1q</a:t>
            </a:r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6083025" y="4787775"/>
            <a:ext cx="30609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Sheltzer Lab, Science 2023</a:t>
            </a:r>
            <a:endParaRPr/>
          </a:p>
        </p:txBody>
      </p:sp>
      <p:sp>
        <p:nvSpPr>
          <p:cNvPr id="110" name="Google Shape;110;p20"/>
          <p:cNvSpPr txBox="1"/>
          <p:nvPr/>
        </p:nvSpPr>
        <p:spPr>
          <a:xfrm>
            <a:off x="75775" y="4743300"/>
            <a:ext cx="517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 of US cancer patients per year: </a:t>
            </a:r>
            <a:r>
              <a:rPr lang="en" b="1">
                <a:solidFill>
                  <a:srgbClr val="FF0000"/>
                </a:solidFill>
              </a:rPr>
              <a:t>&gt;200,000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376" y="1522725"/>
            <a:ext cx="2418826" cy="30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6750" y="1467601"/>
            <a:ext cx="2585700" cy="32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5">
            <a:alphaModFix/>
          </a:blip>
          <a:srcRect l="3552" r="76766"/>
          <a:stretch/>
        </p:blipFill>
        <p:spPr>
          <a:xfrm>
            <a:off x="788625" y="1392750"/>
            <a:ext cx="1531699" cy="331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dirty="0"/>
              <a:t>De-risking: genetic validation and generation of a tool compound to target cells with a specific aneuploidy</a:t>
            </a:r>
            <a:endParaRPr sz="2420" dirty="0"/>
          </a:p>
        </p:txBody>
      </p:sp>
      <p:sp>
        <p:nvSpPr>
          <p:cNvPr id="3" name="Google Shape;87;p17">
            <a:extLst>
              <a:ext uri="{FF2B5EF4-FFF2-40B4-BE49-F238E27FC236}">
                <a16:creationId xmlns:a16="http://schemas.microsoft.com/office/drawing/2014/main" id="{EB68B2A5-6EC5-26A0-D760-ADA5E64BB1F0}"/>
              </a:ext>
            </a:extLst>
          </p:cNvPr>
          <p:cNvSpPr txBox="1"/>
          <p:nvPr/>
        </p:nvSpPr>
        <p:spPr>
          <a:xfrm>
            <a:off x="389614" y="1210916"/>
            <a:ext cx="8269356" cy="3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We identified a druggable dependency that exhibits a 95% correlation with a specific aneuploidy.</a:t>
            </a: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endParaRPr lang="en-US" dirty="0"/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This aneuploidy is present in ~9% of all cancers.</a:t>
            </a: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8E63D-2157-67AC-E1A8-51212F5D6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80"/>
          <a:stretch/>
        </p:blipFill>
        <p:spPr>
          <a:xfrm>
            <a:off x="1180810" y="1988842"/>
            <a:ext cx="7136255" cy="3014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BE6EB7-5803-332E-4AB3-657FC75FC540}"/>
              </a:ext>
            </a:extLst>
          </p:cNvPr>
          <p:cNvSpPr/>
          <p:nvPr/>
        </p:nvSpPr>
        <p:spPr>
          <a:xfrm>
            <a:off x="3514477" y="2051437"/>
            <a:ext cx="2393342" cy="3013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6F7DB-F537-320E-4AF4-B4E9B482AC61}"/>
              </a:ext>
            </a:extLst>
          </p:cNvPr>
          <p:cNvSpPr/>
          <p:nvPr/>
        </p:nvSpPr>
        <p:spPr>
          <a:xfrm>
            <a:off x="6273580" y="2020584"/>
            <a:ext cx="2393342" cy="3013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6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311700" y="212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/>
              <a:t>Happy to answer any questions!</a:t>
            </a:r>
            <a:endParaRPr sz="3020" b="1"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526" y="3355913"/>
            <a:ext cx="1733425" cy="17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/>
          <p:nvPr/>
        </p:nvSpPr>
        <p:spPr>
          <a:xfrm>
            <a:off x="7323750" y="3418275"/>
            <a:ext cx="455700" cy="354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3194725"/>
            <a:ext cx="7142568" cy="19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1400" y="76200"/>
            <a:ext cx="4432601" cy="16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 rotWithShape="1">
          <a:blip r:embed="rId6">
            <a:alphaModFix/>
          </a:blip>
          <a:srcRect t="49318"/>
          <a:stretch/>
        </p:blipFill>
        <p:spPr>
          <a:xfrm>
            <a:off x="132400" y="430600"/>
            <a:ext cx="2583149" cy="108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254200" y="76200"/>
            <a:ext cx="169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1q-trisomy tumor</a:t>
            </a:r>
            <a:endParaRPr>
              <a:solidFill>
                <a:srgbClr val="FF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4"/>
          <p:cNvSpPr txBox="1"/>
          <p:nvPr/>
        </p:nvSpPr>
        <p:spPr>
          <a:xfrm>
            <a:off x="254200" y="1383450"/>
            <a:ext cx="169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1q-disomy tumor</a:t>
            </a:r>
            <a:endParaRPr>
              <a:solidFill>
                <a:srgbClr val="0000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639</Words>
  <Application>Microsoft Macintosh PowerPoint</Application>
  <PresentationFormat>On-screen Show (16:9)</PresentationFormat>
  <Paragraphs>77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Arial</vt:lpstr>
      <vt:lpstr>Simple Light</vt:lpstr>
      <vt:lpstr>Expanding the universe of cancer therapies by targeting aneuploidy</vt:lpstr>
      <vt:lpstr>Our team – experienced biotech veterans and leaders in studying aneuploidy</vt:lpstr>
      <vt:lpstr>Most cancer patients cannot currently be treated with a targeted therapy</vt:lpstr>
      <vt:lpstr>90% of cancers have massive chromosome copy number changes - a condition called aneuploidy</vt:lpstr>
      <vt:lpstr>We have made breakthroughs that allow us to model and target aneuploidy for the first time</vt:lpstr>
      <vt:lpstr>Targeting aneuploidy to tackle undruggable tumors</vt:lpstr>
      <vt:lpstr>Proof of principle: UCK2 substrates are selectively toxic to cancer cells with a trisomy of Chromosome 1q</vt:lpstr>
      <vt:lpstr>De-risking: genetic validation and generation of a tool compound to target cells with a specific aneuploidy</vt:lpstr>
      <vt:lpstr>Happy to answer any questions!</vt:lpstr>
      <vt:lpstr>“Aneuploidy addictions” - an evolutionary trap for drug resistance</vt:lpstr>
      <vt:lpstr>“Aneuploidy addictions” - an evolutionary trap for drug resistance</vt:lpstr>
      <vt:lpstr>Aneuploidies: the most common genetic events in cancer</vt:lpstr>
      <vt:lpstr>Proof of principle - 7p gains</vt:lpstr>
      <vt:lpstr>Chemical screen top hit in same pathway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the universe of cancer therapies by targeting aneuploidy</dc:title>
  <cp:lastModifiedBy>Sheltzer, Jason</cp:lastModifiedBy>
  <cp:revision>21</cp:revision>
  <dcterms:modified xsi:type="dcterms:W3CDTF">2023-11-15T15:07:50Z</dcterms:modified>
</cp:coreProperties>
</file>