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936" r:id="rId5"/>
    <p:sldId id="937" r:id="rId6"/>
    <p:sldId id="914" r:id="rId7"/>
    <p:sldId id="949" r:id="rId8"/>
    <p:sldId id="940" r:id="rId9"/>
    <p:sldId id="947" r:id="rId10"/>
    <p:sldId id="951" r:id="rId11"/>
    <p:sldId id="941" r:id="rId12"/>
    <p:sldId id="948" r:id="rId13"/>
    <p:sldId id="952" r:id="rId14"/>
    <p:sldId id="9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D53819-AFA0-46B0-A7BB-8A5DDF32382C}">
          <p14:sldIdLst>
            <p14:sldId id="936"/>
            <p14:sldId id="937"/>
            <p14:sldId id="914"/>
            <p14:sldId id="949"/>
            <p14:sldId id="940"/>
            <p14:sldId id="947"/>
            <p14:sldId id="951"/>
            <p14:sldId id="941"/>
            <p14:sldId id="948"/>
            <p14:sldId id="952"/>
            <p14:sldId id="943"/>
          </p14:sldIdLst>
        </p14:section>
        <p14:section name="Original Slides" id="{3CA5A368-A41C-42FE-B7AB-CD98EE35AA0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B7D623-5FE0-3D56-2B8F-B1CD980FB8D8}" name="Turczynski, Aaron" initials="TA" userId="S::aaron.turczynski@yale.edu::b8f8ae8f-9c90-46d8-88d2-327898f50228" providerId="AD"/>
  <p188:author id="{48C1C333-47DA-E657-69F6-DC5323659E7A}" name="Oikonomopoulou, Feli" initials="OF" userId="S::feli.oikonomopoulou@yale.edu::c1d87a77-6b5a-4361-9e7f-a84f5c7cf414" providerId="AD"/>
  <p188:author id="{C3D3D13A-A306-8A0C-07BB-5DE3E9C25BD4}" name="Mohr, Manuel" initials="MM" userId="S::manuel.mohr@yale.edu::9de382c6-f89a-47ec-8aff-f95608d1f444" providerId="AD"/>
  <p188:author id="{54C88C8B-54B8-F084-364A-6A20D8AC0C3D}" name="Kundrat, Amy" initials="AK" userId="S::amy.kundrat@yale.edu::e4208eae-a767-4aed-8ae1-9ff0e152179f" providerId="AD"/>
  <p188:author id="{6D4162B1-F490-2490-6EA8-58557FABA457}" name="Hwang, Candy" initials="HC" userId="S::candy.hwang@yale.edu::27d530fc-d6b1-42e0-8a2d-d7c4f0d37d97" providerId="AD"/>
  <p188:author id="{F1E79FC9-802B-888B-9B39-2E5BD7513F45}" name="Makableh, Natalie" initials="MN" userId="S::natalie.makableh@yale.edu::0a761919-ad57-4b01-b7e5-d0585fbf15be" providerId="AD"/>
  <p188:author id="{88C723EC-D4B4-4FAB-288D-105966FCFED4}" name="Anderson, Shannon" initials="AS" userId="S::shannon.anderson@yale.edu::df9113ba-d736-410f-8752-9365c62e92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  <a:srgbClr val="FFFFFF"/>
    <a:srgbClr val="3A67B0"/>
    <a:srgbClr val="CFD5EA"/>
    <a:srgbClr val="243F6D"/>
    <a:srgbClr val="E7EAF5"/>
    <a:srgbClr val="2A487C"/>
    <a:srgbClr val="274170"/>
    <a:srgbClr val="A9D2E6"/>
    <a:srgbClr val="CCD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3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26" y="444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Total Standard of Care Costs (USD) </a:t>
            </a:r>
          </a:p>
          <a:p>
            <a:pPr>
              <a:defRPr/>
            </a:pPr>
            <a:r>
              <a:rPr lang="en-US" sz="1600" dirty="0"/>
              <a:t>Surgical + Lifetime Care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8016706430429"/>
          <c:y val="0.24066082960103063"/>
          <c:w val="0.85445047664957718"/>
          <c:h val="0.6523365089878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of Surgery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Postnatal Surgery </c:v>
                </c:pt>
                <c:pt idx="1">
                  <c:v>Fetal Surgery 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80000</c:v>
                </c:pt>
                <c:pt idx="1">
                  <c:v>140000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B-4820-B165-AF26DAFE58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Lifetime Cost of Care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09391215356906E-3"/>
                  <c:y val="2.56448570955473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FA-427C-9E8F-342D18C77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Postnatal Surgery </c:v>
                </c:pt>
                <c:pt idx="1">
                  <c:v>Fetal Surgery 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1400000</c:v>
                </c:pt>
                <c:pt idx="1">
                  <c:v>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FA-427C-9E8F-342D18C771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Postnatal Surgery </c:v>
                </c:pt>
                <c:pt idx="1">
                  <c:v>Fetal Surgery </c:v>
                </c:pt>
              </c:strCache>
            </c:strRef>
          </c:cat>
          <c:val>
            <c:numRef>
              <c:f>Sheet1!$D$2:$D$3</c:f>
              <c:numCache>
                <c:formatCode>_("$"* #,##0_);_("$"* \(#,##0\);_("$"* "-"??_);_(@_)</c:formatCode>
                <c:ptCount val="2"/>
                <c:pt idx="0">
                  <c:v>1480000</c:v>
                </c:pt>
                <c:pt idx="1">
                  <c:v>1040000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D-432D-B1E7-BAF1E6E16A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70036720"/>
        <c:axId val="1111909263"/>
      </c:barChart>
      <c:catAx>
        <c:axId val="127003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1909263"/>
        <c:crosses val="autoZero"/>
        <c:auto val="1"/>
        <c:lblAlgn val="ctr"/>
        <c:lblOffset val="100"/>
        <c:noMultiLvlLbl val="0"/>
      </c:catAx>
      <c:valAx>
        <c:axId val="1111909263"/>
        <c:scaling>
          <c:orientation val="minMax"/>
          <c:max val="16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70036720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1606829468906552"/>
          <c:y val="0.15338189028847438"/>
          <c:w val="0.56786341062186896"/>
          <c:h val="4.9331416363438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CCD26-7E23-5241-B70D-0AB8BCFC55D4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385E-FBDD-F844-8A1A-763CB919F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5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2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this!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0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9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14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36385E-FBDD-F844-8A1A-763CB919F5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3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17E2967-49FB-C08A-6AD0-78B67FF540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715" y="4853679"/>
            <a:ext cx="1754569" cy="71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4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002060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1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783720-2B7F-1008-3B54-83F187EDF561}"/>
              </a:ext>
            </a:extLst>
          </p:cNvPr>
          <p:cNvSpPr txBox="1"/>
          <p:nvPr userDrawn="1"/>
        </p:nvSpPr>
        <p:spPr>
          <a:xfrm>
            <a:off x="0" y="5088767"/>
            <a:ext cx="12192000" cy="805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A campus-wide initiative, we connect and support </a:t>
            </a:r>
          </a:p>
          <a:p>
            <a:pPr algn="ctr">
              <a:lnSpc>
                <a:spcPts val="2700"/>
              </a:lnSpc>
            </a:pPr>
            <a:r>
              <a:rPr lang="en-US" sz="3000" b="0" i="0" spc="0" baseline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Yale’s entrepreneurship and innovation ecosystem.</a:t>
            </a:r>
          </a:p>
        </p:txBody>
      </p:sp>
    </p:spTree>
    <p:extLst>
      <p:ext uri="{BB962C8B-B14F-4D97-AF65-F5344CB8AC3E}">
        <p14:creationId xmlns:p14="http://schemas.microsoft.com/office/powerpoint/2010/main" val="286571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894F0D-8619-3782-CE00-0FE243C2EF3B}"/>
              </a:ext>
            </a:extLst>
          </p:cNvPr>
          <p:cNvGrpSpPr/>
          <p:nvPr userDrawn="1"/>
        </p:nvGrpSpPr>
        <p:grpSpPr>
          <a:xfrm>
            <a:off x="758650" y="471449"/>
            <a:ext cx="10674699" cy="3836192"/>
            <a:chOff x="1424998" y="1352611"/>
            <a:chExt cx="9170212" cy="32955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07EE14-B08E-469C-1191-DCFEEA24C179}"/>
                </a:ext>
              </a:extLst>
            </p:cNvPr>
            <p:cNvGrpSpPr/>
            <p:nvPr/>
          </p:nvGrpSpPr>
          <p:grpSpPr>
            <a:xfrm>
              <a:off x="1424998" y="1352611"/>
              <a:ext cx="9170212" cy="3295521"/>
              <a:chOff x="1424998" y="1352611"/>
              <a:chExt cx="9170212" cy="3295521"/>
            </a:xfrm>
          </p:grpSpPr>
          <p:pic>
            <p:nvPicPr>
              <p:cNvPr id="5" name="Picture 4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7A6631FE-31FE-EEAF-7931-0F102471A3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24998" y="2194637"/>
                <a:ext cx="8456162" cy="1128712"/>
              </a:xfrm>
              <a:prstGeom prst="rect">
                <a:avLst/>
              </a:prstGeom>
            </p:spPr>
          </p:pic>
          <p:pic>
            <p:nvPicPr>
              <p:cNvPr id="6" name="Picture 5" descr="Graphical user interface, text, application, email&#10;&#10;Description automatically generated">
                <a:extLst>
                  <a:ext uri="{FF2B5EF4-FFF2-40B4-BE49-F238E27FC236}">
                    <a16:creationId xmlns:a16="http://schemas.microsoft.com/office/drawing/2014/main" id="{CBBF0659-1348-37EC-F8FB-931BDE7058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32901" y="3274722"/>
                <a:ext cx="8456162" cy="1373410"/>
              </a:xfrm>
              <a:prstGeom prst="rect">
                <a:avLst/>
              </a:prstGeom>
            </p:spPr>
          </p:pic>
          <p:pic>
            <p:nvPicPr>
              <p:cNvPr id="7" name="Picture 6" descr="A white sign with black text&#10;&#10;Description automatically generated with low confidence">
                <a:extLst>
                  <a:ext uri="{FF2B5EF4-FFF2-40B4-BE49-F238E27FC236}">
                    <a16:creationId xmlns:a16="http://schemas.microsoft.com/office/drawing/2014/main" id="{EBC66041-C6BA-5736-9E43-36CE36D40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8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9908" y="2516171"/>
                <a:ext cx="935203" cy="701402"/>
              </a:xfrm>
              <a:prstGeom prst="rect">
                <a:avLst/>
              </a:prstGeom>
            </p:spPr>
          </p:pic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E5D39CA-BD29-B09D-0030-234E5B5AA162}"/>
                  </a:ext>
                </a:extLst>
              </p:cNvPr>
              <p:cNvGrpSpPr/>
              <p:nvPr/>
            </p:nvGrpSpPr>
            <p:grpSpPr>
              <a:xfrm>
                <a:off x="2139048" y="1352611"/>
                <a:ext cx="8456162" cy="927753"/>
                <a:chOff x="2139048" y="1352611"/>
                <a:chExt cx="8456162" cy="927753"/>
              </a:xfrm>
            </p:grpSpPr>
            <p:pic>
              <p:nvPicPr>
                <p:cNvPr id="12" name="Picture 11" descr="Graphical user interface, text, application, email&#10;&#10;Description automatically generated">
                  <a:extLst>
                    <a:ext uri="{FF2B5EF4-FFF2-40B4-BE49-F238E27FC236}">
                      <a16:creationId xmlns:a16="http://schemas.microsoft.com/office/drawing/2014/main" id="{3593032D-DEE2-8B1A-8B1C-041E928230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139048" y="1352611"/>
                  <a:ext cx="8456162" cy="842025"/>
                </a:xfrm>
                <a:prstGeom prst="rect">
                  <a:avLst/>
                </a:prstGeom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9BEE194-F00F-D31E-C91B-AE81A8A0F8CD}"/>
                    </a:ext>
                  </a:extLst>
                </p:cNvPr>
                <p:cNvSpPr/>
                <p:nvPr/>
              </p:nvSpPr>
              <p:spPr>
                <a:xfrm>
                  <a:off x="6303847" y="1568674"/>
                  <a:ext cx="1668575" cy="711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" name="Picture 3" descr="A picture containing text, sign, outdoor&#10;&#10;Description automatically generated">
              <a:extLst>
                <a:ext uri="{FF2B5EF4-FFF2-40B4-BE49-F238E27FC236}">
                  <a16:creationId xmlns:a16="http://schemas.microsoft.com/office/drawing/2014/main" id="{1A4D4BA1-6839-590F-3C5B-4F4F4D07F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7171" y="1607105"/>
              <a:ext cx="1785251" cy="530814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6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4710544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4909791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41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82F9EDE-39AD-879D-9167-6D7CEFB62E98}"/>
              </a:ext>
            </a:extLst>
          </p:cNvPr>
          <p:cNvSpPr/>
          <p:nvPr userDrawn="1"/>
        </p:nvSpPr>
        <p:spPr>
          <a:xfrm>
            <a:off x="0" y="0"/>
            <a:ext cx="12192000" cy="170662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3040058-AA97-4AC5-F3EA-8AB9E7D6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90" y="190529"/>
            <a:ext cx="10515600" cy="1325563"/>
          </a:xfrm>
        </p:spPr>
        <p:txBody>
          <a:bodyPr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487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10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A5211C-BC5A-187D-B4DB-E260AE80E60B}"/>
              </a:ext>
            </a:extLst>
          </p:cNvPr>
          <p:cNvSpPr/>
          <p:nvPr userDrawn="1"/>
        </p:nvSpPr>
        <p:spPr>
          <a:xfrm>
            <a:off x="7833993" y="-74871"/>
            <a:ext cx="4462272" cy="32257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530B45-8AB3-605B-F5F8-40E96C7E7B21}"/>
              </a:ext>
            </a:extLst>
          </p:cNvPr>
          <p:cNvSpPr/>
          <p:nvPr userDrawn="1"/>
        </p:nvSpPr>
        <p:spPr>
          <a:xfrm>
            <a:off x="3273684" y="3250694"/>
            <a:ext cx="4462272" cy="3166473"/>
          </a:xfrm>
          <a:prstGeom prst="rect">
            <a:avLst/>
          </a:prstGeom>
          <a:solidFill>
            <a:srgbClr val="214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4200A-A316-2A68-39F8-4C73258B2273}"/>
              </a:ext>
            </a:extLst>
          </p:cNvPr>
          <p:cNvSpPr/>
          <p:nvPr userDrawn="1"/>
        </p:nvSpPr>
        <p:spPr>
          <a:xfrm>
            <a:off x="3273684" y="-74871"/>
            <a:ext cx="4462272" cy="3225725"/>
          </a:xfrm>
          <a:prstGeom prst="rect">
            <a:avLst/>
          </a:prstGeom>
          <a:solidFill>
            <a:srgbClr val="00A4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833993" y="3250694"/>
            <a:ext cx="4414876" cy="3166474"/>
          </a:xfrm>
          <a:prstGeom prst="rect">
            <a:avLst/>
          </a:prstGeom>
          <a:solidFill>
            <a:schemeClr val="accent3"/>
          </a:solidFill>
          <a:ln>
            <a:solidFill>
              <a:srgbClr val="CCD9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DDDCD8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EF38FD-38E1-2210-6D24-2C492881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7902D2C-8709-6CE8-B493-F024E9D2D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5505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73E6C0B-BA7F-2300-BBF9-0ADCE1B7058C}"/>
              </a:ext>
            </a:extLst>
          </p:cNvPr>
          <p:cNvSpPr/>
          <p:nvPr userDrawn="1"/>
        </p:nvSpPr>
        <p:spPr>
          <a:xfrm>
            <a:off x="3279911" y="-40944"/>
            <a:ext cx="4462272" cy="3200400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FC1AC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D13D3-7819-17E0-DA10-767928EE2577}"/>
              </a:ext>
            </a:extLst>
          </p:cNvPr>
          <p:cNvSpPr/>
          <p:nvPr userDrawn="1"/>
        </p:nvSpPr>
        <p:spPr>
          <a:xfrm>
            <a:off x="7786597" y="-40944"/>
            <a:ext cx="4462272" cy="3200400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418F12-43BA-D9A4-B4D9-F68C09AF90CE}"/>
              </a:ext>
            </a:extLst>
          </p:cNvPr>
          <p:cNvSpPr/>
          <p:nvPr userDrawn="1"/>
        </p:nvSpPr>
        <p:spPr>
          <a:xfrm>
            <a:off x="3279911" y="3216768"/>
            <a:ext cx="4462272" cy="3200400"/>
          </a:xfrm>
          <a:prstGeom prst="rect">
            <a:avLst/>
          </a:prstGeom>
          <a:solidFill>
            <a:srgbClr val="CC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ED8F0-F4B7-FEE1-9B7C-54908142DE8A}"/>
              </a:ext>
            </a:extLst>
          </p:cNvPr>
          <p:cNvSpPr/>
          <p:nvPr userDrawn="1"/>
        </p:nvSpPr>
        <p:spPr>
          <a:xfrm>
            <a:off x="7786597" y="3216768"/>
            <a:ext cx="4462272" cy="3200400"/>
          </a:xfrm>
          <a:prstGeom prst="rect">
            <a:avLst/>
          </a:prstGeom>
          <a:solidFill>
            <a:srgbClr val="EFAF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  <a:highlight>
                  <a:srgbClr val="C0C0C0"/>
                </a:highligh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24" y="440832"/>
            <a:ext cx="4012311" cy="2537146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4ADC3-E785-AC7E-552B-F2AC7E48E6E3}"/>
              </a:ext>
            </a:extLst>
          </p:cNvPr>
          <p:cNvSpPr txBox="1"/>
          <p:nvPr userDrawn="1"/>
        </p:nvSpPr>
        <p:spPr>
          <a:xfrm>
            <a:off x="1248032" y="52886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1F5F7-5C64-C23B-BE4C-0E2A664C225C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5A38E8-6C55-41CF-E1A5-F08F3A1675C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2296" y="440832"/>
            <a:ext cx="4094757" cy="2527511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EA940-60E9-530E-BB9D-4065B10D52D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50024" y="3805880"/>
            <a:ext cx="4050344" cy="2424475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C45E735-E8D7-5473-46BD-B5F91FBA04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2296" y="3805880"/>
            <a:ext cx="4094757" cy="2424474"/>
          </a:xfrm>
        </p:spPr>
        <p:txBody>
          <a:bodyPr>
            <a:normAutofit/>
          </a:bodyPr>
          <a:lstStyle>
            <a:lvl1pPr marL="0" indent="0">
              <a:buNone/>
              <a:defRPr sz="3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  <a:lvl2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2pPr>
            <a:lvl3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3pPr>
            <a:lvl4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4pPr>
            <a:lvl5pPr>
              <a:defRPr sz="1700" b="0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err="1"/>
              <a:t>Fifh</a:t>
            </a:r>
            <a:r>
              <a:rPr lang="en-US"/>
              <a:t>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00D5FD-5DFF-428B-0052-8001F21460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46BBE07-4F17-2ADB-1605-CD5ED53BCB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28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41A9356-A5B0-74CD-D494-64668D22B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8210" y="105269"/>
            <a:ext cx="585641" cy="2395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D8BE70-35D4-73AF-4855-BBE89A27925D}"/>
              </a:ext>
            </a:extLst>
          </p:cNvPr>
          <p:cNvSpPr/>
          <p:nvPr userDrawn="1"/>
        </p:nvSpPr>
        <p:spPr>
          <a:xfrm>
            <a:off x="0" y="-466164"/>
            <a:ext cx="4023360" cy="27721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E05E5A-18B3-CD98-EC56-FD0E34EE8E6A}"/>
              </a:ext>
            </a:extLst>
          </p:cNvPr>
          <p:cNvSpPr/>
          <p:nvPr userDrawn="1"/>
        </p:nvSpPr>
        <p:spPr>
          <a:xfrm>
            <a:off x="4084320" y="-466165"/>
            <a:ext cx="4023360" cy="2772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5013C-2301-A934-4DDD-6A25CAEF94E3}"/>
              </a:ext>
            </a:extLst>
          </p:cNvPr>
          <p:cNvSpPr/>
          <p:nvPr userDrawn="1"/>
        </p:nvSpPr>
        <p:spPr>
          <a:xfrm>
            <a:off x="8162696" y="-466164"/>
            <a:ext cx="4023360" cy="27721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466F7A-AFD0-1E42-CD97-17292ACCA2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060A56-CF58-0E57-7445-DD49C5294370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2677432-5988-6F2C-E475-434417A3B5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2C9D4EB-42FB-8AFA-D3B4-5A0D0714805F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D141683-8DD5-ED0E-B074-6D2CB52817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5901" y="2649680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7FD0C0D-FA76-06D2-4406-433FE0143B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5483" y="2644943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DD32B55B-6516-988C-68FB-704C46D283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626" y="2644942"/>
            <a:ext cx="2714625" cy="199072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DFE2AA17-D6A9-5D40-140E-C67D9E4739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973" y="178399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B025CB5B-738A-2668-C132-285ABC3BCC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1578" y="1874660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73F208BF-3712-4FBF-8B9B-7F6F4CA56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483" y="1866732"/>
            <a:ext cx="2714625" cy="1990725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2189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64ECD8F-2E18-A484-75BF-C0AF0FA20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D0E9AF5C-6771-1296-1B17-2213207E53D1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21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7E2B752-14FE-AEF8-299A-13CD3C135E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73B20D-389D-6530-5A00-28ED23D51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E57EA81-8F63-8D2B-04FE-297341CC1E3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343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14FEBA4-E436-4FAF-7572-B5271964FE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1D6E09-3C29-48D0-CBA3-3F2535BB6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248978-EECB-C8E6-88CA-8559D7CAEB2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706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2146B6-D35F-A7B8-C251-33A859BDD524}"/>
              </a:ext>
            </a:extLst>
          </p:cNvPr>
          <p:cNvSpPr/>
          <p:nvPr userDrawn="1"/>
        </p:nvSpPr>
        <p:spPr>
          <a:xfrm>
            <a:off x="0" y="0"/>
            <a:ext cx="6096000" cy="6417168"/>
          </a:xfrm>
          <a:prstGeom prst="rect">
            <a:avLst/>
          </a:prstGeom>
          <a:solidFill>
            <a:srgbClr val="93B0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B9A247-2A02-AA35-F925-1054CB853680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  <a:highlight>
                <a:srgbClr val="C0C0C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94888-2245-1A9C-5837-2788AC1C1201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82A2F-F001-E08A-B492-5604823F7216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BCF2A8-F45C-F1D9-E7A0-9A66C272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7EBCCA7-2E8C-EBE0-818D-15A50FF5C4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317765"/>
            <a:ext cx="7835348" cy="4623555"/>
          </a:xfrm>
        </p:spPr>
        <p:txBody>
          <a:bodyPr/>
          <a:lstStyle>
            <a:lvl1pPr marL="0" indent="0">
              <a:buNone/>
              <a:defRPr sz="1800" b="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rgbClr val="002060"/>
                </a:solidFill>
              </a:defRPr>
            </a:lvl2pPr>
            <a:lvl3pPr marL="914400" indent="0">
              <a:buNone/>
              <a:defRPr sz="1800">
                <a:solidFill>
                  <a:srgbClr val="002060"/>
                </a:solidFill>
              </a:defRPr>
            </a:lvl3pPr>
            <a:lvl4pPr marL="1371600" indent="0">
              <a:buNone/>
              <a:defRPr sz="1800">
                <a:solidFill>
                  <a:srgbClr val="002060"/>
                </a:solidFill>
              </a:defRPr>
            </a:lvl4pPr>
            <a:lvl5pPr marL="1828800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8D754B-1AAC-7601-139F-0A91B529C6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77937A6-CB86-A72B-1E0D-9EED44A3AA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08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D50924-1672-D974-DDFB-3E0BB71DE0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F2D683-C198-B4A0-19D2-DBA8C7BB868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76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2CF06C-8756-CECF-5855-250C07237E06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4E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9F4520-A464-D9E1-1CCE-2EA56CA2BA8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3BEDF1-0662-7E18-54B4-711DC382A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3324A-53EA-D867-23AD-12DEC9C5EEA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605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A7DD14-4FB2-F594-DC2F-33D859A64EE9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542AC2-15B0-945B-A541-34F6EE5A5D9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82916B-8886-FCDE-31ED-CF41D10B6B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C0D528-DDF7-4ACD-B32F-2AF5CFB7DED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28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EB5371-4E56-513E-500B-D8E3E3DBB812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8D095-2125-B403-3C58-9BC7888A46A4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D571E1-3FC9-7656-920B-AB3F97484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F1D5C6-7CD9-3A4D-AE90-31308B7540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764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E543E8-C9D4-3487-9C49-1F369D5EFF5B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37995-6376-69DF-286B-F1689D7D11F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02F71C-494B-539A-C61E-C8264EEF36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0C945F-7DCB-980A-EEA4-7372E74DA8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086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08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0" y="3671326"/>
            <a:ext cx="12223128" cy="3186674"/>
          </a:xfrm>
          <a:prstGeom prst="rect">
            <a:avLst/>
          </a:prstGeom>
          <a:solidFill>
            <a:srgbClr val="DDD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7109160-F1B3-CF1A-4417-59E5DA695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636" y="91376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91D38C47-B043-2A77-B1FF-E1CF4E7DD234}"/>
              </a:ext>
            </a:extLst>
          </p:cNvPr>
          <p:cNvSpPr txBox="1">
            <a:spLocks/>
          </p:cNvSpPr>
          <p:nvPr userDrawn="1"/>
        </p:nvSpPr>
        <p:spPr>
          <a:xfrm>
            <a:off x="838200" y="43510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>
                <a:latin typeface="YaleNew" panose="02000602050000020003" pitchFamily="2" charset="77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875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8977B0-73A9-B6A5-2949-2FC58AA897D8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43859-37E3-A860-5715-FB022488954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4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C6C6DC-DAA9-67C3-2B91-29FD49DE58C2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1097C8-9D85-7109-3803-CC246D384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9CDCD-4ACD-B319-9B8D-028591A0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BA47C0-F74C-E6D0-C81B-A9D27E7208FC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D2DF1-FA89-1FE6-3FCB-B93F6E642D4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FFB9194-EFEB-8979-8569-5D2E6C787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930CC4-B981-008F-A02C-00DF080BD3E9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33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4A9CDF-D8B3-8E27-A10E-0F4B3A83D337}"/>
              </a:ext>
            </a:extLst>
          </p:cNvPr>
          <p:cNvSpPr/>
          <p:nvPr userDrawn="1"/>
        </p:nvSpPr>
        <p:spPr>
          <a:xfrm flipH="1">
            <a:off x="3279913" y="0"/>
            <a:ext cx="8981662" cy="6417168"/>
          </a:xfrm>
          <a:prstGeom prst="rect">
            <a:avLst/>
          </a:prstGeom>
          <a:solidFill>
            <a:srgbClr val="EFC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962699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 sz="3000" b="0">
                <a:solidFill>
                  <a:srgbClr val="002060"/>
                </a:solidFill>
                <a:latin typeface="YaleNew" panose="02000602050000020003" pitchFamily="2" charset="77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5DD15D-4497-732A-FB2B-100F685CF097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B088A2-A09F-67C2-E69F-86FC592C2EB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39813" y="3965493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457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759E-3015-984C-94C8-51A35E909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rgbClr val="002060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0A6B4-C02A-5324-CD1C-26F9EC876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79911" y="-123568"/>
            <a:ext cx="8912089" cy="65120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D0C8DD-AA7A-5A9D-5E55-21A8635E2F37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DCAF5-AFD6-68AF-6538-72FDD1906FA5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FCCEFCA-DED2-B0B5-8D09-14F2762E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9EFB76-8273-965F-2098-4409F28CB7E8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5CB629-78C0-EF5B-EA75-0342E60A2A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97708" y="3429000"/>
            <a:ext cx="3117559" cy="19198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rgbClr val="002060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31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059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>
              <a:defRPr sz="2400"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253BA2-B2D1-D06E-2713-97F86B83A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708" y="457200"/>
            <a:ext cx="2607277" cy="2767914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EBF4-085A-BDD1-56B0-1A00ED404D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9076" y="3429000"/>
            <a:ext cx="2607277" cy="276791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8045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93" y="110231"/>
            <a:ext cx="10634472" cy="2157984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1pPr>
            <a:lvl2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2pPr>
            <a:lvl3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3pPr>
            <a:lvl4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4pPr>
            <a:lvl5pPr>
              <a:defRPr>
                <a:latin typeface="YaleNew" panose="02000602050000020003" pitchFamily="2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3389B-0917-A93F-FAF2-334B14065D36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8DB814-EC5A-1B3B-478A-3ED098C9893B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3A2049-6E85-1663-1D49-1D8BAA3880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783A8D-35F5-568E-5886-9BB4F00B1B33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348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C13FBC-CAC2-C2DF-76DC-3054C2142FB3}"/>
              </a:ext>
            </a:extLst>
          </p:cNvPr>
          <p:cNvSpPr/>
          <p:nvPr userDrawn="1"/>
        </p:nvSpPr>
        <p:spPr>
          <a:xfrm>
            <a:off x="0" y="0"/>
            <a:ext cx="3210338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1DFD5-C9E3-162A-0D37-AFFA3142E9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13" y="843181"/>
            <a:ext cx="2478674" cy="2876203"/>
          </a:xfrm>
        </p:spPr>
        <p:txBody>
          <a:bodyPr anchor="t"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2311-7B26-C870-64F8-3832FCD0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843181"/>
            <a:ext cx="7316788" cy="5017869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0FF23F-EB77-8A53-75CA-34E10F34C728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7E3701-3B9B-8B96-EF8B-AA10A21EDF67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AC6D789-18EF-75D1-ECC6-8C83D1A90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78598-D4AF-E407-E305-48D13BDDF962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9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7241F4A-F939-8D68-F903-A4ABC9368220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1F2D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73CC91-1D29-44DD-64D3-D86D481C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0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9164B2F-BC91-C63C-650F-D0E00321F334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4A54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DD1640-7007-DD9C-0BD9-73FD793D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52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91D02-48EF-830A-999E-D5D91EE7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5C264-BBF1-C174-22BB-FBBDA4435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2BAE4-DB35-207A-D314-CF32769A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7B0C4-C9B8-2F97-EE7F-350589B119F1}"/>
              </a:ext>
            </a:extLst>
          </p:cNvPr>
          <p:cNvSpPr/>
          <p:nvPr userDrawn="1"/>
        </p:nvSpPr>
        <p:spPr>
          <a:xfrm>
            <a:off x="-1" y="-1"/>
            <a:ext cx="12192000" cy="3626603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5DEEAEE-EDFF-CC02-EABE-B4319DEA6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2433" y="1545021"/>
            <a:ext cx="8927134" cy="618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076B16-EE12-03E0-1FEF-2054DEAACE3A}"/>
              </a:ext>
            </a:extLst>
          </p:cNvPr>
          <p:cNvSpPr/>
          <p:nvPr userDrawn="1"/>
        </p:nvSpPr>
        <p:spPr>
          <a:xfrm>
            <a:off x="-31128" y="3671326"/>
            <a:ext cx="12223128" cy="3186674"/>
          </a:xfrm>
          <a:prstGeom prst="rect">
            <a:avLst/>
          </a:prstGeom>
          <a:solidFill>
            <a:srgbClr val="E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E0E4E6"/>
                </a:solidFill>
              </a:rPr>
              <a:t>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33979-54CA-88A0-E714-F7B7602FD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9939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800D41-DE79-EA5D-5109-29D1B6F4EABE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317CF-5495-712F-8390-955B993B49AA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DBD1A-3513-A791-E1B2-57417B4CF8BA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D5129D-1CDE-16CE-533C-750CDC2B6E9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A938-D83E-881A-2677-8170192940A1}"/>
              </a:ext>
            </a:extLst>
          </p:cNvPr>
          <p:cNvSpPr txBox="1"/>
          <p:nvPr userDrawn="1"/>
        </p:nvSpPr>
        <p:spPr>
          <a:xfrm>
            <a:off x="912743" y="2392976"/>
            <a:ext cx="10366513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rPr>
              <a:t>Yale Ventures helps develop innovations that impact the world’s greatest challenges.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D6D052D-339D-8F6D-FDB8-59E2C0F56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2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3747C6-95F7-D41D-D1F9-6EABF68095F7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C8FCA-05F5-F010-D1DA-6A33FD049DAF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70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2D4F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bg1"/>
                </a:solidFill>
                <a:latin typeface="YaleNew" panose="02000602050000020003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8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476D9B-1AC3-5072-DCCB-A939267CD74E}"/>
              </a:ext>
            </a:extLst>
          </p:cNvPr>
          <p:cNvSpPr/>
          <p:nvPr userDrawn="1"/>
        </p:nvSpPr>
        <p:spPr>
          <a:xfrm>
            <a:off x="0" y="0"/>
            <a:ext cx="12192000" cy="6417168"/>
          </a:xfrm>
          <a:prstGeom prst="rect">
            <a:avLst/>
          </a:prstGeom>
          <a:solidFill>
            <a:srgbClr val="003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AC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59A645-870F-F44A-A603-6ADBA650687A}"/>
              </a:ext>
            </a:extLst>
          </p:cNvPr>
          <p:cNvSpPr/>
          <p:nvPr userDrawn="1"/>
        </p:nvSpPr>
        <p:spPr>
          <a:xfrm>
            <a:off x="3279913" y="6483081"/>
            <a:ext cx="8912087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E8D6E9-0051-7972-E520-272DC5E3E5B2}"/>
              </a:ext>
            </a:extLst>
          </p:cNvPr>
          <p:cNvSpPr/>
          <p:nvPr userDrawn="1"/>
        </p:nvSpPr>
        <p:spPr>
          <a:xfrm>
            <a:off x="0" y="6483081"/>
            <a:ext cx="3210339" cy="3919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C6F2A-0636-73FA-EEC2-FEA54447B75B}"/>
              </a:ext>
            </a:extLst>
          </p:cNvPr>
          <p:cNvSpPr txBox="1"/>
          <p:nvPr userDrawn="1"/>
        </p:nvSpPr>
        <p:spPr>
          <a:xfrm>
            <a:off x="126296" y="6547541"/>
            <a:ext cx="8643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60553ECD-7F6D-420D-93CA-D8D15EB427AC}" type="slidenum">
              <a:rPr lang="en-US" sz="11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EF560D2-8373-9007-0518-50B9F1798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0243" y="6559120"/>
            <a:ext cx="582682" cy="2383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9E6637E-2CBE-7EC3-A241-03C6EED5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5923"/>
            <a:ext cx="10515600" cy="1325563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5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A27F0D-049C-0F18-C064-5958CCD7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C207D-957B-4EE3-6993-77BA8120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573D-04A3-5B5C-1A56-D9D53EF60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2666-58CA-084C-90CF-487DF688958D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F717-374C-47B8-4FFF-D3AA83A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F733-57F3-CD96-31A2-C5B56AFED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CE73-5DF2-8542-BBDA-74E8A4684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8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85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4074" r:id="rId23"/>
    <p:sldLayoutId id="2147484075" r:id="rId24"/>
    <p:sldLayoutId id="2147484076" r:id="rId25"/>
    <p:sldLayoutId id="2147484077" r:id="rId26"/>
    <p:sldLayoutId id="2147484078" r:id="rId27"/>
    <p:sldLayoutId id="2147484079" r:id="rId28"/>
    <p:sldLayoutId id="2147484086" r:id="rId29"/>
    <p:sldLayoutId id="2147484087" r:id="rId30"/>
    <p:sldLayoutId id="2147484080" r:id="rId31"/>
    <p:sldLayoutId id="2147484081" r:id="rId32"/>
    <p:sldLayoutId id="2147484082" r:id="rId33"/>
    <p:sldLayoutId id="2147484038" r:id="rId34"/>
    <p:sldLayoutId id="2147484052" r:id="rId35"/>
    <p:sldLayoutId id="2147484083" r:id="rId36"/>
    <p:sldLayoutId id="2147484084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YaleNew" panose="02000602050000020003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tmp"/><Relationship Id="rId5" Type="http://schemas.openxmlformats.org/officeDocument/2006/relationships/image" Target="../media/image36.tmp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Shannon.Anderson@yale.edu" TargetMode="External"/><Relationship Id="rId5" Type="http://schemas.openxmlformats.org/officeDocument/2006/relationships/hyperlink" Target="mailto:David.Lewin@yale.edu" TargetMode="External"/><Relationship Id="rId4" Type="http://schemas.openxmlformats.org/officeDocument/2006/relationships/image" Target="../media/image1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tm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chart" Target="../charts/chart1.xml"/><Relationship Id="rId4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683625-39F1-D597-4E03-29E2FB1A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73" y="1651061"/>
            <a:ext cx="5649227" cy="1732943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Particle-Based Fetal Therapy to Cure Spina Bifida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48692-BE63-CA30-86D5-9CCA26617DD4}"/>
              </a:ext>
            </a:extLst>
          </p:cNvPr>
          <p:cNvSpPr txBox="1"/>
          <p:nvPr/>
        </p:nvSpPr>
        <p:spPr>
          <a:xfrm>
            <a:off x="446773" y="4222728"/>
            <a:ext cx="8485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Stitelman, M.D.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0F7FC-BEC3-3093-86DC-04BA15D2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289" y="5523117"/>
            <a:ext cx="625670" cy="78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C7BB5A-117B-F69E-5BD0-A65EA83B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81" y="5475800"/>
            <a:ext cx="3745123" cy="87672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08049A-ED28-127B-3656-A6F2AE0D03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7" r="28838" b="10174"/>
          <a:stretch/>
        </p:blipFill>
        <p:spPr>
          <a:xfrm rot="10800000">
            <a:off x="6037531" y="-5158"/>
            <a:ext cx="6154468" cy="641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7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7" y="331806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and Next Steps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766FBC-E14E-4152-AA1E-B9DA9C029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42739"/>
              </p:ext>
            </p:extLst>
          </p:nvPr>
        </p:nvGraphicFramePr>
        <p:xfrm>
          <a:off x="357992" y="1733850"/>
          <a:ext cx="11286230" cy="4497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6174">
                  <a:extLst>
                    <a:ext uri="{9D8B030D-6E8A-4147-A177-3AD203B41FA5}">
                      <a16:colId xmlns:a16="http://schemas.microsoft.com/office/drawing/2014/main" val="1836412949"/>
                    </a:ext>
                  </a:extLst>
                </a:gridCol>
                <a:gridCol w="2097932">
                  <a:extLst>
                    <a:ext uri="{9D8B030D-6E8A-4147-A177-3AD203B41FA5}">
                      <a16:colId xmlns:a16="http://schemas.microsoft.com/office/drawing/2014/main" val="3384877194"/>
                    </a:ext>
                  </a:extLst>
                </a:gridCol>
                <a:gridCol w="2097932">
                  <a:extLst>
                    <a:ext uri="{9D8B030D-6E8A-4147-A177-3AD203B41FA5}">
                      <a16:colId xmlns:a16="http://schemas.microsoft.com/office/drawing/2014/main" val="912158335"/>
                    </a:ext>
                  </a:extLst>
                </a:gridCol>
                <a:gridCol w="2097932">
                  <a:extLst>
                    <a:ext uri="{9D8B030D-6E8A-4147-A177-3AD203B41FA5}">
                      <a16:colId xmlns:a16="http://schemas.microsoft.com/office/drawing/2014/main" val="2350351683"/>
                    </a:ext>
                  </a:extLst>
                </a:gridCol>
                <a:gridCol w="2097932">
                  <a:extLst>
                    <a:ext uri="{9D8B030D-6E8A-4147-A177-3AD203B41FA5}">
                      <a16:colId xmlns:a16="http://schemas.microsoft.com/office/drawing/2014/main" val="3048291857"/>
                    </a:ext>
                  </a:extLst>
                </a:gridCol>
                <a:gridCol w="1208328">
                  <a:extLst>
                    <a:ext uri="{9D8B030D-6E8A-4147-A177-3AD203B41FA5}">
                      <a16:colId xmlns:a16="http://schemas.microsoft.com/office/drawing/2014/main" val="578261434"/>
                    </a:ext>
                  </a:extLst>
                </a:gridCol>
              </a:tblGrid>
              <a:tr h="51918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1281309"/>
                  </a:ext>
                </a:extLst>
              </a:tr>
              <a:tr h="75305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Validation in Rodent 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Binding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736349"/>
                  </a:ext>
                </a:extLst>
              </a:tr>
              <a:tr h="10750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Binding Study in Fetal Lamb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129148"/>
                  </a:ext>
                </a:extLst>
              </a:tr>
              <a:tr h="107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Consult with FDA on Regulatory Requirements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62055"/>
                  </a:ext>
                </a:extLst>
              </a:tr>
              <a:tr h="10750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Outcome Study in Fetal Lamb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6215741"/>
                  </a:ext>
                </a:extLst>
              </a:tr>
            </a:tbl>
          </a:graphicData>
        </a:graphic>
      </p:graphicFrame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E88867E-04A1-67A7-9D9B-CA30F9730038}"/>
              </a:ext>
            </a:extLst>
          </p:cNvPr>
          <p:cNvSpPr/>
          <p:nvPr/>
        </p:nvSpPr>
        <p:spPr>
          <a:xfrm>
            <a:off x="4558142" y="3042440"/>
            <a:ext cx="1070288" cy="491026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Particle Scale-Up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974C21E-9BF1-EE57-0FB1-7E8F2B1D91CA}"/>
              </a:ext>
            </a:extLst>
          </p:cNvPr>
          <p:cNvSpPr/>
          <p:nvPr/>
        </p:nvSpPr>
        <p:spPr>
          <a:xfrm>
            <a:off x="5481285" y="3669926"/>
            <a:ext cx="2561606" cy="368270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Binding/Short Term Safety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40B87A25-7825-3BCB-63CB-3BB06F0257C6}"/>
              </a:ext>
            </a:extLst>
          </p:cNvPr>
          <p:cNvSpPr/>
          <p:nvPr/>
        </p:nvSpPr>
        <p:spPr>
          <a:xfrm>
            <a:off x="4165947" y="4150492"/>
            <a:ext cx="1315338" cy="619916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Regulatory Strategy Report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3CB8B9F-7C57-BE8C-4839-338DD1ABFF6C}"/>
              </a:ext>
            </a:extLst>
          </p:cNvPr>
          <p:cNvSpPr/>
          <p:nvPr/>
        </p:nvSpPr>
        <p:spPr>
          <a:xfrm>
            <a:off x="7674239" y="5254317"/>
            <a:ext cx="2492036" cy="36827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CRO Particle Scale-Up 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18FC9E44-9F15-E602-7C8D-9BD67F3372E4}"/>
              </a:ext>
            </a:extLst>
          </p:cNvPr>
          <p:cNvSpPr/>
          <p:nvPr/>
        </p:nvSpPr>
        <p:spPr>
          <a:xfrm>
            <a:off x="9204385" y="5759953"/>
            <a:ext cx="2373813" cy="36827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IND-Enabling Study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82E61F-F143-3603-5092-969E3EAD46B3}"/>
              </a:ext>
            </a:extLst>
          </p:cNvPr>
          <p:cNvSpPr txBox="1"/>
          <p:nvPr/>
        </p:nvSpPr>
        <p:spPr>
          <a:xfrm>
            <a:off x="8068742" y="3669926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$160K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40F291-4C2B-182B-1EE6-B70C605C9691}"/>
              </a:ext>
            </a:extLst>
          </p:cNvPr>
          <p:cNvSpPr txBox="1"/>
          <p:nvPr/>
        </p:nvSpPr>
        <p:spPr>
          <a:xfrm>
            <a:off x="5413519" y="4256178"/>
            <a:ext cx="851515" cy="43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$100K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84E80DB-33B0-2ADE-AFD5-8D86CEB02F6E}"/>
              </a:ext>
            </a:extLst>
          </p:cNvPr>
          <p:cNvSpPr/>
          <p:nvPr/>
        </p:nvSpPr>
        <p:spPr>
          <a:xfrm>
            <a:off x="4241322" y="6368483"/>
            <a:ext cx="1854678" cy="266362"/>
          </a:xfrm>
          <a:prstGeom prst="homePlat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Blavatnik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Funds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8C4629B-9865-7339-4C6D-D9C41A3D2B39}"/>
              </a:ext>
            </a:extLst>
          </p:cNvPr>
          <p:cNvSpPr/>
          <p:nvPr/>
        </p:nvSpPr>
        <p:spPr>
          <a:xfrm>
            <a:off x="6372312" y="6368483"/>
            <a:ext cx="1854678" cy="26636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73CAA-1071-5154-4152-B71FE317B521}"/>
              </a:ext>
            </a:extLst>
          </p:cNvPr>
          <p:cNvSpPr txBox="1"/>
          <p:nvPr/>
        </p:nvSpPr>
        <p:spPr>
          <a:xfrm>
            <a:off x="5603306" y="308261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$40K</a:t>
            </a:r>
          </a:p>
        </p:txBody>
      </p:sp>
    </p:spTree>
    <p:extLst>
      <p:ext uri="{BB962C8B-B14F-4D97-AF65-F5344CB8AC3E}">
        <p14:creationId xmlns:p14="http://schemas.microsoft.com/office/powerpoint/2010/main" val="280021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Data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8761" y="4731603"/>
            <a:ext cx="338378" cy="338378"/>
          </a:xfrm>
          <a:prstGeom prst="rect">
            <a:avLst/>
          </a:prstGeom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8965CB80-109A-CC1D-C011-F41B5B7A1E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319" y="1226594"/>
            <a:ext cx="8188774" cy="2140404"/>
          </a:xfrm>
          <a:prstGeom prst="rect">
            <a:avLst/>
          </a:prstGeom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5F769D1F-8CCE-EA0C-A05C-C2CB056EBE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45" y="3700801"/>
            <a:ext cx="4387719" cy="2692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F86AB-1BAD-4C4C-F996-E66862637F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9755"/>
          <a:stretch/>
        </p:blipFill>
        <p:spPr>
          <a:xfrm>
            <a:off x="5589749" y="3365910"/>
            <a:ext cx="4114472" cy="1847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74E9C1-D8C5-BC8D-C051-7EC76C56E2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55"/>
          <a:stretch/>
        </p:blipFill>
        <p:spPr>
          <a:xfrm>
            <a:off x="5589749" y="5213596"/>
            <a:ext cx="4114472" cy="184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9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793" y="349112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Core Team </a:t>
            </a:r>
            <a:endParaRPr lang="en-US" sz="4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AEABB6-541F-9E9D-351D-E8B8BFCB5B31}"/>
              </a:ext>
            </a:extLst>
          </p:cNvPr>
          <p:cNvSpPr txBox="1">
            <a:spLocks/>
          </p:cNvSpPr>
          <p:nvPr/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90DA921-5C73-4423-8941-BF15157D9D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A7118-80A4-59E5-69C4-63C3A269D032}"/>
              </a:ext>
            </a:extLst>
          </p:cNvPr>
          <p:cNvSpPr txBox="1"/>
          <p:nvPr/>
        </p:nvSpPr>
        <p:spPr>
          <a:xfrm>
            <a:off x="281940" y="3449833"/>
            <a:ext cx="3885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David Stitelman, MD</a:t>
            </a:r>
          </a:p>
          <a:p>
            <a:pPr algn="ctr"/>
            <a:r>
              <a:rPr lang="en-US" dirty="0"/>
              <a:t>Associate Professor of Pediatric Surgery</a:t>
            </a:r>
          </a:p>
          <a:p>
            <a:pPr algn="ctr"/>
            <a:r>
              <a:rPr lang="en-US" dirty="0"/>
              <a:t>Obstetrics, Gynecology &amp; Reproductive Sciences</a:t>
            </a:r>
          </a:p>
          <a:p>
            <a:pPr algn="ctr"/>
            <a:r>
              <a:rPr lang="en-US" dirty="0"/>
              <a:t>Surgical Director Yale Fetal Care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48048-8398-B71C-4D3E-4D255BF83847}"/>
              </a:ext>
            </a:extLst>
          </p:cNvPr>
          <p:cNvSpPr txBox="1"/>
          <p:nvPr/>
        </p:nvSpPr>
        <p:spPr>
          <a:xfrm>
            <a:off x="1134032" y="4886857"/>
            <a:ext cx="9923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 Development and Licensing Support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64921-2EF2-1C20-667C-0631D9D529AE}"/>
              </a:ext>
            </a:extLst>
          </p:cNvPr>
          <p:cNvSpPr txBox="1"/>
          <p:nvPr/>
        </p:nvSpPr>
        <p:spPr>
          <a:xfrm>
            <a:off x="4594104" y="345423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 Saltzman, PhD</a:t>
            </a:r>
          </a:p>
          <a:p>
            <a:pPr algn="ctr"/>
            <a:r>
              <a:rPr lang="en-US" dirty="0"/>
              <a:t>Professor of Biomedical Engineering</a:t>
            </a:r>
          </a:p>
        </p:txBody>
      </p:sp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E0964C30-15D9-B818-D5D1-DAB1D1010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86" b="17096"/>
          <a:stretch/>
        </p:blipFill>
        <p:spPr>
          <a:xfrm>
            <a:off x="1405965" y="1454619"/>
            <a:ext cx="1356481" cy="1995214"/>
          </a:xfrm>
          <a:prstGeom prst="rect">
            <a:avLst/>
          </a:prstGeom>
        </p:spPr>
      </p:pic>
      <p:pic>
        <p:nvPicPr>
          <p:cNvPr id="26" name="Picture 25" descr="Screen Clipping">
            <a:extLst>
              <a:ext uri="{FF2B5EF4-FFF2-40B4-BE49-F238E27FC236}">
                <a16:creationId xmlns:a16="http://schemas.microsoft.com/office/drawing/2014/main" id="{EF66E0DC-9A08-B9E5-715C-E386A3E82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897" y="1454622"/>
            <a:ext cx="1356481" cy="19952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3159E9-C4A8-A26A-7C5A-42A0E5B58D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82" r="15801"/>
          <a:stretch/>
        </p:blipFill>
        <p:spPr>
          <a:xfrm>
            <a:off x="8946538" y="1454622"/>
            <a:ext cx="1412938" cy="19952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94991ED-491E-4ECA-170E-2B499344C64F}"/>
              </a:ext>
            </a:extLst>
          </p:cNvPr>
          <p:cNvSpPr txBox="1"/>
          <p:nvPr/>
        </p:nvSpPr>
        <p:spPr>
          <a:xfrm>
            <a:off x="7843391" y="3405090"/>
            <a:ext cx="385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Mert (Ozan) Bahtiyar, MD Professor Obstetrics, Gynecology &amp; Reproductive Sciences</a:t>
            </a:r>
          </a:p>
          <a:p>
            <a:pPr algn="ctr"/>
            <a:r>
              <a:rPr lang="en-US" dirty="0"/>
              <a:t>Medical Director Yale Fetal Care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A5945-987B-7736-171A-80C867310D04}"/>
              </a:ext>
            </a:extLst>
          </p:cNvPr>
          <p:cNvSpPr txBox="1"/>
          <p:nvPr/>
        </p:nvSpPr>
        <p:spPr>
          <a:xfrm>
            <a:off x="2294466" y="5348522"/>
            <a:ext cx="7603067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John Puziss, PhD (John.Puziss</a:t>
            </a:r>
            <a:r>
              <a:rPr lang="en-US" dirty="0">
                <a:hlinkClick r:id="rId5"/>
              </a:rPr>
              <a:t>@yale.edu</a:t>
            </a:r>
            <a:r>
              <a:rPr lang="en-US" dirty="0"/>
              <a:t>) </a:t>
            </a:r>
          </a:p>
          <a:p>
            <a:pPr algn="ctr"/>
            <a:r>
              <a:rPr lang="en-US" sz="1800" dirty="0">
                <a:effectLst/>
                <a:latin typeface="Segoe UI" panose="020B0502040204020203" pitchFamily="34" charset="0"/>
              </a:rPr>
              <a:t>Executive Director of Business Development</a:t>
            </a:r>
            <a:r>
              <a:rPr lang="en-US" dirty="0"/>
              <a:t>, Yale Ventures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Shannon Anderson, PhD (</a:t>
            </a:r>
            <a:r>
              <a:rPr lang="en-US" dirty="0">
                <a:hlinkClick r:id="rId6"/>
              </a:rPr>
              <a:t>Shannon.Anderson@yale.edu</a:t>
            </a:r>
            <a:r>
              <a:rPr lang="en-US" dirty="0"/>
              <a:t>) </a:t>
            </a:r>
          </a:p>
          <a:p>
            <a:pPr algn="ctr"/>
            <a:r>
              <a:rPr lang="en-US" dirty="0"/>
              <a:t>Business Development Associate, Yale Ventures </a:t>
            </a:r>
          </a:p>
        </p:txBody>
      </p:sp>
    </p:spTree>
    <p:extLst>
      <p:ext uri="{BB962C8B-B14F-4D97-AF65-F5344CB8AC3E}">
        <p14:creationId xmlns:p14="http://schemas.microsoft.com/office/powerpoint/2010/main" val="10642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431001"/>
            <a:ext cx="11041379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 Bifida is a Disease with Significant Unmet Need </a:t>
            </a:r>
            <a:endParaRPr lang="en-US" sz="32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D2369-716B-D66E-8AFB-6CA65A69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644" y="1579184"/>
            <a:ext cx="1919233" cy="250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3CF51D-0E9E-40D2-220D-3B329558C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014" y="1648667"/>
            <a:ext cx="1716836" cy="2396600"/>
          </a:xfrm>
          <a:prstGeom prst="rect">
            <a:avLst/>
          </a:prstGeom>
        </p:spPr>
      </p:pic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88A71BF-5B5D-CDBA-61EC-0F5DF607B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56" y="4414599"/>
            <a:ext cx="2484610" cy="2290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F06B8-8DF7-8DB1-A6ED-2A8CFD353CCD}"/>
              </a:ext>
            </a:extLst>
          </p:cNvPr>
          <p:cNvSpPr txBox="1"/>
          <p:nvPr/>
        </p:nvSpPr>
        <p:spPr>
          <a:xfrm>
            <a:off x="1025212" y="2505453"/>
            <a:ext cx="598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Birth defect resulting in exposed spinal cord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1,500 Cases/Year in USA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50,000 Cases/Year Globally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D96D7-ABC8-56A5-15DF-DA3828E8769A}"/>
              </a:ext>
            </a:extLst>
          </p:cNvPr>
          <p:cNvSpPr txBox="1"/>
          <p:nvPr/>
        </p:nvSpPr>
        <p:spPr>
          <a:xfrm>
            <a:off x="1025212" y="4192264"/>
            <a:ext cx="575583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Permanent disability, lower limb paralysis</a:t>
            </a:r>
          </a:p>
          <a:p>
            <a:r>
              <a:rPr lang="en-US" sz="1800" dirty="0"/>
              <a:t> $1.5 B / Year (USA)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040CE-D942-5A06-1B77-DA230F0DD798}"/>
              </a:ext>
            </a:extLst>
          </p:cNvPr>
          <p:cNvSpPr txBox="1"/>
          <p:nvPr/>
        </p:nvSpPr>
        <p:spPr>
          <a:xfrm>
            <a:off x="1025212" y="2000882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A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Spina Bifida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13225-2747-588E-3736-D7C96F11F250}"/>
              </a:ext>
            </a:extLst>
          </p:cNvPr>
          <p:cNvSpPr txBox="1"/>
          <p:nvPr/>
        </p:nvSpPr>
        <p:spPr>
          <a:xfrm>
            <a:off x="1025212" y="5049109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A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 Care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4ACE4-90DF-41AA-2B5D-E5E9BE4C7CDF}"/>
              </a:ext>
            </a:extLst>
          </p:cNvPr>
          <p:cNvSpPr txBox="1"/>
          <p:nvPr/>
        </p:nvSpPr>
        <p:spPr>
          <a:xfrm>
            <a:off x="1072863" y="5525132"/>
            <a:ext cx="5409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Common: Postnatal surgery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Best Outcomes: Fetal surgery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3C8C00-629F-06DB-6056-CA55012FF2CF}"/>
              </a:ext>
            </a:extLst>
          </p:cNvPr>
          <p:cNvSpPr txBox="1"/>
          <p:nvPr/>
        </p:nvSpPr>
        <p:spPr>
          <a:xfrm>
            <a:off x="1025212" y="379279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A4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4B86D2-E175-5B6A-4704-E50848DC46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08" t="13690" r="23531" b="11873"/>
          <a:stretch/>
        </p:blipFill>
        <p:spPr>
          <a:xfrm>
            <a:off x="9293751" y="4518932"/>
            <a:ext cx="2298550" cy="20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8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48865"/>
            <a:ext cx="11544299" cy="8777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Prenatal Surgery is Invasive &amp; Difficult to Access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8F3BC2-D639-A6F5-9BDF-160E11046E00}"/>
              </a:ext>
            </a:extLst>
          </p:cNvPr>
          <p:cNvSpPr txBox="1"/>
          <p:nvPr/>
        </p:nvSpPr>
        <p:spPr>
          <a:xfrm>
            <a:off x="6708563" y="4901690"/>
            <a:ext cx="1387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Week 16: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Legs still move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A8EFB1-166A-9903-7F33-35511B8B94A4}"/>
              </a:ext>
            </a:extLst>
          </p:cNvPr>
          <p:cNvGrpSpPr/>
          <p:nvPr/>
        </p:nvGrpSpPr>
        <p:grpSpPr>
          <a:xfrm>
            <a:off x="6096000" y="2353254"/>
            <a:ext cx="5921938" cy="2321566"/>
            <a:chOff x="6096000" y="2452841"/>
            <a:chExt cx="5921938" cy="2321566"/>
          </a:xfrm>
        </p:grpSpPr>
        <p:pic>
          <p:nvPicPr>
            <p:cNvPr id="3" name="Picture 2" descr="Screen Clipping">
              <a:extLst>
                <a:ext uri="{FF2B5EF4-FFF2-40B4-BE49-F238E27FC236}">
                  <a16:creationId xmlns:a16="http://schemas.microsoft.com/office/drawing/2014/main" id="{E5D58D96-D810-1FDD-56FF-459BDEF46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159"/>
            <a:stretch/>
          </p:blipFill>
          <p:spPr>
            <a:xfrm>
              <a:off x="6096000" y="2452841"/>
              <a:ext cx="5921938" cy="23215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638E922-EFA7-9D0D-5684-E7346AEEC3D2}"/>
                </a:ext>
              </a:extLst>
            </p:cNvPr>
            <p:cNvSpPr/>
            <p:nvPr/>
          </p:nvSpPr>
          <p:spPr>
            <a:xfrm>
              <a:off x="6284064" y="2497445"/>
              <a:ext cx="3249235" cy="264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AB3F4B5-38D1-F651-5AD1-0DDD017B7E25}"/>
              </a:ext>
            </a:extLst>
          </p:cNvPr>
          <p:cNvSpPr txBox="1"/>
          <p:nvPr/>
        </p:nvSpPr>
        <p:spPr>
          <a:xfrm>
            <a:off x="6030204" y="2179079"/>
            <a:ext cx="159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Week 4: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Neural Tube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Fails to Close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AE415B4-DBB2-12A7-63FD-75C71CA0B66E}"/>
              </a:ext>
            </a:extLst>
          </p:cNvPr>
          <p:cNvSpPr/>
          <p:nvPr/>
        </p:nvSpPr>
        <p:spPr>
          <a:xfrm rot="5400000">
            <a:off x="6227029" y="3193256"/>
            <a:ext cx="506267" cy="257517"/>
          </a:xfrm>
          <a:prstGeom prst="rightArrow">
            <a:avLst/>
          </a:prstGeom>
          <a:solidFill>
            <a:srgbClr val="274170"/>
          </a:solidFill>
          <a:ln>
            <a:solidFill>
              <a:srgbClr val="2A48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C27AF43-F8C0-E22B-D883-440D71F5A974}"/>
              </a:ext>
            </a:extLst>
          </p:cNvPr>
          <p:cNvSpPr/>
          <p:nvPr/>
        </p:nvSpPr>
        <p:spPr>
          <a:xfrm rot="16200000">
            <a:off x="7117147" y="4479457"/>
            <a:ext cx="470779" cy="257517"/>
          </a:xfrm>
          <a:prstGeom prst="rightArrow">
            <a:avLst/>
          </a:prstGeom>
          <a:solidFill>
            <a:srgbClr val="274170"/>
          </a:solidFill>
          <a:ln>
            <a:solidFill>
              <a:srgbClr val="2A48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E02E5B-869D-C47F-175E-ADC26E1FE94B}"/>
              </a:ext>
            </a:extLst>
          </p:cNvPr>
          <p:cNvSpPr txBox="1"/>
          <p:nvPr/>
        </p:nvSpPr>
        <p:spPr>
          <a:xfrm>
            <a:off x="7908681" y="4879817"/>
            <a:ext cx="159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Week 24: 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Open fetal repair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EF3EB26-03F5-05C2-7A4C-C509755693D1}"/>
              </a:ext>
            </a:extLst>
          </p:cNvPr>
          <p:cNvSpPr/>
          <p:nvPr/>
        </p:nvSpPr>
        <p:spPr>
          <a:xfrm rot="16200000">
            <a:off x="8183669" y="4479457"/>
            <a:ext cx="470779" cy="257517"/>
          </a:xfrm>
          <a:prstGeom prst="rightArrow">
            <a:avLst/>
          </a:prstGeom>
          <a:solidFill>
            <a:srgbClr val="274170"/>
          </a:solidFill>
          <a:ln>
            <a:solidFill>
              <a:srgbClr val="2A48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73BF05-F04C-8DE2-F261-E5ABED4E3C8E}"/>
              </a:ext>
            </a:extLst>
          </p:cNvPr>
          <p:cNvSpPr/>
          <p:nvPr/>
        </p:nvSpPr>
        <p:spPr>
          <a:xfrm>
            <a:off x="6708564" y="4865478"/>
            <a:ext cx="1287945" cy="874044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6EB5D-0033-FC7E-9262-4E8FDE6D2407}"/>
              </a:ext>
            </a:extLst>
          </p:cNvPr>
          <p:cNvSpPr txBox="1"/>
          <p:nvPr/>
        </p:nvSpPr>
        <p:spPr>
          <a:xfrm>
            <a:off x="0" y="6139803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Sought to Create a Minimally Invasive Therapy, Delivered at 16 Weeks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ED86E3-4557-E4A7-2FFD-63C997DE1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319171"/>
              </p:ext>
            </p:extLst>
          </p:nvPr>
        </p:nvGraphicFramePr>
        <p:xfrm>
          <a:off x="392166" y="3123668"/>
          <a:ext cx="5409019" cy="211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8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A48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A48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A487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Postnatal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 Shunt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4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30-Month Walking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Independently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46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Gestation of Delivery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34.1 weeks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37.3 weeks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23017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AD593C-C1F1-D2E1-6520-28F47F3617D5}"/>
              </a:ext>
            </a:extLst>
          </p:cNvPr>
          <p:cNvSpPr txBox="1"/>
          <p:nvPr/>
        </p:nvSpPr>
        <p:spPr>
          <a:xfrm>
            <a:off x="343232" y="2028526"/>
            <a:ext cx="534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&gt;80% are Excluded from Fetal Surgery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1002-71EA-7B6A-7C3E-9A93DA3B6F30}"/>
              </a:ext>
            </a:extLst>
          </p:cNvPr>
          <p:cNvSpPr txBox="1"/>
          <p:nvPr/>
        </p:nvSpPr>
        <p:spPr>
          <a:xfrm>
            <a:off x="376129" y="1659905"/>
            <a:ext cx="534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Prenatal Spina Bifida Repair is Invasive</a:t>
            </a:r>
          </a:p>
        </p:txBody>
      </p:sp>
    </p:spTree>
    <p:extLst>
      <p:ext uri="{BB962C8B-B14F-4D97-AF65-F5344CB8AC3E}">
        <p14:creationId xmlns:p14="http://schemas.microsoft.com/office/powerpoint/2010/main" val="336968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48865"/>
            <a:ext cx="11621176" cy="1541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Minimally Invasive Spina Bifida Cure </a:t>
            </a:r>
            <a:b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</a:rPr>
              <a:t>(Pending US Patent US 2020-0113821)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EB565-7316-E72B-E4AA-D3FCADDC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730" y="1970315"/>
            <a:ext cx="3009315" cy="39345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A3307BE-1193-A68A-9037-C7E8BB6FA771}"/>
              </a:ext>
            </a:extLst>
          </p:cNvPr>
          <p:cNvSpPr/>
          <p:nvPr/>
        </p:nvSpPr>
        <p:spPr>
          <a:xfrm rot="6733853">
            <a:off x="11355573" y="26766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5C5076-FECB-C4C5-D9B5-83E9BB9D5524}"/>
              </a:ext>
            </a:extLst>
          </p:cNvPr>
          <p:cNvSpPr/>
          <p:nvPr/>
        </p:nvSpPr>
        <p:spPr>
          <a:xfrm rot="6733853">
            <a:off x="11306492" y="35622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819934-6CC4-2AB6-C8AD-A5CADE23A813}"/>
              </a:ext>
            </a:extLst>
          </p:cNvPr>
          <p:cNvSpPr/>
          <p:nvPr/>
        </p:nvSpPr>
        <p:spPr>
          <a:xfrm rot="6733853">
            <a:off x="10925492" y="35622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850061-C4BA-FC85-46ED-A833F4F2E622}"/>
              </a:ext>
            </a:extLst>
          </p:cNvPr>
          <p:cNvSpPr/>
          <p:nvPr/>
        </p:nvSpPr>
        <p:spPr>
          <a:xfrm rot="6733853">
            <a:off x="11160363" y="33624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441E0B-BA02-2D9E-F2BF-4C9F4487F847}"/>
              </a:ext>
            </a:extLst>
          </p:cNvPr>
          <p:cNvSpPr/>
          <p:nvPr/>
        </p:nvSpPr>
        <p:spPr>
          <a:xfrm rot="6733853">
            <a:off x="11458892" y="32574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2A1652-ED9F-33D2-7CAA-E80E457E2875}"/>
              </a:ext>
            </a:extLst>
          </p:cNvPr>
          <p:cNvSpPr/>
          <p:nvPr/>
        </p:nvSpPr>
        <p:spPr>
          <a:xfrm rot="6733853">
            <a:off x="11230292" y="28290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3DAA5F-73D0-2CFB-E434-A45A9CCAD7C2}"/>
              </a:ext>
            </a:extLst>
          </p:cNvPr>
          <p:cNvSpPr/>
          <p:nvPr/>
        </p:nvSpPr>
        <p:spPr>
          <a:xfrm rot="6733853">
            <a:off x="11312763" y="31812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BA69F2-293F-2838-3153-8252A130DCA2}"/>
              </a:ext>
            </a:extLst>
          </p:cNvPr>
          <p:cNvSpPr/>
          <p:nvPr/>
        </p:nvSpPr>
        <p:spPr>
          <a:xfrm rot="6733853">
            <a:off x="11458892" y="29814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192776-3A0B-4AE8-3447-187986F7CCA6}"/>
              </a:ext>
            </a:extLst>
          </p:cNvPr>
          <p:cNvSpPr/>
          <p:nvPr/>
        </p:nvSpPr>
        <p:spPr>
          <a:xfrm rot="6733853">
            <a:off x="11077892" y="36384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1DA91BA-D536-75F8-B00B-3BE69FC27278}"/>
              </a:ext>
            </a:extLst>
          </p:cNvPr>
          <p:cNvSpPr/>
          <p:nvPr/>
        </p:nvSpPr>
        <p:spPr>
          <a:xfrm rot="6733853">
            <a:off x="11541363" y="2800278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2A5A64-A50F-E855-0099-CCF7DFB1417B}"/>
              </a:ext>
            </a:extLst>
          </p:cNvPr>
          <p:cNvSpPr/>
          <p:nvPr/>
        </p:nvSpPr>
        <p:spPr>
          <a:xfrm rot="6733853">
            <a:off x="11611292" y="30576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F103FBC-D34A-0CAC-B98C-E5D7BBCD00A1}"/>
              </a:ext>
            </a:extLst>
          </p:cNvPr>
          <p:cNvSpPr/>
          <p:nvPr/>
        </p:nvSpPr>
        <p:spPr>
          <a:xfrm rot="6733853">
            <a:off x="11458892" y="34386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9886CE0-9CAB-145F-4757-0B0976CDA40C}"/>
              </a:ext>
            </a:extLst>
          </p:cNvPr>
          <p:cNvSpPr/>
          <p:nvPr/>
        </p:nvSpPr>
        <p:spPr>
          <a:xfrm rot="6733853">
            <a:off x="11236563" y="3057689"/>
            <a:ext cx="237616" cy="159989"/>
          </a:xfrm>
          <a:prstGeom prst="ellipse">
            <a:avLst/>
          </a:prstGeom>
          <a:solidFill>
            <a:srgbClr val="00B0F0"/>
          </a:solidFill>
          <a:ln w="76200">
            <a:solidFill>
              <a:srgbClr val="00FF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F1E1C410-EEF8-CAB1-4B9B-38B4DB3FA399}"/>
              </a:ext>
            </a:extLst>
          </p:cNvPr>
          <p:cNvSpPr/>
          <p:nvPr/>
        </p:nvSpPr>
        <p:spPr>
          <a:xfrm rot="7208475">
            <a:off x="7883253" y="4527166"/>
            <a:ext cx="1143000" cy="1143000"/>
          </a:xfrm>
          <a:prstGeom prst="blockArc">
            <a:avLst/>
          </a:prstGeom>
          <a:solidFill>
            <a:srgbClr val="E6BC8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283C94-43CB-A723-A687-02216072AA9F}"/>
              </a:ext>
            </a:extLst>
          </p:cNvPr>
          <p:cNvSpPr/>
          <p:nvPr/>
        </p:nvSpPr>
        <p:spPr>
          <a:xfrm>
            <a:off x="10820953" y="2445850"/>
            <a:ext cx="1095198" cy="146526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highlight>
                <a:srgbClr val="FEFDFD"/>
              </a:highlight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B4A72-D28E-80AB-B9C8-22B489669733}"/>
              </a:ext>
            </a:extLst>
          </p:cNvPr>
          <p:cNvSpPr/>
          <p:nvPr/>
        </p:nvSpPr>
        <p:spPr>
          <a:xfrm>
            <a:off x="9918997" y="2106114"/>
            <a:ext cx="2035554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9818C-DDF7-FACA-EEB7-C99968B51256}"/>
              </a:ext>
            </a:extLst>
          </p:cNvPr>
          <p:cNvGrpSpPr/>
          <p:nvPr/>
        </p:nvGrpSpPr>
        <p:grpSpPr>
          <a:xfrm>
            <a:off x="1478910" y="1970315"/>
            <a:ext cx="4121205" cy="3200473"/>
            <a:chOff x="832812" y="1894242"/>
            <a:chExt cx="5296624" cy="4725059"/>
          </a:xfrm>
        </p:grpSpPr>
        <p:pic>
          <p:nvPicPr>
            <p:cNvPr id="25" name="Picture 24" descr="Screen Clipping">
              <a:extLst>
                <a:ext uri="{FF2B5EF4-FFF2-40B4-BE49-F238E27FC236}">
                  <a16:creationId xmlns:a16="http://schemas.microsoft.com/office/drawing/2014/main" id="{4B469261-C7FF-5168-29F5-13E2EEA86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323"/>
            <a:stretch/>
          </p:blipFill>
          <p:spPr>
            <a:xfrm>
              <a:off x="832812" y="1894242"/>
              <a:ext cx="5296624" cy="4725059"/>
            </a:xfrm>
            <a:prstGeom prst="rect">
              <a:avLst/>
            </a:prstGeom>
          </p:spPr>
        </p:pic>
        <p:pic>
          <p:nvPicPr>
            <p:cNvPr id="26" name="Picture 25" descr="Screen Clipping">
              <a:extLst>
                <a:ext uri="{FF2B5EF4-FFF2-40B4-BE49-F238E27FC236}">
                  <a16:creationId xmlns:a16="http://schemas.microsoft.com/office/drawing/2014/main" id="{E7F934DD-F6E7-4BAC-950B-CEA3897ED9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5291" b="81949"/>
            <a:stretch/>
          </p:blipFill>
          <p:spPr>
            <a:xfrm>
              <a:off x="3473521" y="2693217"/>
              <a:ext cx="2640649" cy="85290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D80073-786A-B492-AE43-85D4D55E1BCD}"/>
              </a:ext>
            </a:extLst>
          </p:cNvPr>
          <p:cNvGrpSpPr/>
          <p:nvPr/>
        </p:nvGrpSpPr>
        <p:grpSpPr>
          <a:xfrm rot="17533853">
            <a:off x="3729219" y="2287220"/>
            <a:ext cx="1082851" cy="718245"/>
            <a:chOff x="7390277" y="1898171"/>
            <a:chExt cx="1598681" cy="92309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1BD6DA-696F-A0D3-4146-F53DB2EE2BEC}"/>
                </a:ext>
              </a:extLst>
            </p:cNvPr>
            <p:cNvSpPr/>
            <p:nvPr/>
          </p:nvSpPr>
          <p:spPr>
            <a:xfrm rot="10800000">
              <a:off x="8549584" y="1898171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23A99A-C317-35D0-6C0A-9DCCFA1C31D3}"/>
                </a:ext>
              </a:extLst>
            </p:cNvPr>
            <p:cNvSpPr/>
            <p:nvPr/>
          </p:nvSpPr>
          <p:spPr>
            <a:xfrm rot="10800000">
              <a:off x="7651709" y="2134960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A6A928A-90ED-72EE-3E39-C48C49E39506}"/>
                </a:ext>
              </a:extLst>
            </p:cNvPr>
            <p:cNvSpPr/>
            <p:nvPr/>
          </p:nvSpPr>
          <p:spPr>
            <a:xfrm rot="10800000">
              <a:off x="7527454" y="2345295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CC50AAB-7513-CBEF-9BD1-4B8A0AB9C258}"/>
                </a:ext>
              </a:extLst>
            </p:cNvPr>
            <p:cNvSpPr/>
            <p:nvPr/>
          </p:nvSpPr>
          <p:spPr>
            <a:xfrm rot="10800000">
              <a:off x="7565876" y="2536808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F6009E2-D9F3-26DB-608E-FAE03E5E6244}"/>
                </a:ext>
              </a:extLst>
            </p:cNvPr>
            <p:cNvSpPr/>
            <p:nvPr/>
          </p:nvSpPr>
          <p:spPr>
            <a:xfrm rot="10800000">
              <a:off x="7871441" y="2355049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786BC1-6422-B707-2BD4-436FC4F49122}"/>
                </a:ext>
              </a:extLst>
            </p:cNvPr>
            <p:cNvSpPr/>
            <p:nvPr/>
          </p:nvSpPr>
          <p:spPr>
            <a:xfrm rot="10800000">
              <a:off x="7874782" y="2093835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16E21A3-F6A5-71BF-0478-2C36D4B7EDDC}"/>
                </a:ext>
              </a:extLst>
            </p:cNvPr>
            <p:cNvSpPr/>
            <p:nvPr/>
          </p:nvSpPr>
          <p:spPr>
            <a:xfrm rot="10800000">
              <a:off x="7814835" y="2536808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BC1405-207F-3A38-DA9D-257A3A182F24}"/>
                </a:ext>
              </a:extLst>
            </p:cNvPr>
            <p:cNvSpPr/>
            <p:nvPr/>
          </p:nvSpPr>
          <p:spPr>
            <a:xfrm rot="10800000">
              <a:off x="8011997" y="2370610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203B1CA-852D-6A10-12FD-82E4F1B21509}"/>
                </a:ext>
              </a:extLst>
            </p:cNvPr>
            <p:cNvSpPr/>
            <p:nvPr/>
          </p:nvSpPr>
          <p:spPr>
            <a:xfrm rot="10800000">
              <a:off x="8622041" y="2134959"/>
              <a:ext cx="274431" cy="210335"/>
            </a:xfrm>
            <a:prstGeom prst="ellipse">
              <a:avLst/>
            </a:prstGeom>
            <a:solidFill>
              <a:srgbClr val="FF660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7137A59-DC72-10BB-EB28-D9BD01A5A58D}"/>
                </a:ext>
              </a:extLst>
            </p:cNvPr>
            <p:cNvSpPr/>
            <p:nvPr/>
          </p:nvSpPr>
          <p:spPr>
            <a:xfrm rot="10800000">
              <a:off x="8549584" y="2055107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ECE7692-9D90-3691-EF4C-5D8B409274EB}"/>
                </a:ext>
              </a:extLst>
            </p:cNvPr>
            <p:cNvSpPr/>
            <p:nvPr/>
          </p:nvSpPr>
          <p:spPr>
            <a:xfrm rot="10800000">
              <a:off x="7597010" y="2610934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606F40-F9E3-3197-4220-4A07D83A4376}"/>
                </a:ext>
              </a:extLst>
            </p:cNvPr>
            <p:cNvSpPr/>
            <p:nvPr/>
          </p:nvSpPr>
          <p:spPr>
            <a:xfrm rot="10800000">
              <a:off x="8102886" y="2160275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4BEBB97-8C59-AB29-8C55-094E717F76CC}"/>
                </a:ext>
              </a:extLst>
            </p:cNvPr>
            <p:cNvSpPr/>
            <p:nvPr/>
          </p:nvSpPr>
          <p:spPr>
            <a:xfrm rot="10800000">
              <a:off x="8127337" y="2029792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6E4BAB-7C0A-AEB0-7D78-0342381733F7}"/>
                </a:ext>
              </a:extLst>
            </p:cNvPr>
            <p:cNvSpPr/>
            <p:nvPr/>
          </p:nvSpPr>
          <p:spPr>
            <a:xfrm rot="10800000">
              <a:off x="8347610" y="1924779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6EFBE3-CA71-AF3B-D6F7-484A16FF1023}"/>
                </a:ext>
              </a:extLst>
            </p:cNvPr>
            <p:cNvSpPr/>
            <p:nvPr/>
          </p:nvSpPr>
          <p:spPr>
            <a:xfrm rot="10800000">
              <a:off x="8323159" y="2199002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0400788-7652-CE08-88A8-A9E208722C96}"/>
                </a:ext>
              </a:extLst>
            </p:cNvPr>
            <p:cNvSpPr/>
            <p:nvPr/>
          </p:nvSpPr>
          <p:spPr>
            <a:xfrm rot="10800000">
              <a:off x="8185943" y="2345295"/>
              <a:ext cx="274431" cy="210335"/>
            </a:xfrm>
            <a:prstGeom prst="ellipse">
              <a:avLst/>
            </a:prstGeom>
            <a:solidFill>
              <a:srgbClr val="00B0F0"/>
            </a:solidFill>
            <a:ln w="76200"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Frame 47">
              <a:extLst>
                <a:ext uri="{FF2B5EF4-FFF2-40B4-BE49-F238E27FC236}">
                  <a16:creationId xmlns:a16="http://schemas.microsoft.com/office/drawing/2014/main" id="{2680EE56-E77E-A3FA-FF99-6E03919CA9F6}"/>
                </a:ext>
              </a:extLst>
            </p:cNvPr>
            <p:cNvSpPr/>
            <p:nvPr/>
          </p:nvSpPr>
          <p:spPr>
            <a:xfrm rot="20250564">
              <a:off x="7390277" y="1917426"/>
              <a:ext cx="1598681" cy="767062"/>
            </a:xfrm>
            <a:prstGeom prst="frame">
              <a:avLst>
                <a:gd name="adj1" fmla="val 7473"/>
              </a:avLst>
            </a:prstGeom>
            <a:ln>
              <a:solidFill>
                <a:srgbClr val="00FF0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F15BD6D-8224-8B95-9AFA-65FEF7881625}"/>
              </a:ext>
            </a:extLst>
          </p:cNvPr>
          <p:cNvCxnSpPr>
            <a:cxnSpLocks/>
          </p:cNvCxnSpPr>
          <p:nvPr/>
        </p:nvCxnSpPr>
        <p:spPr>
          <a:xfrm flipV="1">
            <a:off x="3288714" y="2074980"/>
            <a:ext cx="656188" cy="128019"/>
          </a:xfrm>
          <a:prstGeom prst="line">
            <a:avLst/>
          </a:prstGeom>
          <a:ln>
            <a:solidFill>
              <a:srgbClr val="00FF0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41A5A28-9436-5DCC-46BC-0777C7C11DEA}"/>
              </a:ext>
            </a:extLst>
          </p:cNvPr>
          <p:cNvCxnSpPr>
            <a:cxnSpLocks/>
          </p:cNvCxnSpPr>
          <p:nvPr/>
        </p:nvCxnSpPr>
        <p:spPr>
          <a:xfrm>
            <a:off x="3136077" y="2587055"/>
            <a:ext cx="808826" cy="576085"/>
          </a:xfrm>
          <a:prstGeom prst="line">
            <a:avLst/>
          </a:prstGeom>
          <a:ln>
            <a:solidFill>
              <a:srgbClr val="00FF0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3D727C2-2941-296D-87E4-C611A3E7C5A6}"/>
              </a:ext>
            </a:extLst>
          </p:cNvPr>
          <p:cNvSpPr txBox="1"/>
          <p:nvPr/>
        </p:nvSpPr>
        <p:spPr>
          <a:xfrm>
            <a:off x="1349005" y="1641679"/>
            <a:ext cx="377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E8C7703-D174-0DDF-F71E-1D9AE1A31590}"/>
              </a:ext>
            </a:extLst>
          </p:cNvPr>
          <p:cNvSpPr txBox="1"/>
          <p:nvPr/>
        </p:nvSpPr>
        <p:spPr>
          <a:xfrm>
            <a:off x="1349005" y="5439131"/>
            <a:ext cx="49089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Injected Particles Delivered Percutaneously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Targeted to the Defect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Loaded with Growth Factor </a:t>
            </a:r>
          </a:p>
        </p:txBody>
      </p:sp>
    </p:spTree>
    <p:extLst>
      <p:ext uri="{BB962C8B-B14F-4D97-AF65-F5344CB8AC3E}">
        <p14:creationId xmlns:p14="http://schemas.microsoft.com/office/powerpoint/2010/main" val="40383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8 0.22963 -0.09506 0.30926 -0.13659 0.30116 L -0.22917 0.28171 " pathEditMode="relative" rAng="5940000" ptsTypes="AA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6 L -0.22917 0.28171 " pathEditMode="relative" rAng="5940000" ptsTypes="AAAA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6 L -0.22917 0.28171 " pathEditMode="relative" rAng="5940000" ptsTypes="AAAA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7 0.22963 -0.09505 0.30926 -0.13659 0.30116 L -0.22917 0.28171 " pathEditMode="relative" rAng="5940000" ptsTypes="AAAA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7 0.22963 -0.09505 0.30926 -0.13659 0.30116 L -0.22917 0.28172 " pathEditMode="relative" rAng="5940000" ptsTypes="AA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7 0.22963 -0.09505 0.30926 -0.13659 0.30116 L -0.22917 0.28172 " pathEditMode="relative" rAng="5940000" ptsTypes="AA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7 0.22963 -0.09505 0.30926 -0.13659 0.30116 L -0.22917 0.28172 " pathEditMode="relative" rAng="5940000" ptsTypes="AAAA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1 C -0.03307 0.22963 -0.09505 0.30926 -0.13659 0.30115 L -0.22917 0.28171 " pathEditMode="relative" rAng="5940000" ptsTypes="AAAA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6 L -0.22917 0.28171 " pathEditMode="relative" rAng="5940000" ptsTypes="AA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5 L -0.22917 0.28171 " pathEditMode="relative" rAng="5940000" ptsTypes="AA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5 L -0.22917 0.28171 " pathEditMode="relative" rAng="5940000" ptsTypes="AAAA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6 L -0.02448 0.15602 C -0.03307 0.22963 -0.09505 0.30926 -0.13659 0.30116 L -0.22917 0.28172 " pathEditMode="relative" rAng="5940000" ptsTypes="AAAA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-0.00857 L -0.02448 0.15602 C -0.03307 0.22963 -0.09505 0.30926 -0.13659 0.30115 L -0.22917 0.28171 " pathEditMode="relative" rAng="5940000" ptsTypes="AA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1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Particle-Based Fetal Therapy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73964976-2421-86BE-FFE4-F8D82A3CF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699630"/>
              </p:ext>
            </p:extLst>
          </p:nvPr>
        </p:nvGraphicFramePr>
        <p:xfrm>
          <a:off x="1077682" y="2398198"/>
          <a:ext cx="9916888" cy="366232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01848">
                  <a:extLst>
                    <a:ext uri="{9D8B030D-6E8A-4147-A177-3AD203B41FA5}">
                      <a16:colId xmlns:a16="http://schemas.microsoft.com/office/drawing/2014/main" val="1472264612"/>
                    </a:ext>
                  </a:extLst>
                </a:gridCol>
                <a:gridCol w="1643008">
                  <a:extLst>
                    <a:ext uri="{9D8B030D-6E8A-4147-A177-3AD203B41FA5}">
                      <a16:colId xmlns:a16="http://schemas.microsoft.com/office/drawing/2014/main" val="1262108914"/>
                    </a:ext>
                  </a:extLst>
                </a:gridCol>
                <a:gridCol w="1643008">
                  <a:extLst>
                    <a:ext uri="{9D8B030D-6E8A-4147-A177-3AD203B41FA5}">
                      <a16:colId xmlns:a16="http://schemas.microsoft.com/office/drawing/2014/main" val="1505667833"/>
                    </a:ext>
                  </a:extLst>
                </a:gridCol>
                <a:gridCol w="1643008">
                  <a:extLst>
                    <a:ext uri="{9D8B030D-6E8A-4147-A177-3AD203B41FA5}">
                      <a16:colId xmlns:a16="http://schemas.microsoft.com/office/drawing/2014/main" val="1685860395"/>
                    </a:ext>
                  </a:extLst>
                </a:gridCol>
                <a:gridCol w="1643008">
                  <a:extLst>
                    <a:ext uri="{9D8B030D-6E8A-4147-A177-3AD203B41FA5}">
                      <a16:colId xmlns:a16="http://schemas.microsoft.com/office/drawing/2014/main" val="1451507559"/>
                    </a:ext>
                  </a:extLst>
                </a:gridCol>
                <a:gridCol w="1643008">
                  <a:extLst>
                    <a:ext uri="{9D8B030D-6E8A-4147-A177-3AD203B41FA5}">
                      <a16:colId xmlns:a16="http://schemas.microsoft.com/office/drawing/2014/main" val="1756320324"/>
                    </a:ext>
                  </a:extLst>
                </a:gridCol>
              </a:tblGrid>
              <a:tr h="915974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 of Development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Minimally Invasive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in Pregnancy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Off-the-Shelf</a:t>
                      </a:r>
                      <a:b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Procedure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3F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9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Surgery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practice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64569167"/>
                  </a:ext>
                </a:extLst>
              </a:tr>
              <a:tr h="915974"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Surgery</a:t>
                      </a:r>
                    </a:p>
                    <a:p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MSC implant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1/2</a:t>
                      </a: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691448"/>
                  </a:ext>
                </a:extLst>
              </a:tr>
              <a:tr h="91597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Particle Based Fetal Therapy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Pre-clinical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21285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EA51635-DB02-8C72-A87E-C199CB78F238}"/>
              </a:ext>
            </a:extLst>
          </p:cNvPr>
          <p:cNvSpPr/>
          <p:nvPr/>
        </p:nvSpPr>
        <p:spPr>
          <a:xfrm>
            <a:off x="1077683" y="5133150"/>
            <a:ext cx="9916887" cy="93448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A7678AD9-7477-948F-40CA-8D02AB4EB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50843" y="5278084"/>
            <a:ext cx="644616" cy="644616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11D57CDB-2CDF-A393-9EE3-4197812DA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98069" y="5278084"/>
            <a:ext cx="644616" cy="644616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8551D757-3DD6-5C70-11B2-0D10072CA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5295" y="5278084"/>
            <a:ext cx="644616" cy="644616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EEC34E9D-0B3B-97AC-75C5-71783A79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3406" y="5278084"/>
            <a:ext cx="644616" cy="644616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:a16="http://schemas.microsoft.com/office/drawing/2014/main" id="{DC28EF31-BFF1-81DD-7020-E9D9E47703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0843" y="4380340"/>
            <a:ext cx="644616" cy="644616"/>
          </a:xfrm>
          <a:prstGeom prst="rect">
            <a:avLst/>
          </a:prstGeom>
        </p:spPr>
      </p:pic>
      <p:pic>
        <p:nvPicPr>
          <p:cNvPr id="14" name="Graphic 13" descr="Close with solid fill">
            <a:extLst>
              <a:ext uri="{FF2B5EF4-FFF2-40B4-BE49-F238E27FC236}">
                <a16:creationId xmlns:a16="http://schemas.microsoft.com/office/drawing/2014/main" id="{344485E4-AC0C-4736-104C-34414C6DB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8069" y="4380340"/>
            <a:ext cx="644616" cy="644616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64403D60-1493-72AE-1044-136A3FCD8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5295" y="4380340"/>
            <a:ext cx="644616" cy="644616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3A6E2FD5-127A-233B-8355-118DDDAB6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3406" y="4380340"/>
            <a:ext cx="644616" cy="644616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DCAEC2D2-61A3-1E1C-22F2-1A1DF63D7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1380" y="3437413"/>
            <a:ext cx="644616" cy="644616"/>
          </a:xfrm>
          <a:prstGeom prst="rect">
            <a:avLst/>
          </a:prstGeom>
        </p:spPr>
      </p:pic>
      <p:pic>
        <p:nvPicPr>
          <p:cNvPr id="18" name="Graphic 17" descr="Close with solid fill">
            <a:extLst>
              <a:ext uri="{FF2B5EF4-FFF2-40B4-BE49-F238E27FC236}">
                <a16:creationId xmlns:a16="http://schemas.microsoft.com/office/drawing/2014/main" id="{6FB6499E-F260-CE4B-C2B2-EE5BBFB00E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8069" y="3437413"/>
            <a:ext cx="644616" cy="644616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8B56053C-5BAC-5B25-7915-44970E29E8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3943" y="3437413"/>
            <a:ext cx="644616" cy="6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07" y="348865"/>
            <a:ext cx="11224223" cy="8777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market estimate ~$600M with 1,200 Cases /Year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 descr="Earth globe: Americas with solid fill">
            <a:extLst>
              <a:ext uri="{FF2B5EF4-FFF2-40B4-BE49-F238E27FC236}">
                <a16:creationId xmlns:a16="http://schemas.microsoft.com/office/drawing/2014/main" id="{530880AD-404D-1979-0A07-898DAA477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1055" y="4459802"/>
            <a:ext cx="338378" cy="33837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23056DA-6071-0D29-1438-B057CB297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987227"/>
              </p:ext>
            </p:extLst>
          </p:nvPr>
        </p:nvGraphicFramePr>
        <p:xfrm>
          <a:off x="542207" y="1740602"/>
          <a:ext cx="5894104" cy="49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103A26-F6D2-2178-D377-C9495CAF45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35685"/>
              </p:ext>
            </p:extLst>
          </p:nvPr>
        </p:nvGraphicFramePr>
        <p:xfrm>
          <a:off x="6793708" y="2995184"/>
          <a:ext cx="4856085" cy="244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431">
                  <a:extLst>
                    <a:ext uri="{9D8B030D-6E8A-4147-A177-3AD203B41FA5}">
                      <a16:colId xmlns:a16="http://schemas.microsoft.com/office/drawing/2014/main" val="3659715845"/>
                    </a:ext>
                  </a:extLst>
                </a:gridCol>
                <a:gridCol w="1556654">
                  <a:extLst>
                    <a:ext uri="{9D8B030D-6E8A-4147-A177-3AD203B41FA5}">
                      <a16:colId xmlns:a16="http://schemas.microsoft.com/office/drawing/2014/main" val="2458096506"/>
                    </a:ext>
                  </a:extLst>
                </a:gridCol>
              </a:tblGrid>
              <a:tr h="42666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US Market Assessment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16811"/>
                  </a:ext>
                </a:extLst>
              </a:tr>
              <a:tr h="73643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Fetal Surgery Exclusions per Year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79912"/>
                  </a:ext>
                </a:extLst>
              </a:tr>
              <a:tr h="426665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8473854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 per Patient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$500K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71245"/>
                  </a:ext>
                </a:extLst>
              </a:tr>
              <a:tr h="42666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Market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$600M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627822"/>
                  </a:ext>
                </a:extLst>
              </a:tr>
            </a:tbl>
          </a:graphicData>
        </a:graphic>
      </p:graphicFrame>
      <p:pic>
        <p:nvPicPr>
          <p:cNvPr id="13" name="Graphic 12" descr="Bar graph with upward trend with solid fill">
            <a:extLst>
              <a:ext uri="{FF2B5EF4-FFF2-40B4-BE49-F238E27FC236}">
                <a16:creationId xmlns:a16="http://schemas.microsoft.com/office/drawing/2014/main" id="{A083BD9D-A630-C22A-3000-BEE663B40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5339" y="2995184"/>
            <a:ext cx="409350" cy="4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4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</a:t>
            </a: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Fetal Repair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BDD26-C526-0F71-2C9D-9449A34D7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7" r="28838" b="10174"/>
          <a:stretch/>
        </p:blipFill>
        <p:spPr>
          <a:xfrm rot="10800000">
            <a:off x="6096000" y="2066743"/>
            <a:ext cx="4503225" cy="469653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11DAB7D-A7B9-6468-42BD-070106BB8F98}"/>
              </a:ext>
            </a:extLst>
          </p:cNvPr>
          <p:cNvGrpSpPr/>
          <p:nvPr/>
        </p:nvGrpSpPr>
        <p:grpSpPr>
          <a:xfrm>
            <a:off x="787074" y="2338547"/>
            <a:ext cx="4163616" cy="4152925"/>
            <a:chOff x="210307" y="2291006"/>
            <a:chExt cx="3586853" cy="3577643"/>
          </a:xfrm>
        </p:grpSpPr>
        <p:pic>
          <p:nvPicPr>
            <p:cNvPr id="4" name="Picture 3" descr="Screen Clipping">
              <a:extLst>
                <a:ext uri="{FF2B5EF4-FFF2-40B4-BE49-F238E27FC236}">
                  <a16:creationId xmlns:a16="http://schemas.microsoft.com/office/drawing/2014/main" id="{DF2F81EB-3693-E94D-F140-CFAEA62E23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2607"/>
            <a:stretch/>
          </p:blipFill>
          <p:spPr>
            <a:xfrm>
              <a:off x="548379" y="2291006"/>
              <a:ext cx="3248781" cy="357764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CB730F-998A-D37F-98E0-E5D36F96E2C8}"/>
                </a:ext>
              </a:extLst>
            </p:cNvPr>
            <p:cNvSpPr txBox="1"/>
            <p:nvPr/>
          </p:nvSpPr>
          <p:spPr>
            <a:xfrm rot="16200000">
              <a:off x="-119221" y="3026416"/>
              <a:ext cx="979756" cy="31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35EED1-84EA-0C72-DC1D-C6D5743FCF6D}"/>
                </a:ext>
              </a:extLst>
            </p:cNvPr>
            <p:cNvSpPr txBox="1"/>
            <p:nvPr/>
          </p:nvSpPr>
          <p:spPr>
            <a:xfrm rot="16200000">
              <a:off x="-389790" y="4859089"/>
              <a:ext cx="1518364" cy="31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Spina Bifida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F2A971-1D84-5939-32DD-DAD6BE91D4C1}"/>
              </a:ext>
            </a:extLst>
          </p:cNvPr>
          <p:cNvSpPr txBox="1"/>
          <p:nvPr/>
        </p:nvSpPr>
        <p:spPr>
          <a:xfrm>
            <a:off x="1266369" y="1692215"/>
            <a:ext cx="35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Animal Model Recapitulates Spina Bifida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EEB15C-1659-D950-F9B4-922968E3F68A}"/>
              </a:ext>
            </a:extLst>
          </p:cNvPr>
          <p:cNvSpPr txBox="1"/>
          <p:nvPr/>
        </p:nvSpPr>
        <p:spPr>
          <a:xfrm>
            <a:off x="6175004" y="1692215"/>
            <a:ext cx="434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Targeted Fluorescent Particle Delivery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77443EA-59F8-D09C-F4D6-B7AE87573246}"/>
              </a:ext>
            </a:extLst>
          </p:cNvPr>
          <p:cNvSpPr/>
          <p:nvPr/>
        </p:nvSpPr>
        <p:spPr>
          <a:xfrm rot="5400000">
            <a:off x="3201237" y="4211027"/>
            <a:ext cx="4023507" cy="407964"/>
          </a:xfrm>
          <a:prstGeom prst="triangle">
            <a:avLst/>
          </a:prstGeom>
          <a:gradFill>
            <a:gsLst>
              <a:gs pos="100000">
                <a:srgbClr val="CFD5EA"/>
              </a:gs>
              <a:gs pos="27000">
                <a:srgbClr val="3A67B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0341A93-4C44-C6E8-74FE-13551A053F8B}"/>
              </a:ext>
            </a:extLst>
          </p:cNvPr>
          <p:cNvSpPr/>
          <p:nvPr/>
        </p:nvSpPr>
        <p:spPr>
          <a:xfrm rot="5984995">
            <a:off x="6565573" y="4705810"/>
            <a:ext cx="242535" cy="2110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5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68127-7A67-2E7B-D108-90530C6FC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Particles </a:t>
            </a:r>
            <a:r>
              <a:rPr lang="en-US" sz="40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in Fetal Repair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C7AB7C-C8A0-DB75-6102-A35A2A5021B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4"/>
          <a:stretch/>
        </p:blipFill>
        <p:spPr>
          <a:xfrm>
            <a:off x="5483117" y="2105891"/>
            <a:ext cx="3398934" cy="43076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295EE0-3580-858B-CF57-CED5E23E09C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1" t="-115" r="-193" b="115"/>
          <a:stretch/>
        </p:blipFill>
        <p:spPr>
          <a:xfrm>
            <a:off x="8882051" y="2105891"/>
            <a:ext cx="3034820" cy="4307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5F94C88-6901-C11D-41DD-A62603011128}"/>
              </a:ext>
            </a:extLst>
          </p:cNvPr>
          <p:cNvSpPr/>
          <p:nvPr/>
        </p:nvSpPr>
        <p:spPr>
          <a:xfrm>
            <a:off x="9814618" y="4265416"/>
            <a:ext cx="782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Skin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3259243-80A2-74F1-0866-9358DF9D424D}"/>
              </a:ext>
            </a:extLst>
          </p:cNvPr>
          <p:cNvSpPr/>
          <p:nvPr/>
        </p:nvSpPr>
        <p:spPr>
          <a:xfrm rot="5984995">
            <a:off x="10280235" y="4495669"/>
            <a:ext cx="242535" cy="21108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813AF0-FE5C-CA16-E88C-A92181D706C1}"/>
              </a:ext>
            </a:extLst>
          </p:cNvPr>
          <p:cNvGrpSpPr/>
          <p:nvPr/>
        </p:nvGrpSpPr>
        <p:grpSpPr>
          <a:xfrm>
            <a:off x="787074" y="2338547"/>
            <a:ext cx="4163616" cy="4152925"/>
            <a:chOff x="210307" y="2291006"/>
            <a:chExt cx="3586853" cy="3577643"/>
          </a:xfrm>
        </p:grpSpPr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id="{2C18168D-4167-5656-6A89-7E19CE8BE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2607"/>
            <a:stretch/>
          </p:blipFill>
          <p:spPr>
            <a:xfrm>
              <a:off x="548379" y="2291006"/>
              <a:ext cx="3248781" cy="357764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2CF5F-B994-2B3E-8994-061D1991BDEC}"/>
                </a:ext>
              </a:extLst>
            </p:cNvPr>
            <p:cNvSpPr txBox="1"/>
            <p:nvPr/>
          </p:nvSpPr>
          <p:spPr>
            <a:xfrm rot="16200000">
              <a:off x="-119221" y="3026416"/>
              <a:ext cx="979756" cy="31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E8A1E1-8A19-FC2B-898D-DBA50E1CFFDD}"/>
                </a:ext>
              </a:extLst>
            </p:cNvPr>
            <p:cNvSpPr txBox="1"/>
            <p:nvPr/>
          </p:nvSpPr>
          <p:spPr>
            <a:xfrm rot="16200000">
              <a:off x="-389790" y="4859089"/>
              <a:ext cx="1518364" cy="31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Spina Bifida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05FD582-58B6-40A1-44F3-5E256F41927D}"/>
              </a:ext>
            </a:extLst>
          </p:cNvPr>
          <p:cNvSpPr txBox="1"/>
          <p:nvPr/>
        </p:nvSpPr>
        <p:spPr>
          <a:xfrm>
            <a:off x="1266369" y="1692215"/>
            <a:ext cx="35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Small Animal Model Recapitulates Spina Bifida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31A089-2CF1-642B-8048-F77461ED71C2}"/>
              </a:ext>
            </a:extLst>
          </p:cNvPr>
          <p:cNvSpPr txBox="1"/>
          <p:nvPr/>
        </p:nvSpPr>
        <p:spPr>
          <a:xfrm>
            <a:off x="6157984" y="1692215"/>
            <a:ext cx="5240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Growth Factor Loaded Particles Cure Spina Bifida 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4C62AFDE-FCE1-D097-5502-4339178EACDE}"/>
              </a:ext>
            </a:extLst>
          </p:cNvPr>
          <p:cNvSpPr/>
          <p:nvPr/>
        </p:nvSpPr>
        <p:spPr>
          <a:xfrm rot="5400000">
            <a:off x="3201237" y="4211027"/>
            <a:ext cx="4023507" cy="407964"/>
          </a:xfrm>
          <a:prstGeom prst="triangle">
            <a:avLst/>
          </a:prstGeom>
          <a:gradFill>
            <a:gsLst>
              <a:gs pos="100000">
                <a:srgbClr val="CFD5EA"/>
              </a:gs>
              <a:gs pos="27000">
                <a:srgbClr val="3A67B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5F8B47A9C854DAB9A9A436C4E411B" ma:contentTypeVersion="15" ma:contentTypeDescription="Create a new document." ma:contentTypeScope="" ma:versionID="4dda07d99f02dfb37424b0de3bd5081e">
  <xsd:schema xmlns:xsd="http://www.w3.org/2001/XMLSchema" xmlns:xs="http://www.w3.org/2001/XMLSchema" xmlns:p="http://schemas.microsoft.com/office/2006/metadata/properties" xmlns:ns2="c0cb4d1a-eae2-48af-a683-414aef010b7d" xmlns:ns3="0d80a67d-9935-4f06-9c18-a0e844503b59" targetNamespace="http://schemas.microsoft.com/office/2006/metadata/properties" ma:root="true" ma:fieldsID="f66a88349bb6192f27837afcdcd60a9d" ns2:_="" ns3:_="">
    <xsd:import namespace="c0cb4d1a-eae2-48af-a683-414aef010b7d"/>
    <xsd:import namespace="0d80a67d-9935-4f06-9c18-a0e844503b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CATEGORY" minOccurs="0"/>
                <xsd:element ref="ns3:MediaServiceLoca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b4d1a-eae2-48af-a683-414aef010b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6acae8-5c35-4613-adc4-fc9184ef3950}" ma:internalName="TaxCatchAll" ma:showField="CatchAllData" ma:web="c0cb4d1a-eae2-48af-a683-414aef010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0a67d-9935-4f06-9c18-a0e844503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9ce95e-1345-4484-817e-41007f7553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CATEGORY" ma:index="19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b4d1a-eae2-48af-a683-414aef010b7d" xsi:nil="true"/>
    <lcf76f155ced4ddcb4097134ff3c332f xmlns="0d80a67d-9935-4f06-9c18-a0e844503b59">
      <Terms xmlns="http://schemas.microsoft.com/office/infopath/2007/PartnerControls"/>
    </lcf76f155ced4ddcb4097134ff3c332f>
    <CATEGORY xmlns="0d80a67d-9935-4f06-9c18-a0e844503b59" xsi:nil="true"/>
    <SharedWithUsers xmlns="c0cb4d1a-eae2-48af-a683-414aef010b7d">
      <UserInfo>
        <DisplayName>Beecham, Jennifer</DisplayName>
        <AccountId>19</AccountId>
        <AccountType/>
      </UserInfo>
      <UserInfo>
        <DisplayName>Mohr, Manuel</DisplayName>
        <AccountId>179</AccountId>
        <AccountType/>
      </UserInfo>
      <UserInfo>
        <DisplayName>Quijano, Elias</DisplayName>
        <AccountId>177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8D96399-B301-4CCC-B708-B84D5E765E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C3D3A-0F74-45AE-8236-C92679BBBEDC}">
  <ds:schemaRefs>
    <ds:schemaRef ds:uri="0d80a67d-9935-4f06-9c18-a0e844503b59"/>
    <ds:schemaRef ds:uri="c0cb4d1a-eae2-48af-a683-414aef010b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5449BF2-3B82-45E1-A4C2-2D87828BC40D}">
  <ds:schemaRefs>
    <ds:schemaRef ds:uri="0d80a67d-9935-4f06-9c18-a0e844503b59"/>
    <ds:schemaRef ds:uri="c0cb4d1a-eae2-48af-a683-414aef010b7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8835</TotalTime>
  <Words>476</Words>
  <Application>Microsoft Office PowerPoint</Application>
  <PresentationFormat>Widescreen</PresentationFormat>
  <Paragraphs>130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Montserrat</vt:lpstr>
      <vt:lpstr>Segoe UI</vt:lpstr>
      <vt:lpstr>Times New Roman</vt:lpstr>
      <vt:lpstr>Wingdings</vt:lpstr>
      <vt:lpstr>YaleNew</vt:lpstr>
      <vt:lpstr>Office Theme</vt:lpstr>
      <vt:lpstr>Particle-Based Fetal Therapy to Cure Spina Bifida</vt:lpstr>
      <vt:lpstr>Core Team </vt:lpstr>
      <vt:lpstr>Spina Bifida is a Disease with Significant Unmet Need </vt:lpstr>
      <vt:lpstr>Open Prenatal Surgery is Invasive &amp; Difficult to Access</vt:lpstr>
      <vt:lpstr>Our Minimally Invasive Spina Bifida Cure  (Pending US Patent US 2020-0113821) </vt:lpstr>
      <vt:lpstr>Advantages of Particle-Based Fetal Therapy</vt:lpstr>
      <vt:lpstr>US market estimate ~$600M with 1,200 Cases /Year</vt:lpstr>
      <vt:lpstr>Particles in vivo Result in Fetal Repair </vt:lpstr>
      <vt:lpstr>Particles in vivo Result in Fetal Repair </vt:lpstr>
      <vt:lpstr>Funding and Next Steps</vt:lpstr>
      <vt:lpstr>Safety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Kundrat, Amy</dc:creator>
  <cp:lastModifiedBy>Stitelman, David</cp:lastModifiedBy>
  <cp:revision>21</cp:revision>
  <dcterms:created xsi:type="dcterms:W3CDTF">2022-11-21T21:01:59Z</dcterms:created>
  <dcterms:modified xsi:type="dcterms:W3CDTF">2023-12-05T18:30:49Z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0x0101004FB5F8B47A9C854DAB9A9A436C4E411B</vt:lpwstr>
  </property>
  <property fmtid="{D5CDD505-2E9C-101B-9397-08002B2CF9AE}" pid="3" name="MediaServiceImageTags">
    <vt:lpwstr/>
  </property>
</Properties>
</file>