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charts/chart2.xml" ContentType="application/vnd.openxmlformats-officedocument.drawingml.chart+xml"/>
  <Override PartName="/ppt/tags/tag18.xml" ContentType="application/vnd.openxmlformats-officedocument.presentationml.tags+xml"/>
  <Override PartName="/ppt/notesSlides/notesSlide7.xml" ContentType="application/vnd.openxmlformats-officedocument.presentationml.notesSlide+xml"/>
  <Override PartName="/ppt/comments/modernComment_63A_98069CC.xml" ContentType="application/vnd.ms-powerpoint.comments+xml"/>
  <Override PartName="/ppt/tags/tag19.xml" ContentType="application/vnd.openxmlformats-officedocument.presentationml.tags+xml"/>
  <Override PartName="/ppt/notesSlides/notesSlide8.xml" ContentType="application/vnd.openxmlformats-officedocument.presentationml.notesSlide+xml"/>
  <Override PartName="/ppt/comments/modernComment_63E_83FF7AC6.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 id="2147483788" r:id="rId2"/>
  </p:sldMasterIdLst>
  <p:notesMasterIdLst>
    <p:notesMasterId r:id="rId19"/>
  </p:notesMasterIdLst>
  <p:sldIdLst>
    <p:sldId id="278" r:id="rId3"/>
    <p:sldId id="1588" r:id="rId4"/>
    <p:sldId id="1589" r:id="rId5"/>
    <p:sldId id="1590" r:id="rId6"/>
    <p:sldId id="1591" r:id="rId7"/>
    <p:sldId id="1593" r:id="rId8"/>
    <p:sldId id="1594" r:id="rId9"/>
    <p:sldId id="1598" r:id="rId10"/>
    <p:sldId id="1595" r:id="rId11"/>
    <p:sldId id="1597" r:id="rId12"/>
    <p:sldId id="1596" r:id="rId13"/>
    <p:sldId id="1574" r:id="rId14"/>
    <p:sldId id="1578" r:id="rId15"/>
    <p:sldId id="1568" r:id="rId16"/>
    <p:sldId id="1582" r:id="rId17"/>
    <p:sldId id="1575"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96"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D3D13A-A306-8A0C-07BB-5DE3E9C25BD4}" name="Mohr, Manuel" initials="MM" userId="S::manuel.mohr@yale.edu::9de382c6-f89a-47ec-8aff-f95608d1f4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B653"/>
    <a:srgbClr val="C4E000"/>
    <a:srgbClr val="70AD47"/>
    <a:srgbClr val="E1A94C"/>
    <a:srgbClr val="35503B"/>
    <a:srgbClr val="385723"/>
    <a:srgbClr val="71AD47"/>
    <a:srgbClr val="36503B"/>
    <a:srgbClr val="4472C5"/>
    <a:srgbClr val="AA7A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34"/>
    <p:restoredTop sz="78976"/>
  </p:normalViewPr>
  <p:slideViewPr>
    <p:cSldViewPr snapToGrid="0" showGuides="1">
      <p:cViewPr varScale="1">
        <p:scale>
          <a:sx n="88" d="100"/>
          <a:sy n="88" d="100"/>
        </p:scale>
        <p:origin x="1408" y="176"/>
      </p:cViewPr>
      <p:guideLst>
        <p:guide orient="horz" pos="3696"/>
        <p:guide pos="384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Binary_Worksheet.xlsb"/><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1751527494908347E-2"/>
          <c:y val="2.7310924369747899E-2"/>
          <c:w val="0.91649694501018331"/>
          <c:h val="0.94537815126050417"/>
        </c:manualLayout>
      </c:layout>
      <c:pieChart>
        <c:varyColors val="1"/>
        <c:ser>
          <c:idx val="0"/>
          <c:order val="0"/>
          <c:spPr>
            <a:solidFill>
              <a:schemeClr val="accent6">
                <a:lumMod val="75000"/>
              </a:schemeClr>
            </a:solidFill>
            <a:ln>
              <a:solidFill>
                <a:srgbClr val="35503B"/>
              </a:solidFill>
            </a:ln>
          </c:spPr>
          <c:dPt>
            <c:idx val="0"/>
            <c:bubble3D val="0"/>
            <c:spPr>
              <a:solidFill>
                <a:srgbClr val="E1A94C"/>
              </a:solidFill>
              <a:ln w="19050">
                <a:solidFill>
                  <a:srgbClr val="35503B"/>
                </a:solidFill>
              </a:ln>
              <a:effectLst/>
            </c:spPr>
            <c:extLst>
              <c:ext xmlns:c16="http://schemas.microsoft.com/office/drawing/2014/chart" uri="{C3380CC4-5D6E-409C-BE32-E72D297353CC}">
                <c16:uniqueId val="{00000001-B4AC-3646-BBB3-4F641E06BA8F}"/>
              </c:ext>
            </c:extLst>
          </c:dPt>
          <c:dPt>
            <c:idx val="1"/>
            <c:bubble3D val="0"/>
            <c:spPr>
              <a:solidFill>
                <a:schemeClr val="accent6">
                  <a:lumMod val="75000"/>
                </a:schemeClr>
              </a:solidFill>
              <a:ln w="19050">
                <a:solidFill>
                  <a:srgbClr val="35503B"/>
                </a:solidFill>
              </a:ln>
              <a:effectLst/>
            </c:spPr>
            <c:extLst>
              <c:ext xmlns:c16="http://schemas.microsoft.com/office/drawing/2014/chart" uri="{C3380CC4-5D6E-409C-BE32-E72D297353CC}">
                <c16:uniqueId val="{00000003-B4AC-3646-BBB3-4F641E06BA8F}"/>
              </c:ext>
            </c:extLst>
          </c:dPt>
          <c:dLbls>
            <c:delete val="1"/>
          </c:dLbls>
          <c:val>
            <c:numRef>
              <c:f>Sheet1!$A$1:$A$2</c:f>
              <c:numCache>
                <c:formatCode>0.00%</c:formatCode>
                <c:ptCount val="2"/>
                <c:pt idx="0">
                  <c:v>0.99540581929555894</c:v>
                </c:pt>
                <c:pt idx="1">
                  <c:v>4.5941807044410417E-3</c:v>
                </c:pt>
              </c:numCache>
            </c:numRef>
          </c:val>
          <c:extLst>
            <c:ext xmlns:c16="http://schemas.microsoft.com/office/drawing/2014/chart" uri="{C3380CC4-5D6E-409C-BE32-E72D297353CC}">
              <c16:uniqueId val="{00000004-B4AC-3646-BBB3-4F641E06BA8F}"/>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0"/>
    <c:dispBlanksAs val="gap"/>
    <c:showDLblsOverMax val="1"/>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34686346863469"/>
          <c:y val="6.3106796116504854E-2"/>
          <c:w val="0.78167281672816724"/>
          <c:h val="0.87378640776699024"/>
        </c:manualLayout>
      </c:layout>
      <c:barChart>
        <c:barDir val="col"/>
        <c:grouping val="stacked"/>
        <c:varyColors val="0"/>
        <c:ser>
          <c:idx val="0"/>
          <c:order val="0"/>
          <c:spPr>
            <a:solidFill>
              <a:schemeClr val="accent6">
                <a:alpha val="50000"/>
              </a:schemeClr>
            </a:solidFill>
            <a:ln w="9525" cmpd="sng" algn="ctr">
              <a:noFill/>
              <a:prstDash val="solid"/>
            </a:ln>
          </c:spPr>
          <c:invertIfNegative val="0"/>
          <c:dPt>
            <c:idx val="0"/>
            <c:invertIfNegative val="0"/>
            <c:bubble3D val="0"/>
            <c:spPr>
              <a:solidFill>
                <a:schemeClr val="accent6"/>
              </a:solidFill>
              <a:ln w="9525" cmpd="sng" algn="ctr">
                <a:noFill/>
                <a:prstDash val="solid"/>
              </a:ln>
            </c:spPr>
            <c:extLst>
              <c:ext xmlns:c16="http://schemas.microsoft.com/office/drawing/2014/chart" uri="{C3380CC4-5D6E-409C-BE32-E72D297353CC}">
                <c16:uniqueId val="{00000000-DCE4-D24B-8CC3-3D251CEE5714}"/>
              </c:ext>
            </c:extLst>
          </c:dPt>
          <c:dPt>
            <c:idx val="8"/>
            <c:invertIfNegative val="0"/>
            <c:bubble3D val="0"/>
            <c:spPr>
              <a:solidFill>
                <a:schemeClr val="accent6"/>
              </a:solidFill>
              <a:ln w="9525" cmpd="sng" algn="ctr">
                <a:noFill/>
                <a:prstDash val="solid"/>
              </a:ln>
            </c:spPr>
            <c:extLst>
              <c:ext xmlns:c16="http://schemas.microsoft.com/office/drawing/2014/chart" uri="{C3380CC4-5D6E-409C-BE32-E72D297353CC}">
                <c16:uniqueId val="{00000006-DCE4-D24B-8CC3-3D251CEE5714}"/>
              </c:ext>
            </c:extLst>
          </c:dPt>
          <c:dLbls>
            <c:dLbl>
              <c:idx val="0"/>
              <c:layout>
                <c:manualLayout>
                  <c:x val="-2.3224014984886392E-17"/>
                  <c:y val="-6.3592080116199212E-2"/>
                </c:manualLayout>
              </c:layout>
              <c:numFmt formatCode="#,##0.0;&quot;-&quot;#,##0.0"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CE4-D24B-8CC3-3D251CEE5714}"/>
                </c:ext>
              </c:extLst>
            </c:dLbl>
            <c:dLbl>
              <c:idx val="1"/>
              <c:layout>
                <c:manualLayout>
                  <c:x val="0.6069755040833178"/>
                  <c:y val="-0.16067945875697576"/>
                </c:manualLayout>
              </c:layout>
              <c:tx>
                <c:rich>
                  <a:bodyPr wrap="none"/>
                  <a:lstStyle/>
                  <a:p>
                    <a:pPr>
                      <a:defRPr sz="1400" kern="1200">
                        <a:solidFill>
                          <a:schemeClr val="bg1"/>
                        </a:solidFill>
                        <a:latin typeface="+mn-lt"/>
                        <a:ea typeface="+mn-ea"/>
                        <a:cs typeface="+mn-cs"/>
                      </a:defRPr>
                    </a:pPr>
                    <a:r>
                      <a:rPr lang="en-US" dirty="0">
                        <a:solidFill>
                          <a:schemeClr val="bg1"/>
                        </a:solidFill>
                      </a:rPr>
                      <a:t>3.5</a:t>
                    </a:r>
                  </a:p>
                </c:rich>
              </c:tx>
              <c:numFmt formatCode="#,##0.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DCE4-D24B-8CC3-3D251CEE5714}"/>
                </c:ext>
              </c:extLst>
            </c:dLbl>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Sheet1!$A$1:$I$1</c:f>
              <c:numCache>
                <c:formatCode>#,##0.0;"-"#,##0.0</c:formatCode>
                <c:ptCount val="9"/>
                <c:pt idx="0">
                  <c:v>2.2999999999999998</c:v>
                </c:pt>
                <c:pt idx="1">
                  <c:v>2.450075</c:v>
                </c:pt>
                <c:pt idx="2">
                  <c:v>2.6001499999999997</c:v>
                </c:pt>
                <c:pt idx="3">
                  <c:v>2.7502249999999999</c:v>
                </c:pt>
                <c:pt idx="4">
                  <c:v>2.9003000000000001</c:v>
                </c:pt>
                <c:pt idx="5">
                  <c:v>3.0503749999999994</c:v>
                </c:pt>
                <c:pt idx="6">
                  <c:v>3.2004499999999996</c:v>
                </c:pt>
                <c:pt idx="7">
                  <c:v>3.3505249999999998</c:v>
                </c:pt>
                <c:pt idx="8">
                  <c:v>3.5005999999999999</c:v>
                </c:pt>
              </c:numCache>
            </c:numRef>
          </c:val>
          <c:extLst>
            <c:ext xmlns:c16="http://schemas.microsoft.com/office/drawing/2014/chart" uri="{C3380CC4-5D6E-409C-BE32-E72D297353CC}">
              <c16:uniqueId val="{00000002-DCE4-D24B-8CC3-3D251CEE5714}"/>
            </c:ext>
          </c:extLst>
        </c:ser>
        <c:ser>
          <c:idx val="1"/>
          <c:order val="1"/>
          <c:spPr>
            <a:solidFill>
              <a:schemeClr val="accent6">
                <a:lumMod val="50000"/>
                <a:alpha val="49793"/>
              </a:schemeClr>
            </a:solidFill>
            <a:ln w="9525" cmpd="sng" algn="ctr">
              <a:noFill/>
              <a:prstDash val="solid"/>
            </a:ln>
          </c:spPr>
          <c:invertIfNegative val="0"/>
          <c:dPt>
            <c:idx val="0"/>
            <c:invertIfNegative val="0"/>
            <c:bubble3D val="0"/>
            <c:spPr>
              <a:solidFill>
                <a:schemeClr val="accent6">
                  <a:lumMod val="50000"/>
                </a:schemeClr>
              </a:solidFill>
              <a:ln w="9525" cmpd="sng" algn="ctr">
                <a:noFill/>
                <a:prstDash val="solid"/>
              </a:ln>
            </c:spPr>
            <c:extLst>
              <c:ext xmlns:c16="http://schemas.microsoft.com/office/drawing/2014/chart" uri="{C3380CC4-5D6E-409C-BE32-E72D297353CC}">
                <c16:uniqueId val="{00000003-DCE4-D24B-8CC3-3D251CEE5714}"/>
              </c:ext>
            </c:extLst>
          </c:dPt>
          <c:dPt>
            <c:idx val="8"/>
            <c:invertIfNegative val="0"/>
            <c:bubble3D val="0"/>
            <c:spPr>
              <a:solidFill>
                <a:schemeClr val="accent6">
                  <a:lumMod val="50000"/>
                </a:schemeClr>
              </a:solidFill>
              <a:ln w="9525" cmpd="sng" algn="ctr">
                <a:noFill/>
                <a:prstDash val="solid"/>
              </a:ln>
            </c:spPr>
            <c:extLst>
              <c:ext xmlns:c16="http://schemas.microsoft.com/office/drawing/2014/chart" uri="{C3380CC4-5D6E-409C-BE32-E72D297353CC}">
                <c16:uniqueId val="{00000005-DCE4-D24B-8CC3-3D251CEE5714}"/>
              </c:ext>
            </c:extLst>
          </c:dPt>
          <c:dLbls>
            <c:dLbl>
              <c:idx val="0"/>
              <c:layout>
                <c:manualLayout>
                  <c:x val="-2.3224014984886392E-17"/>
                  <c:y val="-0.12961149759192714"/>
                </c:manualLayout>
              </c:layout>
              <c:numFmt formatCode="#,##0.0;&quot;-&quot;#,##0.0"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CE4-D24B-8CC3-3D251CEE571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Sheet1!$A$2:$I$2</c:f>
              <c:numCache>
                <c:formatCode>#,##0.0;"-"#,##0.0</c:formatCode>
                <c:ptCount val="9"/>
                <c:pt idx="0">
                  <c:v>3.8999999999999995</c:v>
                </c:pt>
                <c:pt idx="1">
                  <c:v>4.1671499999999995</c:v>
                </c:pt>
                <c:pt idx="2">
                  <c:v>4.4342999999999995</c:v>
                </c:pt>
                <c:pt idx="3">
                  <c:v>4.7014499999999995</c:v>
                </c:pt>
                <c:pt idx="4">
                  <c:v>4.9685999999999995</c:v>
                </c:pt>
                <c:pt idx="5">
                  <c:v>5.2357499999999995</c:v>
                </c:pt>
                <c:pt idx="6">
                  <c:v>5.5028999999999995</c:v>
                </c:pt>
                <c:pt idx="7">
                  <c:v>5.7700499999999995</c:v>
                </c:pt>
                <c:pt idx="8">
                  <c:v>6.0371999999999995</c:v>
                </c:pt>
              </c:numCache>
            </c:numRef>
          </c:val>
          <c:extLst>
            <c:ext xmlns:c16="http://schemas.microsoft.com/office/drawing/2014/chart" uri="{C3380CC4-5D6E-409C-BE32-E72D297353CC}">
              <c16:uniqueId val="{00000004-DCE4-D24B-8CC3-3D251CEE5714}"/>
            </c:ext>
          </c:extLst>
        </c:ser>
        <c:dLbls>
          <c:showLegendKey val="0"/>
          <c:showVal val="0"/>
          <c:showCatName val="0"/>
          <c:showSerName val="0"/>
          <c:showPercent val="0"/>
          <c:showBubbleSize val="0"/>
        </c:dLbls>
        <c:gapWidth val="15"/>
        <c:overlap val="100"/>
        <c:axId val="805027775"/>
        <c:axId val="1"/>
      </c:barChart>
      <c:catAx>
        <c:axId val="805027775"/>
        <c:scaling>
          <c:orientation val="minMax"/>
        </c:scaling>
        <c:delete val="0"/>
        <c:axPos val="b"/>
        <c:majorGridlines>
          <c:spPr>
            <a:ln>
              <a:noFill/>
            </a:ln>
          </c:spPr>
        </c:majorGridlines>
        <c:majorTickMark val="none"/>
        <c:minorTickMark val="none"/>
        <c:tickLblPos val="none"/>
        <c:spPr>
          <a:ln w="38100" cmpd="sng" algn="ctr">
            <a:solidFill>
              <a:schemeClr val="tx1"/>
            </a:solidFill>
            <a:prstDash val="solid"/>
          </a:ln>
        </c:spPr>
        <c:crossAx val="1"/>
        <c:crosses val="min"/>
        <c:auto val="0"/>
        <c:lblAlgn val="ctr"/>
        <c:lblOffset val="100"/>
        <c:noMultiLvlLbl val="0"/>
      </c:catAx>
      <c:valAx>
        <c:axId val="1"/>
        <c:scaling>
          <c:orientation val="minMax"/>
          <c:max val="10"/>
          <c:min val="0"/>
        </c:scaling>
        <c:delete val="1"/>
        <c:axPos val="l"/>
        <c:majorGridlines>
          <c:spPr>
            <a:ln>
              <a:noFill/>
            </a:ln>
          </c:spPr>
        </c:majorGridlines>
        <c:numFmt formatCode="#,##0;&quot;-&quot;#,##0" sourceLinked="0"/>
        <c:majorTickMark val="cross"/>
        <c:minorTickMark val="out"/>
        <c:tickLblPos val="nextTo"/>
        <c:crossAx val="805027775"/>
        <c:crosses val="min"/>
        <c:crossBetween val="between"/>
        <c:majorUnit val="10"/>
        <c:minorUnit val="1"/>
      </c:val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63A_98069CC.xml><?xml version="1.0" encoding="utf-8"?>
<p188:cmLst xmlns:a="http://schemas.openxmlformats.org/drawingml/2006/main" xmlns:r="http://schemas.openxmlformats.org/officeDocument/2006/relationships" xmlns:p188="http://schemas.microsoft.com/office/powerpoint/2018/8/main">
  <p188:cm id="{44ACDB21-37B2-444B-8B58-F2FFA64FDB8A}" authorId="{C3D3D13A-A306-8A0C-07BB-5DE3E9C25BD4}" created="2023-10-26T16:35:22.091">
    <pc:sldMkLst xmlns:pc="http://schemas.microsoft.com/office/powerpoint/2013/main/command">
      <pc:docMk/>
      <pc:sldMk cId="1870334248" sldId="278"/>
    </pc:sldMkLst>
    <p188:txBody>
      <a:bodyPr/>
      <a:lstStyle/>
      <a:p>
        <a:r>
          <a:rPr lang="en-US"/>
          <a:t>Might need different name.</a:t>
        </a:r>
      </a:p>
    </p188:txBody>
  </p188:cm>
  <p188:cm id="{4BEF8732-024B-014D-B209-E798AD3F8668}" authorId="{C3D3D13A-A306-8A0C-07BB-5DE3E9C25BD4}" created="2023-11-30T17:40:23.303">
    <ac:txMkLst xmlns:ac="http://schemas.microsoft.com/office/drawing/2013/main/command">
      <pc:docMk xmlns:pc="http://schemas.microsoft.com/office/powerpoint/2013/main/command"/>
      <pc:sldMk xmlns:pc="http://schemas.microsoft.com/office/powerpoint/2013/main/command" cId="159410636" sldId="1594"/>
      <ac:spMk id="77" creationId="{972175BC-FFC0-AF07-1B0E-247D7C234B76}"/>
      <ac:txMk cp="18" len="7">
        <ac:context len="65" hash="579153505"/>
      </ac:txMk>
    </ac:txMkLst>
    <p188:pos x="2617555" y="637834"/>
    <p188:txBody>
      <a:bodyPr/>
      <a:lstStyle/>
      <a:p>
        <a:r>
          <a:rPr lang="en-US"/>
          <a:t>Is the activation genetic?</a:t>
        </a:r>
      </a:p>
    </p188:txBody>
  </p188:cm>
</p188:cmLst>
</file>

<file path=ppt/comments/modernComment_63E_83FF7AC6.xml><?xml version="1.0" encoding="utf-8"?>
<p188:cmLst xmlns:a="http://schemas.openxmlformats.org/drawingml/2006/main" xmlns:r="http://schemas.openxmlformats.org/officeDocument/2006/relationships" xmlns:p188="http://schemas.microsoft.com/office/powerpoint/2018/8/main">
  <p188:cm id="{44ACDB21-37B2-444B-8B58-F2FFA64FDB8A}" authorId="{C3D3D13A-A306-8A0C-07BB-5DE3E9C25BD4}" created="2023-10-26T16:35:22.091">
    <pc:sldMkLst xmlns:pc="http://schemas.microsoft.com/office/powerpoint/2013/main/command">
      <pc:docMk/>
      <pc:sldMk cId="1870334248" sldId="278"/>
    </pc:sldMkLst>
    <p188:txBody>
      <a:bodyPr/>
      <a:lstStyle/>
      <a:p>
        <a:r>
          <a:rPr lang="en-US"/>
          <a:t>Might need different name.</a:t>
        </a:r>
      </a:p>
    </p188:txBody>
  </p188:cm>
  <p188:cm id="{4BEF8732-024B-014D-B209-E798AD3F8668}" authorId="{C3D3D13A-A306-8A0C-07BB-5DE3E9C25BD4}" created="2023-11-30T17:40:23.303">
    <ac:txMkLst xmlns:ac="http://schemas.microsoft.com/office/drawing/2013/main/command">
      <pc:docMk xmlns:pc="http://schemas.microsoft.com/office/powerpoint/2013/main/command"/>
      <pc:sldMk xmlns:pc="http://schemas.microsoft.com/office/powerpoint/2013/main/command" cId="159410636" sldId="1594"/>
      <ac:spMk id="77" creationId="{972175BC-FFC0-AF07-1B0E-247D7C234B76}"/>
      <ac:txMk cp="18" len="7">
        <ac:context len="65" hash="579153505"/>
      </ac:txMk>
    </ac:txMkLst>
    <p188:pos x="2617555" y="637834"/>
    <p188:txBody>
      <a:bodyPr/>
      <a:lstStyle/>
      <a:p>
        <a:r>
          <a:rPr lang="en-US"/>
          <a:t>Is the activation genetic?</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8AC2EB-F650-7C49-9076-DE4BB586AA13}" type="datetimeFigureOut">
              <a:rPr lang="en-US" smtClean="0"/>
              <a:t>12/6/23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BCF8B-FDBD-8245-865D-903451C798E7}" type="slidenum">
              <a:rPr lang="en-US" smtClean="0"/>
              <a:t>‹#›</a:t>
            </a:fld>
            <a:endParaRPr lang="en-US"/>
          </a:p>
        </p:txBody>
      </p:sp>
    </p:spTree>
    <p:extLst>
      <p:ext uri="{BB962C8B-B14F-4D97-AF65-F5344CB8AC3E}">
        <p14:creationId xmlns:p14="http://schemas.microsoft.com/office/powerpoint/2010/main" val="1440364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afternoon, My name is Peggy Myung -</a:t>
            </a:r>
            <a:r>
              <a:rPr lang="en-US" dirty="0" err="1"/>
              <a:t>Im</a:t>
            </a:r>
            <a:r>
              <a:rPr lang="en-US" dirty="0"/>
              <a:t> really excited to have this </a:t>
            </a:r>
            <a:r>
              <a:rPr lang="en-US" dirty="0" err="1"/>
              <a:t>opp</a:t>
            </a:r>
            <a:r>
              <a:rPr lang="en-US" dirty="0"/>
              <a:t> to share our project with you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i begin, I want to first make sure we are on the same page </a:t>
            </a:r>
            <a:r>
              <a:rPr lang="en-US" dirty="0" err="1"/>
              <a:t>bc</a:t>
            </a:r>
            <a:r>
              <a:rPr lang="en-US" dirty="0"/>
              <a:t> it’s fundamental to our technology: You may not know that the structure that gives us our </a:t>
            </a:r>
            <a:r>
              <a:rPr lang="en-US" dirty="0" err="1"/>
              <a:t>visble</a:t>
            </a:r>
            <a:r>
              <a:rPr lang="en-US" dirty="0"/>
              <a:t> hair and teeth is invisible and lies just below the skin surface.</a:t>
            </a:r>
          </a:p>
          <a:p>
            <a:r>
              <a:rPr lang="en-US" dirty="0"/>
              <a:t>And In my lab, we want to recreate this structure to regrow hair.</a:t>
            </a:r>
          </a:p>
          <a:p>
            <a:endParaRPr lang="en-US" dirty="0"/>
          </a:p>
        </p:txBody>
      </p:sp>
      <p:sp>
        <p:nvSpPr>
          <p:cNvPr id="4" name="Slide Number Placeholder 3"/>
          <p:cNvSpPr>
            <a:spLocks noGrp="1"/>
          </p:cNvSpPr>
          <p:nvPr>
            <p:ph type="sldNum" sz="quarter" idx="5"/>
          </p:nvPr>
        </p:nvSpPr>
        <p:spPr/>
        <p:txBody>
          <a:bodyPr/>
          <a:lstStyle/>
          <a:p>
            <a:fld id="{61D66D4E-4424-4521-8CDB-B5E388157FF0}" type="slidenum">
              <a:rPr lang="en-US" smtClean="0"/>
              <a:t>1</a:t>
            </a:fld>
            <a:endParaRPr lang="en-US"/>
          </a:p>
        </p:txBody>
      </p:sp>
    </p:spTree>
    <p:extLst>
      <p:ext uri="{BB962C8B-B14F-4D97-AF65-F5344CB8AC3E}">
        <p14:creationId xmlns:p14="http://schemas.microsoft.com/office/powerpoint/2010/main" val="2369971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Importantly, our target is completely different from our competitors. And no other treatment can induce NEW hair 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DCs are durable, this would in principle only require a one-time treatment</a:t>
            </a:r>
          </a:p>
        </p:txBody>
      </p:sp>
      <p:sp>
        <p:nvSpPr>
          <p:cNvPr id="4" name="Slide Number Placeholder 3"/>
          <p:cNvSpPr>
            <a:spLocks noGrp="1"/>
          </p:cNvSpPr>
          <p:nvPr>
            <p:ph type="sldNum" sz="quarter" idx="5"/>
          </p:nvPr>
        </p:nvSpPr>
        <p:spPr/>
        <p:txBody>
          <a:bodyPr/>
          <a:lstStyle/>
          <a:p>
            <a:fld id="{D41BCF8B-FDBD-8245-865D-903451C798E7}" type="slidenum">
              <a:rPr lang="en-US" smtClean="0"/>
              <a:t>10</a:t>
            </a:fld>
            <a:endParaRPr lang="en-US"/>
          </a:p>
        </p:txBody>
      </p:sp>
    </p:spTree>
    <p:extLst>
      <p:ext uri="{BB962C8B-B14F-4D97-AF65-F5344CB8AC3E}">
        <p14:creationId xmlns:p14="http://schemas.microsoft.com/office/powerpoint/2010/main" val="3441696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recent accelerator award, validated our new high throughput screening tool. At this stage, we want to advance this project to </a:t>
            </a:r>
          </a:p>
          <a:p>
            <a:pPr marL="228600" indent="-228600">
              <a:buAutoNum type="arabicParenR"/>
            </a:pPr>
            <a:r>
              <a:rPr lang="en-US" dirty="0"/>
              <a:t>Identify new hit compounds for signal X and Y </a:t>
            </a:r>
          </a:p>
          <a:p>
            <a:pPr marL="228600" indent="-228600">
              <a:buAutoNum type="arabicParenR"/>
            </a:pPr>
            <a:r>
              <a:rPr lang="en-US" dirty="0"/>
              <a:t>optimize drug target specificity through hit expansion and rescreening </a:t>
            </a:r>
          </a:p>
          <a:p>
            <a:pPr marL="228600" indent="-228600">
              <a:buAutoNum type="arabicParenR"/>
            </a:pPr>
            <a:r>
              <a:rPr lang="en-US" dirty="0"/>
              <a:t>and finally we want to perform in vivo validation and pharmacological studies of optimized HIT compounds</a:t>
            </a:r>
          </a:p>
          <a:p>
            <a:endParaRPr lang="en-US" dirty="0"/>
          </a:p>
          <a:p>
            <a:r>
              <a:rPr lang="en-US" dirty="0"/>
              <a:t> In total, we request $320 to execute these stages of drug development.</a:t>
            </a:r>
          </a:p>
          <a:p>
            <a:r>
              <a:rPr lang="en-US" dirty="0"/>
              <a:t>Drug </a:t>
            </a:r>
            <a:r>
              <a:rPr lang="en-US" dirty="0" err="1"/>
              <a:t>metab</a:t>
            </a:r>
            <a:r>
              <a:rPr lang="en-US" dirty="0"/>
              <a:t> and pharmacokinetics</a:t>
            </a:r>
          </a:p>
          <a:p>
            <a:endParaRPr lang="en-US" dirty="0"/>
          </a:p>
        </p:txBody>
      </p:sp>
      <p:sp>
        <p:nvSpPr>
          <p:cNvPr id="4" name="Slide Number Placeholder 3"/>
          <p:cNvSpPr>
            <a:spLocks noGrp="1"/>
          </p:cNvSpPr>
          <p:nvPr>
            <p:ph type="sldNum" sz="quarter" idx="5"/>
          </p:nvPr>
        </p:nvSpPr>
        <p:spPr/>
        <p:txBody>
          <a:bodyPr/>
          <a:lstStyle/>
          <a:p>
            <a:fld id="{D41BCF8B-FDBD-8245-865D-903451C798E7}" type="slidenum">
              <a:rPr lang="en-US" smtClean="0"/>
              <a:t>11</a:t>
            </a:fld>
            <a:endParaRPr lang="en-US"/>
          </a:p>
        </p:txBody>
      </p:sp>
    </p:spTree>
    <p:extLst>
      <p:ext uri="{BB962C8B-B14F-4D97-AF65-F5344CB8AC3E}">
        <p14:creationId xmlns:p14="http://schemas.microsoft.com/office/powerpoint/2010/main" val="2078033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a:p>
            <a:r>
              <a:rPr lang="en-US" dirty="0" err="1"/>
              <a:t>ConsultUS</a:t>
            </a:r>
            <a:r>
              <a:rPr lang="en-US" dirty="0"/>
              <a:t> (https://ventures.yale.edu/pitch/consultus-your-digital-addiction-consultants) – Problem setup 0:32 – 1:31</a:t>
            </a:r>
          </a:p>
          <a:p>
            <a:endParaRPr lang="en-US" dirty="0"/>
          </a:p>
          <a:p>
            <a:r>
              <a:rPr lang="en-US" dirty="0"/>
              <a:t>Medzhitov, Inflammatory (https://ventures.yale.edu/pitch/identify-new-class-therapeutics-inflammatory-diseases) – 0:30-2:17 </a:t>
            </a:r>
          </a:p>
          <a:p>
            <a:endParaRPr lang="en-US" dirty="0"/>
          </a:p>
          <a:p>
            <a:r>
              <a:rPr lang="en-US" dirty="0"/>
              <a:t>Lee/Cortes-Briones, Fetal EEG (https://ventures.yale.edu/yale-technologies/non-invasive-fetal-brain-monitoring) – 0:12-2:25</a:t>
            </a:r>
          </a:p>
          <a:p>
            <a:endParaRPr lang="en-US" dirty="0"/>
          </a:p>
          <a:p>
            <a:pPr marL="285750" indent="-285750" defTabSz="832104">
              <a:buFont typeface="Arial"/>
              <a:buChar char="•"/>
            </a:pPr>
            <a:endParaRPr lang="en-US" sz="1200" dirty="0">
              <a:solidFill>
                <a:srgbClr val="002060"/>
              </a:solidFill>
              <a:latin typeface="YaleNew"/>
              <a:cs typeface="Arial"/>
            </a:endParaRPr>
          </a:p>
          <a:p>
            <a:pPr marL="285750" indent="-285750" defTabSz="832104">
              <a:buFont typeface="Arial"/>
              <a:buChar char="•"/>
            </a:pPr>
            <a:r>
              <a:rPr lang="en-US" sz="1200" dirty="0">
                <a:solidFill>
                  <a:srgbClr val="002060"/>
                </a:solidFill>
                <a:latin typeface="YaleNew"/>
                <a:cs typeface="Arial"/>
              </a:rPr>
              <a:t>A few questions you could ask yourself, among others: </a:t>
            </a:r>
          </a:p>
          <a:p>
            <a:pPr marL="285750" indent="-285750" defTabSz="832104">
              <a:buFont typeface="Arial"/>
              <a:buChar char="•"/>
            </a:pPr>
            <a:r>
              <a:rPr lang="en-US" sz="1200" dirty="0">
                <a:solidFill>
                  <a:srgbClr val="002060"/>
                </a:solidFill>
                <a:latin typeface="YaleNew"/>
                <a:cs typeface="Arial"/>
              </a:rPr>
              <a:t>Who are your competitors? </a:t>
            </a:r>
          </a:p>
          <a:p>
            <a:pPr marL="285750" indent="-285750" defTabSz="832104">
              <a:buFont typeface="Arial"/>
              <a:buChar char="•"/>
            </a:pPr>
            <a:r>
              <a:rPr lang="en-US" sz="1200" dirty="0">
                <a:solidFill>
                  <a:srgbClr val="002060"/>
                </a:solidFill>
                <a:latin typeface="YaleNew"/>
                <a:cs typeface="Arial"/>
              </a:rPr>
              <a:t>Are they local, regional, national or global? </a:t>
            </a:r>
          </a:p>
          <a:p>
            <a:pPr marL="285750" indent="-285750" defTabSz="832104">
              <a:buFont typeface="Arial"/>
              <a:buChar char="•"/>
            </a:pPr>
            <a:r>
              <a:rPr lang="en-US" sz="1200" dirty="0">
                <a:solidFill>
                  <a:srgbClr val="002060"/>
                </a:solidFill>
                <a:latin typeface="YaleNew"/>
                <a:cs typeface="Arial"/>
              </a:rPr>
              <a:t>Are there any product alternatives to your product? </a:t>
            </a:r>
          </a:p>
          <a:p>
            <a:pPr marL="285750" indent="-285750" defTabSz="832104">
              <a:buFont typeface="Arial"/>
              <a:buChar char="•"/>
            </a:pPr>
            <a:r>
              <a:rPr lang="en-US" sz="1200" dirty="0">
                <a:solidFill>
                  <a:srgbClr val="002060"/>
                </a:solidFill>
                <a:latin typeface="YaleNew"/>
                <a:cs typeface="Arial"/>
              </a:rPr>
              <a:t>What about their IP / technological advantage?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36385E-FBDD-F844-8A1A-763CB919F5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299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a:p>
            <a:r>
              <a:rPr lang="en-US" dirty="0" err="1"/>
              <a:t>ConsultUS</a:t>
            </a:r>
            <a:r>
              <a:rPr lang="en-US" dirty="0"/>
              <a:t> (https://ventures.yale.edu/pitch/consultus-your-digital-addiction-consultants) – Problem setup 0:32 – 1:31</a:t>
            </a:r>
          </a:p>
          <a:p>
            <a:endParaRPr lang="en-US" dirty="0"/>
          </a:p>
          <a:p>
            <a:r>
              <a:rPr lang="en-US" dirty="0"/>
              <a:t>Medzhitov, Inflammatory (https://ventures.yale.edu/pitch/identify-new-class-therapeutics-inflammatory-diseases) – 0:30-2:17 </a:t>
            </a:r>
          </a:p>
          <a:p>
            <a:endParaRPr lang="en-US" dirty="0"/>
          </a:p>
          <a:p>
            <a:r>
              <a:rPr lang="en-US" dirty="0"/>
              <a:t>Lee/Cortes-Briones, Fetal EEG (https://ventures.yale.edu/yale-technologies/non-invasive-fetal-brain-monitoring) – 0:12-2:25</a:t>
            </a:r>
          </a:p>
          <a:p>
            <a:endParaRPr lang="en-US" dirty="0"/>
          </a:p>
          <a:p>
            <a:pPr marL="285750" indent="-285750" defTabSz="832104">
              <a:buFont typeface="Arial"/>
              <a:buChar char="•"/>
            </a:pPr>
            <a:endParaRPr lang="en-US" sz="1200" dirty="0">
              <a:solidFill>
                <a:srgbClr val="002060"/>
              </a:solidFill>
              <a:latin typeface="YaleNew"/>
              <a:cs typeface="Arial"/>
            </a:endParaRPr>
          </a:p>
          <a:p>
            <a:pPr marL="285750" indent="-285750" defTabSz="832104">
              <a:buFont typeface="Arial"/>
              <a:buChar char="•"/>
            </a:pPr>
            <a:r>
              <a:rPr lang="en-US" sz="1200" dirty="0">
                <a:solidFill>
                  <a:srgbClr val="002060"/>
                </a:solidFill>
                <a:latin typeface="YaleNew"/>
                <a:cs typeface="Arial"/>
              </a:rPr>
              <a:t>A few questions you could ask yourself, among others: </a:t>
            </a:r>
          </a:p>
          <a:p>
            <a:pPr marL="285750" indent="-285750" defTabSz="832104">
              <a:buFont typeface="Arial"/>
              <a:buChar char="•"/>
            </a:pPr>
            <a:r>
              <a:rPr lang="en-US" sz="1200" dirty="0">
                <a:solidFill>
                  <a:srgbClr val="002060"/>
                </a:solidFill>
                <a:latin typeface="YaleNew"/>
                <a:cs typeface="Arial"/>
              </a:rPr>
              <a:t>Who are your competitors? </a:t>
            </a:r>
          </a:p>
          <a:p>
            <a:pPr marL="285750" indent="-285750" defTabSz="832104">
              <a:buFont typeface="Arial"/>
              <a:buChar char="•"/>
            </a:pPr>
            <a:r>
              <a:rPr lang="en-US" sz="1200" dirty="0">
                <a:solidFill>
                  <a:srgbClr val="002060"/>
                </a:solidFill>
                <a:latin typeface="YaleNew"/>
                <a:cs typeface="Arial"/>
              </a:rPr>
              <a:t>Are they local, regional, national or global? </a:t>
            </a:r>
          </a:p>
          <a:p>
            <a:pPr marL="285750" indent="-285750" defTabSz="832104">
              <a:buFont typeface="Arial"/>
              <a:buChar char="•"/>
            </a:pPr>
            <a:r>
              <a:rPr lang="en-US" sz="1200" dirty="0">
                <a:solidFill>
                  <a:srgbClr val="002060"/>
                </a:solidFill>
                <a:latin typeface="YaleNew"/>
                <a:cs typeface="Arial"/>
              </a:rPr>
              <a:t>Are there any product alternatives to your product? </a:t>
            </a:r>
          </a:p>
          <a:p>
            <a:pPr marL="285750" indent="-285750" defTabSz="832104">
              <a:buFont typeface="Arial"/>
              <a:buChar char="•"/>
            </a:pPr>
            <a:r>
              <a:rPr lang="en-US" sz="1200" dirty="0">
                <a:solidFill>
                  <a:srgbClr val="002060"/>
                </a:solidFill>
                <a:latin typeface="YaleNew"/>
                <a:cs typeface="Arial"/>
              </a:rPr>
              <a:t>What about their IP / technological advantage?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36385E-FBDD-F844-8A1A-763CB919F5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042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a:p>
            <a:r>
              <a:rPr lang="en-US" dirty="0" err="1"/>
              <a:t>ConsultUS</a:t>
            </a:r>
            <a:r>
              <a:rPr lang="en-US" dirty="0"/>
              <a:t> (https://ventures.yale.edu/pitch/consultus-your-digital-addiction-consultants) – Problem setup 0:32 – 1:31</a:t>
            </a:r>
          </a:p>
          <a:p>
            <a:endParaRPr lang="en-US" dirty="0"/>
          </a:p>
          <a:p>
            <a:r>
              <a:rPr lang="en-US" dirty="0"/>
              <a:t>Medzhitov, Inflammatory (https://ventures.yale.edu/pitch/identify-new-class-therapeutics-inflammatory-diseases) – 0:30-2:17 </a:t>
            </a:r>
          </a:p>
          <a:p>
            <a:endParaRPr lang="en-US" dirty="0"/>
          </a:p>
          <a:p>
            <a:r>
              <a:rPr lang="en-US" dirty="0"/>
              <a:t>Lee/Cortes-Briones, Fetal EEG (https://ventures.yale.edu/yale-technologies/non-invasive-fetal-brain-monitoring) – 0:12-2:25</a:t>
            </a:r>
          </a:p>
          <a:p>
            <a:endParaRPr lang="en-US" dirty="0"/>
          </a:p>
          <a:p>
            <a:pPr marL="285750" indent="-285750" defTabSz="832104">
              <a:buFont typeface="Arial"/>
              <a:buChar char="•"/>
            </a:pPr>
            <a:endParaRPr lang="en-US" sz="1200" dirty="0">
              <a:solidFill>
                <a:srgbClr val="002060"/>
              </a:solidFill>
              <a:latin typeface="YaleNew"/>
              <a:cs typeface="Arial"/>
            </a:endParaRPr>
          </a:p>
          <a:p>
            <a:pPr marL="285750" indent="-285750" defTabSz="832104">
              <a:buFont typeface="Arial"/>
              <a:buChar char="•"/>
            </a:pPr>
            <a:r>
              <a:rPr lang="en-US" sz="1200" dirty="0">
                <a:solidFill>
                  <a:srgbClr val="002060"/>
                </a:solidFill>
                <a:latin typeface="YaleNew"/>
                <a:cs typeface="Arial"/>
              </a:rPr>
              <a:t>A few questions you could ask yourself, among others: </a:t>
            </a:r>
          </a:p>
          <a:p>
            <a:pPr marL="285750" indent="-285750" defTabSz="832104">
              <a:buFont typeface="Arial"/>
              <a:buChar char="•"/>
            </a:pPr>
            <a:r>
              <a:rPr lang="en-US" sz="1200" dirty="0">
                <a:solidFill>
                  <a:srgbClr val="002060"/>
                </a:solidFill>
                <a:latin typeface="YaleNew"/>
                <a:cs typeface="Arial"/>
              </a:rPr>
              <a:t>Who are your competitors? </a:t>
            </a:r>
          </a:p>
          <a:p>
            <a:pPr marL="285750" indent="-285750" defTabSz="832104">
              <a:buFont typeface="Arial"/>
              <a:buChar char="•"/>
            </a:pPr>
            <a:r>
              <a:rPr lang="en-US" sz="1200" dirty="0">
                <a:solidFill>
                  <a:srgbClr val="002060"/>
                </a:solidFill>
                <a:latin typeface="YaleNew"/>
                <a:cs typeface="Arial"/>
              </a:rPr>
              <a:t>Are they local, regional, national or global? </a:t>
            </a:r>
          </a:p>
          <a:p>
            <a:pPr marL="285750" indent="-285750" defTabSz="832104">
              <a:buFont typeface="Arial"/>
              <a:buChar char="•"/>
            </a:pPr>
            <a:r>
              <a:rPr lang="en-US" sz="1200" dirty="0">
                <a:solidFill>
                  <a:srgbClr val="002060"/>
                </a:solidFill>
                <a:latin typeface="YaleNew"/>
                <a:cs typeface="Arial"/>
              </a:rPr>
              <a:t>Are there any product alternatives to your product? </a:t>
            </a:r>
          </a:p>
          <a:p>
            <a:pPr marL="285750" indent="-285750" defTabSz="832104">
              <a:buFont typeface="Arial"/>
              <a:buChar char="•"/>
            </a:pPr>
            <a:r>
              <a:rPr lang="en-US" sz="1200" dirty="0">
                <a:solidFill>
                  <a:srgbClr val="002060"/>
                </a:solidFill>
                <a:latin typeface="YaleNew"/>
                <a:cs typeface="Arial"/>
              </a:rPr>
              <a:t>What about their IP / technological advantage?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36385E-FBDD-F844-8A1A-763CB919F5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605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a:p>
            <a:r>
              <a:rPr lang="en-US" dirty="0" err="1"/>
              <a:t>ConsultUS</a:t>
            </a:r>
            <a:r>
              <a:rPr lang="en-US" dirty="0"/>
              <a:t> (https://ventures.yale.edu/pitch/consultus-your-digital-addiction-consultants) – Problem setup 0:32 – 1:31</a:t>
            </a:r>
          </a:p>
          <a:p>
            <a:endParaRPr lang="en-US" dirty="0"/>
          </a:p>
          <a:p>
            <a:r>
              <a:rPr lang="en-US" dirty="0"/>
              <a:t>Medzhitov, Inflammatory (https://ventures.yale.edu/pitch/identify-new-class-therapeutics-inflammatory-diseases) – 0:30-2:17 </a:t>
            </a:r>
          </a:p>
          <a:p>
            <a:endParaRPr lang="en-US" dirty="0"/>
          </a:p>
          <a:p>
            <a:r>
              <a:rPr lang="en-US" dirty="0"/>
              <a:t>Lee/Cortes-Briones, Fetal EEG (https://ventures.yale.edu/yale-technologies/non-invasive-fetal-brain-monitoring) – 0:12-2:25</a:t>
            </a:r>
          </a:p>
          <a:p>
            <a:endParaRPr lang="en-US" dirty="0"/>
          </a:p>
          <a:p>
            <a:pPr marL="285750" indent="-285750" defTabSz="832104">
              <a:buFont typeface="Arial"/>
              <a:buChar char="•"/>
            </a:pPr>
            <a:endParaRPr lang="en-US" sz="1200" dirty="0">
              <a:solidFill>
                <a:srgbClr val="002060"/>
              </a:solidFill>
              <a:latin typeface="YaleNew"/>
              <a:cs typeface="Arial"/>
            </a:endParaRPr>
          </a:p>
          <a:p>
            <a:pPr marL="285750" indent="-285750" defTabSz="832104">
              <a:buFont typeface="Arial"/>
              <a:buChar char="•"/>
            </a:pPr>
            <a:r>
              <a:rPr lang="en-US" sz="1200" dirty="0">
                <a:solidFill>
                  <a:srgbClr val="002060"/>
                </a:solidFill>
                <a:latin typeface="YaleNew"/>
                <a:cs typeface="Arial"/>
              </a:rPr>
              <a:t>A few questions you could ask yourself, among others: </a:t>
            </a:r>
          </a:p>
          <a:p>
            <a:pPr marL="285750" indent="-285750" defTabSz="832104">
              <a:buFont typeface="Arial"/>
              <a:buChar char="•"/>
            </a:pPr>
            <a:r>
              <a:rPr lang="en-US" sz="1200" dirty="0">
                <a:solidFill>
                  <a:srgbClr val="002060"/>
                </a:solidFill>
                <a:latin typeface="YaleNew"/>
                <a:cs typeface="Arial"/>
              </a:rPr>
              <a:t>Who are your competitors? </a:t>
            </a:r>
          </a:p>
          <a:p>
            <a:pPr marL="285750" indent="-285750" defTabSz="832104">
              <a:buFont typeface="Arial"/>
              <a:buChar char="•"/>
            </a:pPr>
            <a:r>
              <a:rPr lang="en-US" sz="1200" dirty="0">
                <a:solidFill>
                  <a:srgbClr val="002060"/>
                </a:solidFill>
                <a:latin typeface="YaleNew"/>
                <a:cs typeface="Arial"/>
              </a:rPr>
              <a:t>Are they local, regional, national or global? </a:t>
            </a:r>
          </a:p>
          <a:p>
            <a:pPr marL="285750" indent="-285750" defTabSz="832104">
              <a:buFont typeface="Arial"/>
              <a:buChar char="•"/>
            </a:pPr>
            <a:r>
              <a:rPr lang="en-US" sz="1200" dirty="0">
                <a:solidFill>
                  <a:srgbClr val="002060"/>
                </a:solidFill>
                <a:latin typeface="YaleNew"/>
                <a:cs typeface="Arial"/>
              </a:rPr>
              <a:t>Are there any product alternatives to your product? </a:t>
            </a:r>
          </a:p>
          <a:p>
            <a:pPr marL="285750" indent="-285750" defTabSz="832104">
              <a:buFont typeface="Arial"/>
              <a:buChar char="•"/>
            </a:pPr>
            <a:r>
              <a:rPr lang="en-US" sz="1200" dirty="0">
                <a:solidFill>
                  <a:srgbClr val="002060"/>
                </a:solidFill>
                <a:latin typeface="YaleNew"/>
                <a:cs typeface="Arial"/>
              </a:rPr>
              <a:t>What about their IP / technological advantage?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36385E-FBDD-F844-8A1A-763CB919F5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954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a:p>
            <a:r>
              <a:rPr lang="en-US" dirty="0" err="1"/>
              <a:t>ConsultUS</a:t>
            </a:r>
            <a:r>
              <a:rPr lang="en-US" dirty="0"/>
              <a:t> (https://ventures.yale.edu/pitch/consultus-your-digital-addiction-consultants) – Problem setup 0:32 – 1:31</a:t>
            </a:r>
          </a:p>
          <a:p>
            <a:endParaRPr lang="en-US" dirty="0"/>
          </a:p>
          <a:p>
            <a:r>
              <a:rPr lang="en-US" dirty="0"/>
              <a:t>Medzhitov, Inflammatory (https://ventures.yale.edu/pitch/identify-new-class-therapeutics-inflammatory-diseases) – 0:30-2:17 </a:t>
            </a:r>
          </a:p>
          <a:p>
            <a:endParaRPr lang="en-US" dirty="0"/>
          </a:p>
          <a:p>
            <a:r>
              <a:rPr lang="en-US" dirty="0"/>
              <a:t>Lee/Cortes-Briones, Fetal EEG (https://ventures.yale.edu/yale-technologies/non-invasive-fetal-brain-monitoring) – 0:12-2:25</a:t>
            </a:r>
          </a:p>
          <a:p>
            <a:endParaRPr lang="en-US" dirty="0"/>
          </a:p>
          <a:p>
            <a:pPr marL="285750" indent="-285750" defTabSz="832104">
              <a:buFont typeface="Arial"/>
              <a:buChar char="•"/>
            </a:pPr>
            <a:endParaRPr lang="en-US" sz="1200" dirty="0">
              <a:solidFill>
                <a:srgbClr val="002060"/>
              </a:solidFill>
              <a:latin typeface="YaleNew"/>
              <a:cs typeface="Arial"/>
            </a:endParaRPr>
          </a:p>
          <a:p>
            <a:pPr marL="285750" indent="-285750" defTabSz="832104">
              <a:buFont typeface="Arial"/>
              <a:buChar char="•"/>
            </a:pPr>
            <a:r>
              <a:rPr lang="en-US" sz="1200" dirty="0">
                <a:solidFill>
                  <a:srgbClr val="002060"/>
                </a:solidFill>
                <a:latin typeface="YaleNew"/>
                <a:cs typeface="Arial"/>
              </a:rPr>
              <a:t>A few questions you could ask yourself, among others: </a:t>
            </a:r>
          </a:p>
          <a:p>
            <a:pPr marL="285750" indent="-285750" defTabSz="832104">
              <a:buFont typeface="Arial"/>
              <a:buChar char="•"/>
            </a:pPr>
            <a:r>
              <a:rPr lang="en-US" sz="1200" dirty="0">
                <a:solidFill>
                  <a:srgbClr val="002060"/>
                </a:solidFill>
                <a:latin typeface="YaleNew"/>
                <a:cs typeface="Arial"/>
              </a:rPr>
              <a:t>Who are your competitors? </a:t>
            </a:r>
          </a:p>
          <a:p>
            <a:pPr marL="285750" indent="-285750" defTabSz="832104">
              <a:buFont typeface="Arial"/>
              <a:buChar char="•"/>
            </a:pPr>
            <a:r>
              <a:rPr lang="en-US" sz="1200" dirty="0">
                <a:solidFill>
                  <a:srgbClr val="002060"/>
                </a:solidFill>
                <a:latin typeface="YaleNew"/>
                <a:cs typeface="Arial"/>
              </a:rPr>
              <a:t>Are they local, regional, national or global? </a:t>
            </a:r>
          </a:p>
          <a:p>
            <a:pPr marL="285750" indent="-285750" defTabSz="832104">
              <a:buFont typeface="Arial"/>
              <a:buChar char="•"/>
            </a:pPr>
            <a:r>
              <a:rPr lang="en-US" sz="1200" dirty="0">
                <a:solidFill>
                  <a:srgbClr val="002060"/>
                </a:solidFill>
                <a:latin typeface="YaleNew"/>
                <a:cs typeface="Arial"/>
              </a:rPr>
              <a:t>Are there any product alternatives to your product? </a:t>
            </a:r>
          </a:p>
          <a:p>
            <a:pPr marL="285750" indent="-285750" defTabSz="832104">
              <a:buFont typeface="Arial"/>
              <a:buChar char="•"/>
            </a:pPr>
            <a:r>
              <a:rPr lang="en-US" sz="1200" dirty="0">
                <a:solidFill>
                  <a:srgbClr val="002060"/>
                </a:solidFill>
                <a:latin typeface="YaleNew"/>
                <a:cs typeface="Arial"/>
              </a:rPr>
              <a:t>What about their IP / technological advantage?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36385E-FBDD-F844-8A1A-763CB919F5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014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intro you to our team. I am PS in </a:t>
            </a:r>
            <a:r>
              <a:rPr lang="en-US" dirty="0" err="1"/>
              <a:t>derm</a:t>
            </a:r>
            <a:r>
              <a:rPr lang="en-US" dirty="0"/>
              <a:t> with over 15 years of experience studying HF regeneration and development  </a:t>
            </a:r>
          </a:p>
          <a:p>
            <a:r>
              <a:rPr lang="en-US" dirty="0"/>
              <a:t>My team is composed of scientists with complementary skillsets AND a common vision which is to regrow hair for adult men and women. </a:t>
            </a:r>
          </a:p>
          <a:p>
            <a:r>
              <a:rPr lang="en-US" dirty="0"/>
              <a:t>Yiqun Jiang a PhD student in my lab who has expertise in studying stem cells across diverse tissues as well as Manuel and Ali who are are helping us translate our biological discovery into therapies to treat hair loss</a:t>
            </a:r>
          </a:p>
          <a:p>
            <a:r>
              <a:rPr lang="en-US" dirty="0"/>
              <a:t> </a:t>
            </a:r>
          </a:p>
          <a:p>
            <a:r>
              <a:rPr lang="en-US" dirty="0"/>
              <a:t>Examples:</a:t>
            </a:r>
          </a:p>
          <a:p>
            <a:r>
              <a:rPr lang="en-US" dirty="0" err="1"/>
              <a:t>ConsultUS</a:t>
            </a:r>
            <a:r>
              <a:rPr lang="en-US" dirty="0"/>
              <a:t> (https://</a:t>
            </a:r>
            <a:r>
              <a:rPr lang="en-US" dirty="0" err="1"/>
              <a:t>ventures.yale.edu</a:t>
            </a:r>
            <a:r>
              <a:rPr lang="en-US" dirty="0"/>
              <a:t>/pitch/</a:t>
            </a:r>
            <a:r>
              <a:rPr lang="en-US" dirty="0" err="1"/>
              <a:t>consultus</a:t>
            </a:r>
            <a:r>
              <a:rPr lang="en-US" dirty="0"/>
              <a:t>-your-digital-addiction-consultants) – Problem setup 0:32 – 1:31</a:t>
            </a:r>
          </a:p>
          <a:p>
            <a:endParaRPr lang="en-US" dirty="0"/>
          </a:p>
          <a:p>
            <a:r>
              <a:rPr lang="en-US" dirty="0" err="1"/>
              <a:t>Medzhitov</a:t>
            </a:r>
            <a:r>
              <a:rPr lang="en-US" dirty="0"/>
              <a:t>, Inflammatory (https://</a:t>
            </a:r>
            <a:r>
              <a:rPr lang="en-US" dirty="0" err="1"/>
              <a:t>ventures.yale.edu</a:t>
            </a:r>
            <a:r>
              <a:rPr lang="en-US" dirty="0"/>
              <a:t>/pitch/identify-new-class-therapeutics-inflammatory-diseases) – 0:30-2:17 </a:t>
            </a:r>
          </a:p>
          <a:p>
            <a:endParaRPr lang="en-US" dirty="0"/>
          </a:p>
          <a:p>
            <a:r>
              <a:rPr lang="en-US" dirty="0"/>
              <a:t>Lee/Cortes-Briones, Fetal EEG (https://</a:t>
            </a:r>
            <a:r>
              <a:rPr lang="en-US" dirty="0" err="1"/>
              <a:t>ventures.yale.edu</a:t>
            </a:r>
            <a:r>
              <a:rPr lang="en-US" dirty="0"/>
              <a:t>/yale-technologies/non-invasive-fetal-brain-monitoring) – 0:12-2:25</a:t>
            </a:r>
          </a:p>
          <a:p>
            <a:endParaRPr lang="en-US" dirty="0"/>
          </a:p>
          <a:p>
            <a:pPr marL="285750" indent="-285750" defTabSz="832104">
              <a:buFont typeface="Arial"/>
              <a:buChar char="•"/>
            </a:pPr>
            <a:endParaRPr lang="en-US" sz="1200" dirty="0">
              <a:solidFill>
                <a:srgbClr val="002060"/>
              </a:solidFill>
              <a:latin typeface="YaleNew"/>
              <a:cs typeface="Arial"/>
            </a:endParaRPr>
          </a:p>
          <a:p>
            <a:pPr marL="285750" indent="-285750" defTabSz="832104">
              <a:buFont typeface="Arial"/>
              <a:buChar char="•"/>
            </a:pPr>
            <a:r>
              <a:rPr lang="en-US" sz="1200" dirty="0">
                <a:solidFill>
                  <a:srgbClr val="002060"/>
                </a:solidFill>
                <a:latin typeface="YaleNew"/>
                <a:cs typeface="Arial"/>
              </a:rPr>
              <a:t>A few questions you could ask yourself, among others: </a:t>
            </a:r>
          </a:p>
          <a:p>
            <a:pPr marL="285750" indent="-285750" defTabSz="832104">
              <a:buFont typeface="Arial"/>
              <a:buChar char="•"/>
            </a:pPr>
            <a:r>
              <a:rPr lang="en-US" sz="1200" dirty="0">
                <a:solidFill>
                  <a:srgbClr val="002060"/>
                </a:solidFill>
                <a:latin typeface="YaleNew"/>
                <a:cs typeface="Arial"/>
              </a:rPr>
              <a:t>Who are your competitors? </a:t>
            </a:r>
          </a:p>
          <a:p>
            <a:pPr marL="285750" indent="-285750" defTabSz="832104">
              <a:buFont typeface="Arial"/>
              <a:buChar char="•"/>
            </a:pPr>
            <a:r>
              <a:rPr lang="en-US" sz="1200" dirty="0">
                <a:solidFill>
                  <a:srgbClr val="002060"/>
                </a:solidFill>
                <a:latin typeface="YaleNew"/>
                <a:cs typeface="Arial"/>
              </a:rPr>
              <a:t>Are they local, regional, national or global? </a:t>
            </a:r>
          </a:p>
          <a:p>
            <a:pPr marL="285750" indent="-285750" defTabSz="832104">
              <a:buFont typeface="Arial"/>
              <a:buChar char="•"/>
            </a:pPr>
            <a:r>
              <a:rPr lang="en-US" sz="1200" dirty="0">
                <a:solidFill>
                  <a:srgbClr val="002060"/>
                </a:solidFill>
                <a:latin typeface="YaleNew"/>
                <a:cs typeface="Arial"/>
              </a:rPr>
              <a:t>Are there any product alternatives to your product? </a:t>
            </a:r>
          </a:p>
          <a:p>
            <a:pPr marL="285750" indent="-285750" defTabSz="832104">
              <a:buFont typeface="Arial"/>
              <a:buChar char="•"/>
            </a:pPr>
            <a:r>
              <a:rPr lang="en-US" sz="1200" dirty="0">
                <a:solidFill>
                  <a:srgbClr val="002060"/>
                </a:solidFill>
                <a:latin typeface="YaleNew"/>
                <a:cs typeface="Arial"/>
              </a:rPr>
              <a:t>What about their IP / technological advantage?</a:t>
            </a:r>
          </a:p>
          <a:p>
            <a:endParaRPr lang="en-US" dirty="0"/>
          </a:p>
          <a:p>
            <a:r>
              <a:rPr lang="en-US" sz="1200" dirty="0"/>
              <a:t>https://</a:t>
            </a:r>
            <a:r>
              <a:rPr lang="en-US" sz="1200" dirty="0" err="1"/>
              <a:t>www.dreamstime.com</a:t>
            </a:r>
            <a:r>
              <a:rPr lang="en-US" sz="1200" dirty="0"/>
              <a:t>/illustration/hair-</a:t>
            </a:r>
            <a:r>
              <a:rPr lang="en-US" sz="1200" dirty="0" err="1"/>
              <a:t>loss.html</a:t>
            </a:r>
            <a:endParaRPr lang="en-US" sz="1200" dirty="0"/>
          </a:p>
          <a:p>
            <a:r>
              <a:rPr lang="en-US" dirty="0"/>
              <a:t>https://</a:t>
            </a:r>
            <a:r>
              <a:rPr lang="en-US" dirty="0" err="1"/>
              <a:t>www.creativefabrica.com</a:t>
            </a:r>
            <a:r>
              <a:rPr lang="en-US" dirty="0"/>
              <a:t>/product/severe-baldness-alopecia-in-women-</a:t>
            </a:r>
            <a:r>
              <a:rPr lang="en-US" dirty="0" err="1"/>
              <a:t>vecto</a:t>
            </a:r>
            <a:r>
              <a:rPr lang="en-US" dirty="0"/>
              <a:t>/</a:t>
            </a:r>
          </a:p>
          <a:p>
            <a:r>
              <a:rPr lang="en-US" dirty="0"/>
              <a:t>https://</a:t>
            </a:r>
            <a:r>
              <a:rPr lang="en-US" dirty="0" err="1"/>
              <a:t>www.sciencedirect.com</a:t>
            </a:r>
            <a:r>
              <a:rPr lang="en-US" dirty="0"/>
              <a:t>/science/article/</a:t>
            </a:r>
            <a:r>
              <a:rPr lang="en-US" dirty="0" err="1"/>
              <a:t>pii</a:t>
            </a:r>
            <a:r>
              <a:rPr lang="en-US" dirty="0"/>
              <a:t>/S2590255521000020</a:t>
            </a:r>
          </a:p>
          <a:p>
            <a:endParaRPr lang="en-US" dirty="0"/>
          </a:p>
        </p:txBody>
      </p:sp>
      <p:sp>
        <p:nvSpPr>
          <p:cNvPr id="4" name="Slide Number Placeholder 3"/>
          <p:cNvSpPr>
            <a:spLocks noGrp="1"/>
          </p:cNvSpPr>
          <p:nvPr>
            <p:ph type="sldNum" sz="quarter" idx="5"/>
          </p:nvPr>
        </p:nvSpPr>
        <p:spPr/>
        <p:txBody>
          <a:bodyPr/>
          <a:lstStyle/>
          <a:p>
            <a:fld id="{D41BCF8B-FDBD-8245-865D-903451C798E7}" type="slidenum">
              <a:rPr lang="en-US" smtClean="0"/>
              <a:t>2</a:t>
            </a:fld>
            <a:endParaRPr lang="en-US"/>
          </a:p>
        </p:txBody>
      </p:sp>
    </p:spTree>
    <p:extLst>
      <p:ext uri="{BB962C8B-B14F-4D97-AF65-F5344CB8AC3E}">
        <p14:creationId xmlns:p14="http://schemas.microsoft.com/office/powerpoint/2010/main" val="1779051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most common type of hair loss is androgenetic alopecia (or commonly known as male patterned baldness) in which hair follicles in bald areas become irreversibly miniaturized to the point where they seem invisible. This is in contrast to many other causes of hair loss such as alopecia </a:t>
            </a:r>
            <a:r>
              <a:rPr lang="en-US" dirty="0" err="1"/>
              <a:t>areata</a:t>
            </a:r>
            <a:r>
              <a:rPr lang="en-US" dirty="0"/>
              <a:t> which is largely reversible and already has curative treatments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Despite the overwhelming prevalence of MPHL, current treatments are sorely unsatisfactory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Treatment: https://</a:t>
            </a:r>
            <a:r>
              <a:rPr lang="en-US" dirty="0" err="1"/>
              <a:t>www.ncbi.nlm.nih.gov</a:t>
            </a:r>
            <a:r>
              <a:rPr lang="en-US" dirty="0"/>
              <a:t>/</a:t>
            </a:r>
            <a:r>
              <a:rPr lang="en-US" dirty="0" err="1"/>
              <a:t>pmc</a:t>
            </a:r>
            <a:r>
              <a:rPr lang="en-US" dirty="0"/>
              <a:t>/articles/PMC10251289/</a:t>
            </a:r>
          </a:p>
          <a:p>
            <a:endParaRPr lang="en-US" dirty="0"/>
          </a:p>
          <a:p>
            <a:r>
              <a:rPr lang="en-US" dirty="0"/>
              <a:t>Cartoon: https://</a:t>
            </a:r>
            <a:r>
              <a:rPr lang="en-US" dirty="0" err="1"/>
              <a:t>hairdoc.com.my</a:t>
            </a:r>
            <a:r>
              <a:rPr lang="en-US" dirty="0"/>
              <a:t>/female-pattern-hair-loss/</a:t>
            </a:r>
          </a:p>
          <a:p>
            <a:r>
              <a:rPr lang="en-US" dirty="0"/>
              <a:t>Disease demographics: https://</a:t>
            </a:r>
            <a:r>
              <a:rPr lang="en-US" dirty="0" err="1"/>
              <a:t>www.ncbi.nlm.nih.gov</a:t>
            </a:r>
            <a:r>
              <a:rPr lang="en-US" dirty="0"/>
              <a:t>/books/NBK538178/</a:t>
            </a:r>
          </a:p>
          <a:p>
            <a:r>
              <a:rPr lang="en-US" dirty="0"/>
              <a:t>Examples:</a:t>
            </a:r>
          </a:p>
          <a:p>
            <a:r>
              <a:rPr lang="en-US" dirty="0" err="1"/>
              <a:t>ConsultUS</a:t>
            </a:r>
            <a:r>
              <a:rPr lang="en-US" dirty="0"/>
              <a:t> (https://</a:t>
            </a:r>
            <a:r>
              <a:rPr lang="en-US" dirty="0" err="1"/>
              <a:t>ventures.yale.edu</a:t>
            </a:r>
            <a:r>
              <a:rPr lang="en-US" dirty="0"/>
              <a:t>/pitch/</a:t>
            </a:r>
            <a:r>
              <a:rPr lang="en-US" dirty="0" err="1"/>
              <a:t>consultus</a:t>
            </a:r>
            <a:r>
              <a:rPr lang="en-US" dirty="0"/>
              <a:t>-your-digital-addiction-consultants) – Problem setup 0:32 – 1:31</a:t>
            </a:r>
          </a:p>
          <a:p>
            <a:endParaRPr lang="en-US" dirty="0"/>
          </a:p>
          <a:p>
            <a:r>
              <a:rPr lang="en-US" dirty="0" err="1"/>
              <a:t>Medzhitov</a:t>
            </a:r>
            <a:r>
              <a:rPr lang="en-US" dirty="0"/>
              <a:t>, Inflammatory (https://</a:t>
            </a:r>
            <a:r>
              <a:rPr lang="en-US" dirty="0" err="1"/>
              <a:t>ventures.yale.edu</a:t>
            </a:r>
            <a:r>
              <a:rPr lang="en-US" dirty="0"/>
              <a:t>/pitch/identify-new-class-therapeutics-inflammatory-diseases) – 0:30-2:17 </a:t>
            </a:r>
          </a:p>
          <a:p>
            <a:endParaRPr lang="en-US" dirty="0"/>
          </a:p>
          <a:p>
            <a:r>
              <a:rPr lang="en-US" dirty="0"/>
              <a:t>Lee/Cortes-Briones, Fetal EEG (https://</a:t>
            </a:r>
            <a:r>
              <a:rPr lang="en-US" dirty="0" err="1"/>
              <a:t>ventures.yale.edu</a:t>
            </a:r>
            <a:r>
              <a:rPr lang="en-US" dirty="0"/>
              <a:t>/yale-technologies/non-invasive-fetal-brain-monitoring) – 0:12-2:25</a:t>
            </a:r>
          </a:p>
          <a:p>
            <a:endParaRPr lang="en-US" dirty="0"/>
          </a:p>
          <a:p>
            <a:pPr marL="285750" indent="-285750" defTabSz="832104">
              <a:buFont typeface="Arial"/>
              <a:buChar char="•"/>
            </a:pPr>
            <a:endParaRPr lang="en-US" sz="1200" dirty="0">
              <a:solidFill>
                <a:srgbClr val="002060"/>
              </a:solidFill>
              <a:latin typeface="YaleNew"/>
              <a:cs typeface="Arial"/>
            </a:endParaRPr>
          </a:p>
          <a:p>
            <a:pPr marL="285750" indent="-285750" defTabSz="832104">
              <a:buFont typeface="Arial"/>
              <a:buChar char="•"/>
            </a:pPr>
            <a:r>
              <a:rPr lang="en-US" sz="1200" dirty="0">
                <a:solidFill>
                  <a:srgbClr val="002060"/>
                </a:solidFill>
                <a:latin typeface="YaleNew"/>
                <a:cs typeface="Arial"/>
              </a:rPr>
              <a:t>A few questions you could ask yourself, among others: </a:t>
            </a:r>
          </a:p>
          <a:p>
            <a:pPr marL="285750" indent="-285750" defTabSz="832104">
              <a:buFont typeface="Arial"/>
              <a:buChar char="•"/>
            </a:pPr>
            <a:r>
              <a:rPr lang="en-US" sz="1200" dirty="0">
                <a:solidFill>
                  <a:srgbClr val="002060"/>
                </a:solidFill>
                <a:latin typeface="YaleNew"/>
                <a:cs typeface="Arial"/>
              </a:rPr>
              <a:t>Who are your competitors? </a:t>
            </a:r>
          </a:p>
          <a:p>
            <a:pPr marL="285750" indent="-285750" defTabSz="832104">
              <a:buFont typeface="Arial"/>
              <a:buChar char="•"/>
            </a:pPr>
            <a:r>
              <a:rPr lang="en-US" sz="1200" dirty="0">
                <a:solidFill>
                  <a:srgbClr val="002060"/>
                </a:solidFill>
                <a:latin typeface="YaleNew"/>
                <a:cs typeface="Arial"/>
              </a:rPr>
              <a:t>Are they local, regional, national or global? </a:t>
            </a:r>
          </a:p>
          <a:p>
            <a:pPr marL="285750" indent="-285750" defTabSz="832104">
              <a:buFont typeface="Arial"/>
              <a:buChar char="•"/>
            </a:pPr>
            <a:r>
              <a:rPr lang="en-US" sz="1200" dirty="0">
                <a:solidFill>
                  <a:srgbClr val="002060"/>
                </a:solidFill>
                <a:latin typeface="YaleNew"/>
                <a:cs typeface="Arial"/>
              </a:rPr>
              <a:t>Are there any product alternatives to your product? </a:t>
            </a:r>
          </a:p>
          <a:p>
            <a:pPr marL="285750" indent="-285750" defTabSz="832104">
              <a:buFont typeface="Arial"/>
              <a:buChar char="•"/>
            </a:pPr>
            <a:r>
              <a:rPr lang="en-US" sz="1200" dirty="0">
                <a:solidFill>
                  <a:srgbClr val="002060"/>
                </a:solidFill>
                <a:latin typeface="YaleNew"/>
                <a:cs typeface="Arial"/>
              </a:rPr>
              <a:t>What about their IP / technological advantage?</a:t>
            </a:r>
          </a:p>
          <a:p>
            <a:endParaRPr lang="en-US" dirty="0"/>
          </a:p>
          <a:p>
            <a:r>
              <a:rPr lang="en-US" sz="1200" dirty="0"/>
              <a:t>https://</a:t>
            </a:r>
            <a:r>
              <a:rPr lang="en-US" sz="1200" dirty="0" err="1"/>
              <a:t>www.dreamstime.com</a:t>
            </a:r>
            <a:r>
              <a:rPr lang="en-US" sz="1200" dirty="0"/>
              <a:t>/illustration/hair-</a:t>
            </a:r>
            <a:r>
              <a:rPr lang="en-US" sz="1200" dirty="0" err="1"/>
              <a:t>loss.html</a:t>
            </a:r>
            <a:endParaRPr lang="en-US" sz="1200" dirty="0"/>
          </a:p>
          <a:p>
            <a:r>
              <a:rPr lang="en-US" dirty="0"/>
              <a:t>https://</a:t>
            </a:r>
            <a:r>
              <a:rPr lang="en-US" dirty="0" err="1"/>
              <a:t>www.creativefabrica.com</a:t>
            </a:r>
            <a:r>
              <a:rPr lang="en-US" dirty="0"/>
              <a:t>/product/severe-baldness-alopecia-in-women-</a:t>
            </a:r>
            <a:r>
              <a:rPr lang="en-US" dirty="0" err="1"/>
              <a:t>vecto</a:t>
            </a:r>
            <a:r>
              <a:rPr lang="en-US" dirty="0"/>
              <a:t>/</a:t>
            </a:r>
          </a:p>
          <a:p>
            <a:r>
              <a:rPr lang="en-US" dirty="0"/>
              <a:t>https://</a:t>
            </a:r>
            <a:r>
              <a:rPr lang="en-US" dirty="0" err="1"/>
              <a:t>www.sciencedirect.com</a:t>
            </a:r>
            <a:r>
              <a:rPr lang="en-US" dirty="0"/>
              <a:t>/science/article/</a:t>
            </a:r>
            <a:r>
              <a:rPr lang="en-US" dirty="0" err="1"/>
              <a:t>pii</a:t>
            </a:r>
            <a:r>
              <a:rPr lang="en-US" dirty="0"/>
              <a:t>/S2590255521000020</a:t>
            </a:r>
          </a:p>
          <a:p>
            <a:endParaRPr lang="en-US" dirty="0"/>
          </a:p>
        </p:txBody>
      </p:sp>
      <p:sp>
        <p:nvSpPr>
          <p:cNvPr id="4" name="Slide Number Placeholder 3"/>
          <p:cNvSpPr>
            <a:spLocks noGrp="1"/>
          </p:cNvSpPr>
          <p:nvPr>
            <p:ph type="sldNum" sz="quarter" idx="5"/>
          </p:nvPr>
        </p:nvSpPr>
        <p:spPr/>
        <p:txBody>
          <a:bodyPr/>
          <a:lstStyle/>
          <a:p>
            <a:fld id="{D41BCF8B-FDBD-8245-865D-903451C798E7}" type="slidenum">
              <a:rPr lang="en-US" smtClean="0"/>
              <a:t>3</a:t>
            </a:fld>
            <a:endParaRPr lang="en-US"/>
          </a:p>
        </p:txBody>
      </p:sp>
    </p:spTree>
    <p:extLst>
      <p:ext uri="{BB962C8B-B14F-4D97-AF65-F5344CB8AC3E}">
        <p14:creationId xmlns:p14="http://schemas.microsoft.com/office/powerpoint/2010/main" val="1044810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of you may know that most first line treatments (</a:t>
            </a:r>
            <a:r>
              <a:rPr lang="en-US" dirty="0" err="1"/>
              <a:t>inc</a:t>
            </a:r>
            <a:r>
              <a:rPr lang="en-US" dirty="0"/>
              <a:t> minoxidil or finasteride) are targeted at just slowing down the inevitable loss of pre-existing hair follicles.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durable and noticeable treatments entail transplanting existing normal-sized hair follicles from unaffected areas of the scalp to the area of hair loss, but the procedure is invasive, costly and difficult to recreate the natural texture and density of hair </a:t>
            </a:r>
            <a:r>
              <a:rPr lang="en-US" dirty="0" err="1"/>
              <a:t>esp</a:t>
            </a:r>
            <a:r>
              <a:rPr lang="en-US" dirty="0"/>
              <a:t> over the hair line giving an artificial look.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needed are methods to replace exhausted OLD hair follicles </a:t>
            </a:r>
            <a:r>
              <a:rPr lang="en-US"/>
              <a:t>with brand new HFs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1BCF8B-FDBD-8245-865D-903451C798E7}" type="slidenum">
              <a:rPr lang="en-US" smtClean="0"/>
              <a:t>4</a:t>
            </a:fld>
            <a:endParaRPr lang="en-US"/>
          </a:p>
        </p:txBody>
      </p:sp>
    </p:spTree>
    <p:extLst>
      <p:ext uri="{BB962C8B-B14F-4D97-AF65-F5344CB8AC3E}">
        <p14:creationId xmlns:p14="http://schemas.microsoft.com/office/powerpoint/2010/main" val="3511429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cs typeface="Arial" panose="020B0604020202020204" pitchFamily="34" charset="0"/>
              </a:rPr>
              <a:t>However, the HFs you have are the ones you were born with and if lost, they cannot grow back on their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cs typeface="Arial" panose="020B0604020202020204" pitchFamily="34" charset="0"/>
              </a:rPr>
              <a:t>Therefore, o</a:t>
            </a:r>
            <a:r>
              <a:rPr lang="en-US" dirty="0"/>
              <a:t>ur strategy is to go back in time to recreate your original hair by resurrecting embryonic pathways of hair 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But to do this, we need to </a:t>
            </a:r>
            <a:r>
              <a:rPr lang="en-US" dirty="0"/>
              <a:t>recreate the structure that initiates HF formation.</a:t>
            </a:r>
            <a:r>
              <a:rPr lang="en-US" i="1" dirty="0"/>
              <a:t> This has not been done before.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i said in the beginning, This structure lies beneath the skin surface and is called the dermal condensate. </a:t>
            </a:r>
            <a:r>
              <a:rPr lang="en-US" sz="1200" dirty="0">
                <a:effectLst/>
                <a:latin typeface="Times New Roman" panose="02020603050405020304" pitchFamily="18" charset="0"/>
                <a:cs typeface="Arial" panose="020B0604020202020204" pitchFamily="34" charset="0"/>
              </a:rPr>
              <a:t>T</a:t>
            </a:r>
            <a:r>
              <a:rPr lang="en-US" sz="1200" dirty="0">
                <a:effectLst/>
                <a:latin typeface="Times New Roman" panose="02020603050405020304" pitchFamily="18" charset="0"/>
                <a:ea typeface="Times New Roman" panose="02020603050405020304" pitchFamily="18" charset="0"/>
                <a:cs typeface="Arial" panose="020B0604020202020204" pitchFamily="34" charset="0"/>
              </a:rPr>
              <a:t>he dermal condensate or DC is composed of specialized dermal cells that induce hair formation during development. In adult skin, this DC persists as the permanent signaling center responsible for hair growth.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cs typeface="Arial" panose="020B0604020202020204" pitchFamily="34" charset="0"/>
              </a:rPr>
              <a:t>In other words, by</a:t>
            </a:r>
            <a:r>
              <a:rPr lang="en-US" dirty="0"/>
              <a:t> generating DC’s in skin, we can induce New hair growth in balding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41BCF8B-FDBD-8245-865D-903451C798E7}" type="slidenum">
              <a:rPr lang="en-US" smtClean="0"/>
              <a:t>5</a:t>
            </a:fld>
            <a:endParaRPr lang="en-US"/>
          </a:p>
        </p:txBody>
      </p:sp>
    </p:spTree>
    <p:extLst>
      <p:ext uri="{BB962C8B-B14F-4D97-AF65-F5344CB8AC3E}">
        <p14:creationId xmlns:p14="http://schemas.microsoft.com/office/powerpoint/2010/main" val="388410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55555"/>
                </a:solidFill>
                <a:effectLst/>
                <a:latin typeface="Open Sans" panose="020F0502020204030204" pitchFamily="34" charset="0"/>
              </a:rPr>
              <a:t>The market potential is huge. The global market for hair loss treatments is projected to increase more than 50% by 2030. Given that hair transplants cost approx. $10k per patient, we believe that the potential gains from a novel approach can easily top $5B in U.S alone. </a:t>
            </a:r>
          </a:p>
          <a:p>
            <a:endParaRPr lang="en-US" dirty="0"/>
          </a:p>
          <a:p>
            <a:endParaRPr lang="en-US" dirty="0"/>
          </a:p>
        </p:txBody>
      </p:sp>
      <p:sp>
        <p:nvSpPr>
          <p:cNvPr id="4" name="Slide Number Placeholder 3"/>
          <p:cNvSpPr>
            <a:spLocks noGrp="1"/>
          </p:cNvSpPr>
          <p:nvPr>
            <p:ph type="sldNum" sz="quarter" idx="5"/>
          </p:nvPr>
        </p:nvSpPr>
        <p:spPr/>
        <p:txBody>
          <a:bodyPr/>
          <a:lstStyle/>
          <a:p>
            <a:fld id="{D41BCF8B-FDBD-8245-865D-903451C798E7}" type="slidenum">
              <a:rPr lang="en-US" smtClean="0"/>
              <a:t>6</a:t>
            </a:fld>
            <a:endParaRPr lang="en-US"/>
          </a:p>
        </p:txBody>
      </p:sp>
    </p:spTree>
    <p:extLst>
      <p:ext uri="{BB962C8B-B14F-4D97-AF65-F5344CB8AC3E}">
        <p14:creationId xmlns:p14="http://schemas.microsoft.com/office/powerpoint/2010/main" val="2328888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what’s stopping us? The </a:t>
            </a:r>
            <a:r>
              <a:rPr lang="en-US" sz="1200" dirty="0">
                <a:latin typeface="Arial Rounded MT Bold" panose="020F0704030504030204" pitchFamily="34" charset="77"/>
              </a:rPr>
              <a:t>molecular signals required to make DC cells in the first place have been unknown for decades.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that changed recently. We are the first team to identify the signals essential for DC formation. We call these signals X and signal Y </a:t>
            </a:r>
          </a:p>
        </p:txBody>
      </p:sp>
      <p:sp>
        <p:nvSpPr>
          <p:cNvPr id="4" name="Slide Number Placeholder 3"/>
          <p:cNvSpPr>
            <a:spLocks noGrp="1"/>
          </p:cNvSpPr>
          <p:nvPr>
            <p:ph type="sldNum" sz="quarter" idx="5"/>
          </p:nvPr>
        </p:nvSpPr>
        <p:spPr/>
        <p:txBody>
          <a:bodyPr/>
          <a:lstStyle/>
          <a:p>
            <a:fld id="{61D66D4E-4424-4521-8CDB-B5E388157FF0}" type="slidenum">
              <a:rPr lang="en-US" smtClean="0"/>
              <a:t>7</a:t>
            </a:fld>
            <a:endParaRPr lang="en-US"/>
          </a:p>
        </p:txBody>
      </p:sp>
    </p:spTree>
    <p:extLst>
      <p:ext uri="{BB962C8B-B14F-4D97-AF65-F5344CB8AC3E}">
        <p14:creationId xmlns:p14="http://schemas.microsoft.com/office/powerpoint/2010/main" val="1279087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showed that these two signals are necessary and sufficient to expand and grow DCs in skin. Even more, these two signals can be tuned to modulate DC size.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is important </a:t>
            </a:r>
            <a:r>
              <a:rPr lang="en-US" dirty="0" err="1"/>
              <a:t>Bc</a:t>
            </a:r>
            <a:r>
              <a:rPr lang="en-US" dirty="0"/>
              <a:t> the size of DC control the size of your hair shaft- that means we can not only restore the coveted youthful thickness of hair in men AND women while also recreating the natural gradient hair line</a:t>
            </a:r>
          </a:p>
        </p:txBody>
      </p:sp>
      <p:sp>
        <p:nvSpPr>
          <p:cNvPr id="4" name="Slide Number Placeholder 3"/>
          <p:cNvSpPr>
            <a:spLocks noGrp="1"/>
          </p:cNvSpPr>
          <p:nvPr>
            <p:ph type="sldNum" sz="quarter" idx="5"/>
          </p:nvPr>
        </p:nvSpPr>
        <p:spPr/>
        <p:txBody>
          <a:bodyPr/>
          <a:lstStyle/>
          <a:p>
            <a:fld id="{61D66D4E-4424-4521-8CDB-B5E388157FF0}" type="slidenum">
              <a:rPr lang="en-US" smtClean="0"/>
              <a:t>8</a:t>
            </a:fld>
            <a:endParaRPr lang="en-US"/>
          </a:p>
        </p:txBody>
      </p:sp>
    </p:spTree>
    <p:extLst>
      <p:ext uri="{BB962C8B-B14F-4D97-AF65-F5344CB8AC3E}">
        <p14:creationId xmlns:p14="http://schemas.microsoft.com/office/powerpoint/2010/main" val="320171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55555"/>
                </a:solidFill>
                <a:effectLst/>
                <a:latin typeface="Open Sans" panose="020F0502020204030204" pitchFamily="34" charset="0"/>
              </a:rPr>
              <a:t>Further, we established a novel in vitro platform to induce DC cells using signal X and Y that  outperforms current state-of-the-art culturing platforms.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55555"/>
              </a:solidFill>
              <a:effectLst/>
              <a:latin typeface="Open Sans"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55555"/>
                </a:solidFill>
                <a:effectLst/>
                <a:latin typeface="Open Sans" panose="020F0502020204030204" pitchFamily="34" charset="0"/>
              </a:rPr>
              <a:t>In other words, we can make high quality DC cells to more efficiently screen for new signal X and Y HIT compounds that induce different levels DC gene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55555"/>
              </a:solidFill>
              <a:effectLst/>
              <a:latin typeface="Open Sans"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41BCF8B-FDBD-8245-865D-903451C798E7}" type="slidenum">
              <a:rPr lang="en-US" smtClean="0"/>
              <a:t>9</a:t>
            </a:fld>
            <a:endParaRPr lang="en-US"/>
          </a:p>
        </p:txBody>
      </p:sp>
    </p:spTree>
    <p:extLst>
      <p:ext uri="{BB962C8B-B14F-4D97-AF65-F5344CB8AC3E}">
        <p14:creationId xmlns:p14="http://schemas.microsoft.com/office/powerpoint/2010/main" val="2912919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698E-A9C3-A774-36CC-B1C259C2E1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1A9744-57EB-1994-C635-8EDD92B7A4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1CBB33-2CB4-489E-12A5-501A856F62A0}"/>
              </a:ext>
            </a:extLst>
          </p:cNvPr>
          <p:cNvSpPr>
            <a:spLocks noGrp="1"/>
          </p:cNvSpPr>
          <p:nvPr>
            <p:ph type="dt" sz="half" idx="10"/>
          </p:nvPr>
        </p:nvSpPr>
        <p:spPr/>
        <p:txBody>
          <a:bodyPr/>
          <a:lstStyle/>
          <a:p>
            <a:fld id="{C931001B-4A17-B445-994D-419EDCCDF300}" type="datetimeFigureOut">
              <a:rPr lang="en-US" smtClean="0"/>
              <a:t>12/6/23</a:t>
            </a:fld>
            <a:endParaRPr lang="en-US"/>
          </a:p>
        </p:txBody>
      </p:sp>
      <p:sp>
        <p:nvSpPr>
          <p:cNvPr id="5" name="Footer Placeholder 4">
            <a:extLst>
              <a:ext uri="{FF2B5EF4-FFF2-40B4-BE49-F238E27FC236}">
                <a16:creationId xmlns:a16="http://schemas.microsoft.com/office/drawing/2014/main" id="{B1E932FB-117B-35FF-ECBB-2A97A0845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24BAC7-3AC2-4AC9-548E-D9F6D31267E9}"/>
              </a:ext>
            </a:extLst>
          </p:cNvPr>
          <p:cNvSpPr>
            <a:spLocks noGrp="1"/>
          </p:cNvSpPr>
          <p:nvPr>
            <p:ph type="sldNum" sz="quarter" idx="12"/>
          </p:nvPr>
        </p:nvSpPr>
        <p:spPr/>
        <p:txBody>
          <a:bodyPr/>
          <a:lstStyle/>
          <a:p>
            <a:fld id="{68AAB74C-DDDD-5949-BBF0-E4832D2D7293}" type="slidenum">
              <a:rPr lang="en-US" smtClean="0"/>
              <a:t>‹#›</a:t>
            </a:fld>
            <a:endParaRPr lang="en-US"/>
          </a:p>
        </p:txBody>
      </p:sp>
    </p:spTree>
    <p:extLst>
      <p:ext uri="{BB962C8B-B14F-4D97-AF65-F5344CB8AC3E}">
        <p14:creationId xmlns:p14="http://schemas.microsoft.com/office/powerpoint/2010/main" val="2458294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FEEE-E73D-84F2-4C14-82BA71A587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A211EB-56A9-F424-D55A-5F48CCCAAE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968F50-B774-AC1B-2ED9-CCC690263796}"/>
              </a:ext>
            </a:extLst>
          </p:cNvPr>
          <p:cNvSpPr>
            <a:spLocks noGrp="1"/>
          </p:cNvSpPr>
          <p:nvPr>
            <p:ph type="dt" sz="half" idx="10"/>
          </p:nvPr>
        </p:nvSpPr>
        <p:spPr/>
        <p:txBody>
          <a:bodyPr/>
          <a:lstStyle/>
          <a:p>
            <a:fld id="{C931001B-4A17-B445-994D-419EDCCDF300}" type="datetimeFigureOut">
              <a:rPr lang="en-US" smtClean="0"/>
              <a:t>12/6/23</a:t>
            </a:fld>
            <a:endParaRPr lang="en-US"/>
          </a:p>
        </p:txBody>
      </p:sp>
      <p:sp>
        <p:nvSpPr>
          <p:cNvPr id="5" name="Footer Placeholder 4">
            <a:extLst>
              <a:ext uri="{FF2B5EF4-FFF2-40B4-BE49-F238E27FC236}">
                <a16:creationId xmlns:a16="http://schemas.microsoft.com/office/drawing/2014/main" id="{6E1DDFEC-6975-EED7-3AEB-3272A988C6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A2961A-201E-8C0F-4952-F43EA9E20E95}"/>
              </a:ext>
            </a:extLst>
          </p:cNvPr>
          <p:cNvSpPr>
            <a:spLocks noGrp="1"/>
          </p:cNvSpPr>
          <p:nvPr>
            <p:ph type="sldNum" sz="quarter" idx="12"/>
          </p:nvPr>
        </p:nvSpPr>
        <p:spPr/>
        <p:txBody>
          <a:bodyPr/>
          <a:lstStyle/>
          <a:p>
            <a:fld id="{68AAB74C-DDDD-5949-BBF0-E4832D2D7293}" type="slidenum">
              <a:rPr lang="en-US" smtClean="0"/>
              <a:t>‹#›</a:t>
            </a:fld>
            <a:endParaRPr lang="en-US"/>
          </a:p>
        </p:txBody>
      </p:sp>
    </p:spTree>
    <p:extLst>
      <p:ext uri="{BB962C8B-B14F-4D97-AF65-F5344CB8AC3E}">
        <p14:creationId xmlns:p14="http://schemas.microsoft.com/office/powerpoint/2010/main" val="2654952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A4E8DF-E12E-8A37-B248-D2D6404627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8D471E-A151-3CEE-584C-436E072967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1EB41E-3870-D4A6-C7B2-0F5E5324F1DB}"/>
              </a:ext>
            </a:extLst>
          </p:cNvPr>
          <p:cNvSpPr>
            <a:spLocks noGrp="1"/>
          </p:cNvSpPr>
          <p:nvPr>
            <p:ph type="dt" sz="half" idx="10"/>
          </p:nvPr>
        </p:nvSpPr>
        <p:spPr/>
        <p:txBody>
          <a:bodyPr/>
          <a:lstStyle/>
          <a:p>
            <a:fld id="{C931001B-4A17-B445-994D-419EDCCDF300}" type="datetimeFigureOut">
              <a:rPr lang="en-US" smtClean="0"/>
              <a:t>12/6/23</a:t>
            </a:fld>
            <a:endParaRPr lang="en-US"/>
          </a:p>
        </p:txBody>
      </p:sp>
      <p:sp>
        <p:nvSpPr>
          <p:cNvPr id="5" name="Footer Placeholder 4">
            <a:extLst>
              <a:ext uri="{FF2B5EF4-FFF2-40B4-BE49-F238E27FC236}">
                <a16:creationId xmlns:a16="http://schemas.microsoft.com/office/drawing/2014/main" id="{AA3990BB-019E-0A71-C986-730505686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6251D-F357-3A5A-B12D-654F3529D123}"/>
              </a:ext>
            </a:extLst>
          </p:cNvPr>
          <p:cNvSpPr>
            <a:spLocks noGrp="1"/>
          </p:cNvSpPr>
          <p:nvPr>
            <p:ph type="sldNum" sz="quarter" idx="12"/>
          </p:nvPr>
        </p:nvSpPr>
        <p:spPr/>
        <p:txBody>
          <a:bodyPr/>
          <a:lstStyle/>
          <a:p>
            <a:fld id="{68AAB74C-DDDD-5949-BBF0-E4832D2D7293}" type="slidenum">
              <a:rPr lang="en-US" smtClean="0"/>
              <a:t>‹#›</a:t>
            </a:fld>
            <a:endParaRPr lang="en-US"/>
          </a:p>
        </p:txBody>
      </p:sp>
    </p:spTree>
    <p:extLst>
      <p:ext uri="{BB962C8B-B14F-4D97-AF65-F5344CB8AC3E}">
        <p14:creationId xmlns:p14="http://schemas.microsoft.com/office/powerpoint/2010/main" val="4136257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D02666-58CA-084C-90CF-487DF688958D}" type="datetimeFigureOut">
              <a:rPr lang="en-US" smtClean="0"/>
              <a:t>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E73-5DF2-8542-BBDA-74E8A4684E60}" type="slidenum">
              <a:rPr lang="en-US" smtClean="0"/>
              <a:t>‹#›</a:t>
            </a:fld>
            <a:endParaRPr lang="en-US"/>
          </a:p>
        </p:txBody>
      </p:sp>
    </p:spTree>
    <p:extLst>
      <p:ext uri="{BB962C8B-B14F-4D97-AF65-F5344CB8AC3E}">
        <p14:creationId xmlns:p14="http://schemas.microsoft.com/office/powerpoint/2010/main" val="4062556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E3925739-2C3A-E4AC-1BF1-62249DF7439B}"/>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265CBDA-88CB-0568-580C-1D2FA7384FB0}"/>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D34A480B-4E64-4F7F-BB23-CAFD31EB86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0" name="TextBox 9">
            <a:extLst>
              <a:ext uri="{FF2B5EF4-FFF2-40B4-BE49-F238E27FC236}">
                <a16:creationId xmlns:a16="http://schemas.microsoft.com/office/drawing/2014/main" id="{157D0089-6E13-2491-88E9-3C04E8FBB657}"/>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550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7D91433E-CF21-6096-5C75-EACB25141321}"/>
              </a:ext>
            </a:extLst>
          </p:cNvPr>
          <p:cNvSpPr/>
          <p:nvPr userDrawn="1"/>
        </p:nvSpPr>
        <p:spPr>
          <a:xfrm>
            <a:off x="0" y="0"/>
            <a:ext cx="12192000" cy="6417168"/>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8" name="Rectangle 7">
            <a:extLst>
              <a:ext uri="{FF2B5EF4-FFF2-40B4-BE49-F238E27FC236}">
                <a16:creationId xmlns:a16="http://schemas.microsoft.com/office/drawing/2014/main" id="{5CAE6616-C8D7-1083-93AA-1C90AB47C59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25B42E8-F156-C787-B8B8-520AFD56EFA9}"/>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8F35A64-EA14-28BA-0DFF-82888324D8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1" name="TextBox 10">
            <a:extLst>
              <a:ext uri="{FF2B5EF4-FFF2-40B4-BE49-F238E27FC236}">
                <a16:creationId xmlns:a16="http://schemas.microsoft.com/office/drawing/2014/main" id="{CE3BF3E8-23EC-5A5D-21D4-42BF4CF123B6}"/>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8416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D02666-58CA-084C-90CF-487DF688958D}" type="datetimeFigureOut">
              <a:rPr lang="en-US" smtClean="0"/>
              <a:t>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9CE73-5DF2-8542-BBDA-74E8A4684E60}" type="slidenum">
              <a:rPr lang="en-US" smtClean="0"/>
              <a:t>‹#›</a:t>
            </a:fld>
            <a:endParaRPr lang="en-US"/>
          </a:p>
        </p:txBody>
      </p:sp>
    </p:spTree>
    <p:extLst>
      <p:ext uri="{BB962C8B-B14F-4D97-AF65-F5344CB8AC3E}">
        <p14:creationId xmlns:p14="http://schemas.microsoft.com/office/powerpoint/2010/main" val="4178036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D02666-58CA-084C-90CF-487DF688958D}" type="datetimeFigureOut">
              <a:rPr lang="en-US" smtClean="0"/>
              <a:t>12/6/23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39CE73-5DF2-8542-BBDA-74E8A4684E60}" type="slidenum">
              <a:rPr lang="en-US" smtClean="0"/>
              <a:t>‹#›</a:t>
            </a:fld>
            <a:endParaRPr lang="en-US"/>
          </a:p>
        </p:txBody>
      </p:sp>
    </p:spTree>
    <p:extLst>
      <p:ext uri="{BB962C8B-B14F-4D97-AF65-F5344CB8AC3E}">
        <p14:creationId xmlns:p14="http://schemas.microsoft.com/office/powerpoint/2010/main" val="406435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D02666-58CA-084C-90CF-487DF688958D}" type="datetimeFigureOut">
              <a:rPr lang="en-US" smtClean="0"/>
              <a:t>12/6/23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39CE73-5DF2-8542-BBDA-74E8A4684E60}" type="slidenum">
              <a:rPr lang="en-US" smtClean="0"/>
              <a:t>‹#›</a:t>
            </a:fld>
            <a:endParaRPr lang="en-US"/>
          </a:p>
        </p:txBody>
      </p:sp>
    </p:spTree>
    <p:extLst>
      <p:ext uri="{BB962C8B-B14F-4D97-AF65-F5344CB8AC3E}">
        <p14:creationId xmlns:p14="http://schemas.microsoft.com/office/powerpoint/2010/main" val="1640428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02666-58CA-084C-90CF-487DF688958D}" type="datetimeFigureOut">
              <a:rPr lang="en-US" smtClean="0"/>
              <a:t>12/6/23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39CE73-5DF2-8542-BBDA-74E8A4684E60}" type="slidenum">
              <a:rPr lang="en-US" smtClean="0"/>
              <a:t>‹#›</a:t>
            </a:fld>
            <a:endParaRPr lang="en-US"/>
          </a:p>
        </p:txBody>
      </p:sp>
    </p:spTree>
    <p:extLst>
      <p:ext uri="{BB962C8B-B14F-4D97-AF65-F5344CB8AC3E}">
        <p14:creationId xmlns:p14="http://schemas.microsoft.com/office/powerpoint/2010/main" val="2149139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D02666-58CA-084C-90CF-487DF688958D}" type="datetimeFigureOut">
              <a:rPr lang="en-US" smtClean="0"/>
              <a:t>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9CE73-5DF2-8542-BBDA-74E8A4684E60}" type="slidenum">
              <a:rPr lang="en-US" smtClean="0"/>
              <a:t>‹#›</a:t>
            </a:fld>
            <a:endParaRPr lang="en-US"/>
          </a:p>
        </p:txBody>
      </p:sp>
    </p:spTree>
    <p:extLst>
      <p:ext uri="{BB962C8B-B14F-4D97-AF65-F5344CB8AC3E}">
        <p14:creationId xmlns:p14="http://schemas.microsoft.com/office/powerpoint/2010/main" val="3348794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342A0-E042-DDA0-CF90-63A078D89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49448B-F2CD-268B-7BFB-1855A7DFB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961F6-56AB-99DF-C7C9-0407C3FCF934}"/>
              </a:ext>
            </a:extLst>
          </p:cNvPr>
          <p:cNvSpPr>
            <a:spLocks noGrp="1"/>
          </p:cNvSpPr>
          <p:nvPr>
            <p:ph type="dt" sz="half" idx="10"/>
          </p:nvPr>
        </p:nvSpPr>
        <p:spPr/>
        <p:txBody>
          <a:bodyPr/>
          <a:lstStyle/>
          <a:p>
            <a:fld id="{C931001B-4A17-B445-994D-419EDCCDF300}" type="datetimeFigureOut">
              <a:rPr lang="en-US" smtClean="0"/>
              <a:t>12/6/23</a:t>
            </a:fld>
            <a:endParaRPr lang="en-US"/>
          </a:p>
        </p:txBody>
      </p:sp>
      <p:sp>
        <p:nvSpPr>
          <p:cNvPr id="5" name="Footer Placeholder 4">
            <a:extLst>
              <a:ext uri="{FF2B5EF4-FFF2-40B4-BE49-F238E27FC236}">
                <a16:creationId xmlns:a16="http://schemas.microsoft.com/office/drawing/2014/main" id="{A0B89CBF-639F-5496-8274-1CA1BD191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2164D-7193-B855-DF44-9C0FA7590D0F}"/>
              </a:ext>
            </a:extLst>
          </p:cNvPr>
          <p:cNvSpPr>
            <a:spLocks noGrp="1"/>
          </p:cNvSpPr>
          <p:nvPr>
            <p:ph type="sldNum" sz="quarter" idx="12"/>
          </p:nvPr>
        </p:nvSpPr>
        <p:spPr/>
        <p:txBody>
          <a:bodyPr/>
          <a:lstStyle/>
          <a:p>
            <a:fld id="{68AAB74C-DDDD-5949-BBF0-E4832D2D7293}" type="slidenum">
              <a:rPr lang="en-US" smtClean="0"/>
              <a:t>‹#›</a:t>
            </a:fld>
            <a:endParaRPr lang="en-US"/>
          </a:p>
        </p:txBody>
      </p:sp>
    </p:spTree>
    <p:extLst>
      <p:ext uri="{BB962C8B-B14F-4D97-AF65-F5344CB8AC3E}">
        <p14:creationId xmlns:p14="http://schemas.microsoft.com/office/powerpoint/2010/main" val="4197328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D02666-58CA-084C-90CF-487DF688958D}" type="datetimeFigureOut">
              <a:rPr lang="en-US" smtClean="0"/>
              <a:t>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9CE73-5DF2-8542-BBDA-74E8A4684E60}" type="slidenum">
              <a:rPr lang="en-US" smtClean="0"/>
              <a:t>‹#›</a:t>
            </a:fld>
            <a:endParaRPr lang="en-US"/>
          </a:p>
        </p:txBody>
      </p:sp>
    </p:spTree>
    <p:extLst>
      <p:ext uri="{BB962C8B-B14F-4D97-AF65-F5344CB8AC3E}">
        <p14:creationId xmlns:p14="http://schemas.microsoft.com/office/powerpoint/2010/main" val="1982449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D02666-58CA-084C-90CF-487DF688958D}" type="datetimeFigureOut">
              <a:rPr lang="en-US" smtClean="0"/>
              <a:t>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E73-5DF2-8542-BBDA-74E8A4684E60}" type="slidenum">
              <a:rPr lang="en-US" smtClean="0"/>
              <a:t>‹#›</a:t>
            </a:fld>
            <a:endParaRPr lang="en-US"/>
          </a:p>
        </p:txBody>
      </p:sp>
    </p:spTree>
    <p:extLst>
      <p:ext uri="{BB962C8B-B14F-4D97-AF65-F5344CB8AC3E}">
        <p14:creationId xmlns:p14="http://schemas.microsoft.com/office/powerpoint/2010/main" val="417842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D02666-58CA-084C-90CF-487DF688958D}" type="datetimeFigureOut">
              <a:rPr lang="en-US" smtClean="0"/>
              <a:t>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9CE73-5DF2-8542-BBDA-74E8A4684E60}" type="slidenum">
              <a:rPr lang="en-US" smtClean="0"/>
              <a:t>‹#›</a:t>
            </a:fld>
            <a:endParaRPr lang="en-US"/>
          </a:p>
        </p:txBody>
      </p:sp>
    </p:spTree>
    <p:extLst>
      <p:ext uri="{BB962C8B-B14F-4D97-AF65-F5344CB8AC3E}">
        <p14:creationId xmlns:p14="http://schemas.microsoft.com/office/powerpoint/2010/main" val="1797523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Blank">
    <p:bg>
      <p:bgRef idx="1001">
        <a:schemeClr val="bg1"/>
      </p:bgRef>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0658DD0-229D-9176-C754-54EBBF6DA90B}"/>
              </a:ext>
            </a:extLst>
          </p:cNvPr>
          <p:cNvGraphicFramePr>
            <a:graphicFrameLocks noChangeAspect="1"/>
          </p:cNvGraphicFramePr>
          <p:nvPr userDrawn="1">
            <p:custDataLst>
              <p:tags r:id="rId1"/>
            </p:custDataLst>
            <p:extLst>
              <p:ext uri="{D42A27DB-BD31-4B8C-83A1-F6EECF244321}">
                <p14:modId xmlns:p14="http://schemas.microsoft.com/office/powerpoint/2010/main" val="35178720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think-cell data - do not delete" hidden="1">
                        <a:extLst>
                          <a:ext uri="{FF2B5EF4-FFF2-40B4-BE49-F238E27FC236}">
                            <a16:creationId xmlns:a16="http://schemas.microsoft.com/office/drawing/2014/main" id="{A0658DD0-229D-9176-C754-54EBBF6DA90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982F9EDE-39AD-879D-9167-6D7CEFB62E98}"/>
              </a:ext>
            </a:extLst>
          </p:cNvPr>
          <p:cNvSpPr/>
          <p:nvPr userDrawn="1"/>
        </p:nvSpPr>
        <p:spPr>
          <a:xfrm>
            <a:off x="0" y="1"/>
            <a:ext cx="12192000" cy="965916"/>
          </a:xfrm>
          <a:prstGeom prst="rect">
            <a:avLst/>
          </a:prstGeom>
          <a:solidFill>
            <a:srgbClr val="365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2D4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B3040058-AA97-4AC5-F3EA-8AB9E7D64CA8}"/>
              </a:ext>
            </a:extLst>
          </p:cNvPr>
          <p:cNvSpPr>
            <a:spLocks noGrp="1"/>
          </p:cNvSpPr>
          <p:nvPr>
            <p:ph type="title"/>
          </p:nvPr>
        </p:nvSpPr>
        <p:spPr>
          <a:xfrm>
            <a:off x="990690" y="190530"/>
            <a:ext cx="10515600" cy="775386"/>
          </a:xfrm>
        </p:spPr>
        <p:txBody>
          <a:bodyPr vert="horz">
            <a:normAutofit/>
          </a:bodyPr>
          <a:lstStyle>
            <a:lvl1pPr algn="ctr">
              <a:defRPr sz="3000" b="0">
                <a:solidFill>
                  <a:schemeClr val="bg1"/>
                </a:solidFill>
                <a:latin typeface="Arial Rounded MT Bold" panose="020F0704030504030204" pitchFamily="34" charset="77"/>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236628494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891D02-48EF-830A-999E-D5D91EE7E2EA}"/>
              </a:ext>
            </a:extLst>
          </p:cNvPr>
          <p:cNvSpPr>
            <a:spLocks noGrp="1"/>
          </p:cNvSpPr>
          <p:nvPr>
            <p:ph type="dt" sz="half" idx="10"/>
          </p:nvPr>
        </p:nvSpPr>
        <p:spPr/>
        <p:txBody>
          <a:bodyPr/>
          <a:lstStyle/>
          <a:p>
            <a:fld id="{D0D02666-58CA-084C-90CF-487DF688958D}" type="datetimeFigureOut">
              <a:rPr lang="en-US" smtClean="0"/>
              <a:t>12/6/23</a:t>
            </a:fld>
            <a:endParaRPr lang="en-US"/>
          </a:p>
        </p:txBody>
      </p:sp>
      <p:sp>
        <p:nvSpPr>
          <p:cNvPr id="5" name="Footer Placeholder 4">
            <a:extLst>
              <a:ext uri="{FF2B5EF4-FFF2-40B4-BE49-F238E27FC236}">
                <a16:creationId xmlns:a16="http://schemas.microsoft.com/office/drawing/2014/main" id="{5B25C264-BBF1-C174-22BB-FBBDA4435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2BAE4-DB35-207A-D314-CF32769A542B}"/>
              </a:ext>
            </a:extLst>
          </p:cNvPr>
          <p:cNvSpPr>
            <a:spLocks noGrp="1"/>
          </p:cNvSpPr>
          <p:nvPr>
            <p:ph type="sldNum" sz="quarter" idx="12"/>
          </p:nvPr>
        </p:nvSpPr>
        <p:spPr/>
        <p:txBody>
          <a:bodyPr/>
          <a:lstStyle/>
          <a:p>
            <a:fld id="{9739CE73-5DF2-8542-BBDA-74E8A4684E60}" type="slidenum">
              <a:rPr lang="en-US" smtClean="0"/>
              <a:t>‹#›</a:t>
            </a:fld>
            <a:endParaRPr lang="en-US"/>
          </a:p>
        </p:txBody>
      </p:sp>
      <p:sp>
        <p:nvSpPr>
          <p:cNvPr id="7" name="Rectangle 6">
            <a:extLst>
              <a:ext uri="{FF2B5EF4-FFF2-40B4-BE49-F238E27FC236}">
                <a16:creationId xmlns:a16="http://schemas.microsoft.com/office/drawing/2014/main" id="{BCD7B0C4-C9B8-2F97-EE7F-350589B119F1}"/>
              </a:ext>
            </a:extLst>
          </p:cNvPr>
          <p:cNvSpPr/>
          <p:nvPr userDrawn="1"/>
        </p:nvSpPr>
        <p:spPr>
          <a:xfrm>
            <a:off x="-1" y="-1"/>
            <a:ext cx="12192000" cy="362660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pic>
        <p:nvPicPr>
          <p:cNvPr id="8" name="Graphic 7">
            <a:extLst>
              <a:ext uri="{FF2B5EF4-FFF2-40B4-BE49-F238E27FC236}">
                <a16:creationId xmlns:a16="http://schemas.microsoft.com/office/drawing/2014/main" id="{A5DEEAEE-EDFF-CC02-EABE-B4319DEA6F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32433" y="1545021"/>
            <a:ext cx="8927134" cy="618446"/>
          </a:xfrm>
          <a:prstGeom prst="rect">
            <a:avLst/>
          </a:prstGeom>
        </p:spPr>
      </p:pic>
      <p:sp>
        <p:nvSpPr>
          <p:cNvPr id="12" name="Rectangle 11">
            <a:extLst>
              <a:ext uri="{FF2B5EF4-FFF2-40B4-BE49-F238E27FC236}">
                <a16:creationId xmlns:a16="http://schemas.microsoft.com/office/drawing/2014/main" id="{27241F4A-F939-8D68-F903-A4ABC9368220}"/>
              </a:ext>
            </a:extLst>
          </p:cNvPr>
          <p:cNvSpPr/>
          <p:nvPr userDrawn="1"/>
        </p:nvSpPr>
        <p:spPr>
          <a:xfrm>
            <a:off x="-31128" y="3671326"/>
            <a:ext cx="12223128" cy="3186674"/>
          </a:xfrm>
          <a:prstGeom prst="rect">
            <a:avLst/>
          </a:prstGeom>
          <a:solidFill>
            <a:srgbClr val="1F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3" name="Graphic 12">
            <a:extLst>
              <a:ext uri="{FF2B5EF4-FFF2-40B4-BE49-F238E27FC236}">
                <a16:creationId xmlns:a16="http://schemas.microsoft.com/office/drawing/2014/main" id="{B17E2967-49FB-C08A-6AD0-78B67FF5408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218715" y="4853679"/>
            <a:ext cx="1754569" cy="717778"/>
          </a:xfrm>
          <a:prstGeom prst="rect">
            <a:avLst/>
          </a:prstGeom>
        </p:spPr>
      </p:pic>
    </p:spTree>
    <p:extLst>
      <p:ext uri="{BB962C8B-B14F-4D97-AF65-F5344CB8AC3E}">
        <p14:creationId xmlns:p14="http://schemas.microsoft.com/office/powerpoint/2010/main" val="1511431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891D02-48EF-830A-999E-D5D91EE7E2EA}"/>
              </a:ext>
            </a:extLst>
          </p:cNvPr>
          <p:cNvSpPr>
            <a:spLocks noGrp="1"/>
          </p:cNvSpPr>
          <p:nvPr>
            <p:ph type="dt" sz="half" idx="10"/>
          </p:nvPr>
        </p:nvSpPr>
        <p:spPr/>
        <p:txBody>
          <a:bodyPr/>
          <a:lstStyle/>
          <a:p>
            <a:fld id="{D0D02666-58CA-084C-90CF-487DF688958D}" type="datetimeFigureOut">
              <a:rPr lang="en-US" smtClean="0"/>
              <a:t>12/6/23</a:t>
            </a:fld>
            <a:endParaRPr lang="en-US"/>
          </a:p>
        </p:txBody>
      </p:sp>
      <p:sp>
        <p:nvSpPr>
          <p:cNvPr id="5" name="Footer Placeholder 4">
            <a:extLst>
              <a:ext uri="{FF2B5EF4-FFF2-40B4-BE49-F238E27FC236}">
                <a16:creationId xmlns:a16="http://schemas.microsoft.com/office/drawing/2014/main" id="{5B25C264-BBF1-C174-22BB-FBBDA4435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2BAE4-DB35-207A-D314-CF32769A542B}"/>
              </a:ext>
            </a:extLst>
          </p:cNvPr>
          <p:cNvSpPr>
            <a:spLocks noGrp="1"/>
          </p:cNvSpPr>
          <p:nvPr>
            <p:ph type="sldNum" sz="quarter" idx="12"/>
          </p:nvPr>
        </p:nvSpPr>
        <p:spPr/>
        <p:txBody>
          <a:bodyPr/>
          <a:lstStyle/>
          <a:p>
            <a:fld id="{9739CE73-5DF2-8542-BBDA-74E8A4684E60}" type="slidenum">
              <a:rPr lang="en-US" smtClean="0"/>
              <a:t>‹#›</a:t>
            </a:fld>
            <a:endParaRPr lang="en-US"/>
          </a:p>
        </p:txBody>
      </p:sp>
      <p:sp>
        <p:nvSpPr>
          <p:cNvPr id="12" name="Rectangle 11">
            <a:extLst>
              <a:ext uri="{FF2B5EF4-FFF2-40B4-BE49-F238E27FC236}">
                <a16:creationId xmlns:a16="http://schemas.microsoft.com/office/drawing/2014/main" id="{27241F4A-F939-8D68-F903-A4ABC9368220}"/>
              </a:ext>
            </a:extLst>
          </p:cNvPr>
          <p:cNvSpPr/>
          <p:nvPr userDrawn="1"/>
        </p:nvSpPr>
        <p:spPr>
          <a:xfrm>
            <a:off x="-31128" y="3671326"/>
            <a:ext cx="12223128" cy="3186674"/>
          </a:xfrm>
          <a:prstGeom prst="rect">
            <a:avLst/>
          </a:prstGeom>
          <a:solidFill>
            <a:srgbClr val="1F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Rectangle 6">
            <a:extLst>
              <a:ext uri="{FF2B5EF4-FFF2-40B4-BE49-F238E27FC236}">
                <a16:creationId xmlns:a16="http://schemas.microsoft.com/office/drawing/2014/main" id="{BCD7B0C4-C9B8-2F97-EE7F-350589B119F1}"/>
              </a:ext>
            </a:extLst>
          </p:cNvPr>
          <p:cNvSpPr/>
          <p:nvPr userDrawn="1"/>
        </p:nvSpPr>
        <p:spPr>
          <a:xfrm>
            <a:off x="-1" y="-1"/>
            <a:ext cx="12192000" cy="362660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8" name="Title 7">
            <a:extLst>
              <a:ext uri="{FF2B5EF4-FFF2-40B4-BE49-F238E27FC236}">
                <a16:creationId xmlns:a16="http://schemas.microsoft.com/office/drawing/2014/main" id="{364ECD8F-2E18-A484-75BF-C0AF0FA207AA}"/>
              </a:ext>
            </a:extLst>
          </p:cNvPr>
          <p:cNvSpPr>
            <a:spLocks noGrp="1"/>
          </p:cNvSpPr>
          <p:nvPr>
            <p:ph type="title" hasCustomPrompt="1"/>
          </p:nvPr>
        </p:nvSpPr>
        <p:spPr>
          <a:xfrm>
            <a:off x="822636" y="913765"/>
            <a:ext cx="10515600" cy="1325563"/>
          </a:xfrm>
        </p:spPr>
        <p:txBody>
          <a:bodyPr/>
          <a:lstStyle>
            <a:lvl1pPr algn="ctr">
              <a:defRPr>
                <a:solidFill>
                  <a:schemeClr val="bg1"/>
                </a:solidFill>
              </a:defRPr>
            </a:lvl1pPr>
          </a:lstStyle>
          <a:p>
            <a:r>
              <a:rPr lang="en-US"/>
              <a:t>CLICK TO EDIT MASTER TITLE STYLE</a:t>
            </a:r>
          </a:p>
        </p:txBody>
      </p:sp>
      <p:sp>
        <p:nvSpPr>
          <p:cNvPr id="9" name="Title 7">
            <a:extLst>
              <a:ext uri="{FF2B5EF4-FFF2-40B4-BE49-F238E27FC236}">
                <a16:creationId xmlns:a16="http://schemas.microsoft.com/office/drawing/2014/main" id="{D0E9AF5C-6771-1296-1B17-2213207E53D1}"/>
              </a:ext>
            </a:extLst>
          </p:cNvPr>
          <p:cNvSpPr txBox="1">
            <a:spLocks/>
          </p:cNvSpPr>
          <p:nvPr userDrawn="1"/>
        </p:nvSpPr>
        <p:spPr>
          <a:xfrm>
            <a:off x="838200" y="4351057"/>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bg1"/>
                </a:solidFill>
                <a:latin typeface="Montserrat" pitchFamily="2" charset="77"/>
                <a:ea typeface="+mj-ea"/>
                <a:cs typeface="Arial" panose="020B0604020202020204" pitchFamily="34" charset="0"/>
              </a:defRPr>
            </a:lvl1pPr>
          </a:lstStyle>
          <a:p>
            <a:r>
              <a:rPr lang="en-US" b="0">
                <a:latin typeface="YaleNew" panose="02000602050000020003" pitchFamily="2" charset="77"/>
              </a:rPr>
              <a:t>Click to edit master title style</a:t>
            </a:r>
          </a:p>
        </p:txBody>
      </p:sp>
    </p:spTree>
    <p:extLst>
      <p:ext uri="{BB962C8B-B14F-4D97-AF65-F5344CB8AC3E}">
        <p14:creationId xmlns:p14="http://schemas.microsoft.com/office/powerpoint/2010/main" val="3495409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891D02-48EF-830A-999E-D5D91EE7E2EA}"/>
              </a:ext>
            </a:extLst>
          </p:cNvPr>
          <p:cNvSpPr>
            <a:spLocks noGrp="1"/>
          </p:cNvSpPr>
          <p:nvPr>
            <p:ph type="dt" sz="half" idx="10"/>
          </p:nvPr>
        </p:nvSpPr>
        <p:spPr/>
        <p:txBody>
          <a:bodyPr/>
          <a:lstStyle/>
          <a:p>
            <a:fld id="{D0D02666-58CA-084C-90CF-487DF688958D}" type="datetimeFigureOut">
              <a:rPr lang="en-US" smtClean="0"/>
              <a:t>12/6/23</a:t>
            </a:fld>
            <a:endParaRPr lang="en-US"/>
          </a:p>
        </p:txBody>
      </p:sp>
      <p:sp>
        <p:nvSpPr>
          <p:cNvPr id="5" name="Footer Placeholder 4">
            <a:extLst>
              <a:ext uri="{FF2B5EF4-FFF2-40B4-BE49-F238E27FC236}">
                <a16:creationId xmlns:a16="http://schemas.microsoft.com/office/drawing/2014/main" id="{5B25C264-BBF1-C174-22BB-FBBDA4435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2BAE4-DB35-207A-D314-CF32769A542B}"/>
              </a:ext>
            </a:extLst>
          </p:cNvPr>
          <p:cNvSpPr>
            <a:spLocks noGrp="1"/>
          </p:cNvSpPr>
          <p:nvPr>
            <p:ph type="sldNum" sz="quarter" idx="12"/>
          </p:nvPr>
        </p:nvSpPr>
        <p:spPr/>
        <p:txBody>
          <a:bodyPr/>
          <a:lstStyle/>
          <a:p>
            <a:fld id="{9739CE73-5DF2-8542-BBDA-74E8A4684E60}" type="slidenum">
              <a:rPr lang="en-US" smtClean="0"/>
              <a:t>‹#›</a:t>
            </a:fld>
            <a:endParaRPr lang="en-US"/>
          </a:p>
        </p:txBody>
      </p:sp>
      <p:sp>
        <p:nvSpPr>
          <p:cNvPr id="7" name="Rectangle 6">
            <a:extLst>
              <a:ext uri="{FF2B5EF4-FFF2-40B4-BE49-F238E27FC236}">
                <a16:creationId xmlns:a16="http://schemas.microsoft.com/office/drawing/2014/main" id="{BCD7B0C4-C9B8-2F97-EE7F-350589B119F1}"/>
              </a:ext>
            </a:extLst>
          </p:cNvPr>
          <p:cNvSpPr/>
          <p:nvPr userDrawn="1"/>
        </p:nvSpPr>
        <p:spPr>
          <a:xfrm>
            <a:off x="-1" y="-1"/>
            <a:ext cx="12192000" cy="362660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12" name="Rectangle 11">
            <a:extLst>
              <a:ext uri="{FF2B5EF4-FFF2-40B4-BE49-F238E27FC236}">
                <a16:creationId xmlns:a16="http://schemas.microsoft.com/office/drawing/2014/main" id="{27241F4A-F939-8D68-F903-A4ABC9368220}"/>
              </a:ext>
            </a:extLst>
          </p:cNvPr>
          <p:cNvSpPr/>
          <p:nvPr userDrawn="1"/>
        </p:nvSpPr>
        <p:spPr>
          <a:xfrm>
            <a:off x="0" y="3671326"/>
            <a:ext cx="12223128" cy="3186674"/>
          </a:xfrm>
          <a:prstGeom prst="rect">
            <a:avLst/>
          </a:prstGeom>
          <a:solidFill>
            <a:srgbClr val="DDD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7">
            <a:extLst>
              <a:ext uri="{FF2B5EF4-FFF2-40B4-BE49-F238E27FC236}">
                <a16:creationId xmlns:a16="http://schemas.microsoft.com/office/drawing/2014/main" id="{C7109160-F1B3-CF1A-4417-59E5DA69501C}"/>
              </a:ext>
            </a:extLst>
          </p:cNvPr>
          <p:cNvSpPr>
            <a:spLocks noGrp="1"/>
          </p:cNvSpPr>
          <p:nvPr>
            <p:ph type="title" hasCustomPrompt="1"/>
          </p:nvPr>
        </p:nvSpPr>
        <p:spPr>
          <a:xfrm>
            <a:off x="822636" y="913765"/>
            <a:ext cx="10515600" cy="1325563"/>
          </a:xfrm>
        </p:spPr>
        <p:txBody>
          <a:bodyPr/>
          <a:lstStyle>
            <a:lvl1pPr algn="ctr">
              <a:defRPr>
                <a:solidFill>
                  <a:schemeClr val="bg1"/>
                </a:solidFill>
              </a:defRPr>
            </a:lvl1pPr>
          </a:lstStyle>
          <a:p>
            <a:r>
              <a:rPr lang="en-US"/>
              <a:t>CLICK TO EDIT MASTER TITLE STYLE</a:t>
            </a:r>
          </a:p>
        </p:txBody>
      </p:sp>
      <p:sp>
        <p:nvSpPr>
          <p:cNvPr id="3" name="Title 7">
            <a:extLst>
              <a:ext uri="{FF2B5EF4-FFF2-40B4-BE49-F238E27FC236}">
                <a16:creationId xmlns:a16="http://schemas.microsoft.com/office/drawing/2014/main" id="{91D38C47-B043-2A77-B1FF-E1CF4E7DD234}"/>
              </a:ext>
            </a:extLst>
          </p:cNvPr>
          <p:cNvSpPr txBox="1">
            <a:spLocks/>
          </p:cNvSpPr>
          <p:nvPr userDrawn="1"/>
        </p:nvSpPr>
        <p:spPr>
          <a:xfrm>
            <a:off x="838200" y="4351057"/>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bg1"/>
                </a:solidFill>
                <a:latin typeface="Montserrat" pitchFamily="2" charset="77"/>
                <a:ea typeface="+mj-ea"/>
                <a:cs typeface="Arial" panose="020B0604020202020204" pitchFamily="34" charset="0"/>
              </a:defRPr>
            </a:lvl1pPr>
          </a:lstStyle>
          <a:p>
            <a:r>
              <a:rPr lang="en-US" b="0">
                <a:latin typeface="YaleNew" panose="02000602050000020003" pitchFamily="2" charset="77"/>
              </a:rPr>
              <a:t>Click to edit master title style</a:t>
            </a:r>
          </a:p>
        </p:txBody>
      </p:sp>
    </p:spTree>
    <p:extLst>
      <p:ext uri="{BB962C8B-B14F-4D97-AF65-F5344CB8AC3E}">
        <p14:creationId xmlns:p14="http://schemas.microsoft.com/office/powerpoint/2010/main" val="2409209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891D02-48EF-830A-999E-D5D91EE7E2EA}"/>
              </a:ext>
            </a:extLst>
          </p:cNvPr>
          <p:cNvSpPr>
            <a:spLocks noGrp="1"/>
          </p:cNvSpPr>
          <p:nvPr>
            <p:ph type="dt" sz="half" idx="10"/>
          </p:nvPr>
        </p:nvSpPr>
        <p:spPr/>
        <p:txBody>
          <a:bodyPr/>
          <a:lstStyle/>
          <a:p>
            <a:fld id="{D0D02666-58CA-084C-90CF-487DF688958D}" type="datetimeFigureOut">
              <a:rPr lang="en-US" smtClean="0"/>
              <a:t>12/6/23</a:t>
            </a:fld>
            <a:endParaRPr lang="en-US"/>
          </a:p>
        </p:txBody>
      </p:sp>
      <p:sp>
        <p:nvSpPr>
          <p:cNvPr id="5" name="Footer Placeholder 4">
            <a:extLst>
              <a:ext uri="{FF2B5EF4-FFF2-40B4-BE49-F238E27FC236}">
                <a16:creationId xmlns:a16="http://schemas.microsoft.com/office/drawing/2014/main" id="{5B25C264-BBF1-C174-22BB-FBBDA4435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2BAE4-DB35-207A-D314-CF32769A542B}"/>
              </a:ext>
            </a:extLst>
          </p:cNvPr>
          <p:cNvSpPr>
            <a:spLocks noGrp="1"/>
          </p:cNvSpPr>
          <p:nvPr>
            <p:ph type="sldNum" sz="quarter" idx="12"/>
          </p:nvPr>
        </p:nvSpPr>
        <p:spPr/>
        <p:txBody>
          <a:bodyPr/>
          <a:lstStyle/>
          <a:p>
            <a:fld id="{9739CE73-5DF2-8542-BBDA-74E8A4684E60}" type="slidenum">
              <a:rPr lang="en-US" smtClean="0"/>
              <a:t>‹#›</a:t>
            </a:fld>
            <a:endParaRPr lang="en-US"/>
          </a:p>
        </p:txBody>
      </p:sp>
      <p:sp>
        <p:nvSpPr>
          <p:cNvPr id="7" name="Rectangle 6">
            <a:extLst>
              <a:ext uri="{FF2B5EF4-FFF2-40B4-BE49-F238E27FC236}">
                <a16:creationId xmlns:a16="http://schemas.microsoft.com/office/drawing/2014/main" id="{BCD7B0C4-C9B8-2F97-EE7F-350589B119F1}"/>
              </a:ext>
            </a:extLst>
          </p:cNvPr>
          <p:cNvSpPr/>
          <p:nvPr userDrawn="1"/>
        </p:nvSpPr>
        <p:spPr>
          <a:xfrm>
            <a:off x="-1" y="-1"/>
            <a:ext cx="12192000" cy="362660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pic>
        <p:nvPicPr>
          <p:cNvPr id="8" name="Graphic 7">
            <a:extLst>
              <a:ext uri="{FF2B5EF4-FFF2-40B4-BE49-F238E27FC236}">
                <a16:creationId xmlns:a16="http://schemas.microsoft.com/office/drawing/2014/main" id="{A5DEEAEE-EDFF-CC02-EABE-B4319DEA6F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32433" y="1545021"/>
            <a:ext cx="8927134" cy="618446"/>
          </a:xfrm>
          <a:prstGeom prst="rect">
            <a:avLst/>
          </a:prstGeom>
        </p:spPr>
      </p:pic>
      <p:sp>
        <p:nvSpPr>
          <p:cNvPr id="12" name="Rectangle 11">
            <a:extLst>
              <a:ext uri="{FF2B5EF4-FFF2-40B4-BE49-F238E27FC236}">
                <a16:creationId xmlns:a16="http://schemas.microsoft.com/office/drawing/2014/main" id="{27241F4A-F939-8D68-F903-A4ABC9368220}"/>
              </a:ext>
            </a:extLst>
          </p:cNvPr>
          <p:cNvSpPr/>
          <p:nvPr userDrawn="1"/>
        </p:nvSpPr>
        <p:spPr>
          <a:xfrm>
            <a:off x="-31128" y="3671326"/>
            <a:ext cx="12223128" cy="3186674"/>
          </a:xfrm>
          <a:prstGeom prst="rect">
            <a:avLst/>
          </a:prstGeom>
          <a:solidFill>
            <a:srgbClr val="1F2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 name="Title 1">
            <a:extLst>
              <a:ext uri="{FF2B5EF4-FFF2-40B4-BE49-F238E27FC236}">
                <a16:creationId xmlns:a16="http://schemas.microsoft.com/office/drawing/2014/main" id="{3873CC91-1D29-44DD-64D3-D86D481CD2B7}"/>
              </a:ext>
            </a:extLst>
          </p:cNvPr>
          <p:cNvSpPr>
            <a:spLocks noGrp="1"/>
          </p:cNvSpPr>
          <p:nvPr>
            <p:ph type="title"/>
          </p:nvPr>
        </p:nvSpPr>
        <p:spPr>
          <a:xfrm>
            <a:off x="838200" y="4399939"/>
            <a:ext cx="10515600" cy="1325563"/>
          </a:xfrm>
        </p:spPr>
        <p:txBody>
          <a:bodyPr>
            <a:normAutofit/>
          </a:bodyPr>
          <a:lstStyle>
            <a:lvl1pPr algn="ctr">
              <a:defRPr sz="4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3135925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891D02-48EF-830A-999E-D5D91EE7E2EA}"/>
              </a:ext>
            </a:extLst>
          </p:cNvPr>
          <p:cNvSpPr>
            <a:spLocks noGrp="1"/>
          </p:cNvSpPr>
          <p:nvPr>
            <p:ph type="dt" sz="half" idx="10"/>
          </p:nvPr>
        </p:nvSpPr>
        <p:spPr/>
        <p:txBody>
          <a:bodyPr/>
          <a:lstStyle/>
          <a:p>
            <a:fld id="{D0D02666-58CA-084C-90CF-487DF688958D}" type="datetimeFigureOut">
              <a:rPr lang="en-US" smtClean="0"/>
              <a:t>12/6/23</a:t>
            </a:fld>
            <a:endParaRPr lang="en-US"/>
          </a:p>
        </p:txBody>
      </p:sp>
      <p:sp>
        <p:nvSpPr>
          <p:cNvPr id="5" name="Footer Placeholder 4">
            <a:extLst>
              <a:ext uri="{FF2B5EF4-FFF2-40B4-BE49-F238E27FC236}">
                <a16:creationId xmlns:a16="http://schemas.microsoft.com/office/drawing/2014/main" id="{5B25C264-BBF1-C174-22BB-FBBDA4435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2BAE4-DB35-207A-D314-CF32769A542B}"/>
              </a:ext>
            </a:extLst>
          </p:cNvPr>
          <p:cNvSpPr>
            <a:spLocks noGrp="1"/>
          </p:cNvSpPr>
          <p:nvPr>
            <p:ph type="sldNum" sz="quarter" idx="12"/>
          </p:nvPr>
        </p:nvSpPr>
        <p:spPr/>
        <p:txBody>
          <a:bodyPr/>
          <a:lstStyle/>
          <a:p>
            <a:fld id="{9739CE73-5DF2-8542-BBDA-74E8A4684E60}" type="slidenum">
              <a:rPr lang="en-US" smtClean="0"/>
              <a:t>‹#›</a:t>
            </a:fld>
            <a:endParaRPr lang="en-US"/>
          </a:p>
        </p:txBody>
      </p:sp>
      <p:sp>
        <p:nvSpPr>
          <p:cNvPr id="7" name="Rectangle 6">
            <a:extLst>
              <a:ext uri="{FF2B5EF4-FFF2-40B4-BE49-F238E27FC236}">
                <a16:creationId xmlns:a16="http://schemas.microsoft.com/office/drawing/2014/main" id="{BCD7B0C4-C9B8-2F97-EE7F-350589B119F1}"/>
              </a:ext>
            </a:extLst>
          </p:cNvPr>
          <p:cNvSpPr/>
          <p:nvPr userDrawn="1"/>
        </p:nvSpPr>
        <p:spPr>
          <a:xfrm>
            <a:off x="-1" y="-1"/>
            <a:ext cx="12192000" cy="362660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pic>
        <p:nvPicPr>
          <p:cNvPr id="8" name="Graphic 7">
            <a:extLst>
              <a:ext uri="{FF2B5EF4-FFF2-40B4-BE49-F238E27FC236}">
                <a16:creationId xmlns:a16="http://schemas.microsoft.com/office/drawing/2014/main" id="{A5DEEAEE-EDFF-CC02-EABE-B4319DEA6F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32433" y="1545021"/>
            <a:ext cx="8927134" cy="618446"/>
          </a:xfrm>
          <a:prstGeom prst="rect">
            <a:avLst/>
          </a:prstGeom>
        </p:spPr>
      </p:pic>
      <p:sp>
        <p:nvSpPr>
          <p:cNvPr id="2" name="Rectangle 1">
            <a:extLst>
              <a:ext uri="{FF2B5EF4-FFF2-40B4-BE49-F238E27FC236}">
                <a16:creationId xmlns:a16="http://schemas.microsoft.com/office/drawing/2014/main" id="{E9164B2F-BC91-C63C-650F-D0E00321F334}"/>
              </a:ext>
            </a:extLst>
          </p:cNvPr>
          <p:cNvSpPr/>
          <p:nvPr userDrawn="1"/>
        </p:nvSpPr>
        <p:spPr>
          <a:xfrm>
            <a:off x="-31128" y="3671326"/>
            <a:ext cx="12223128" cy="3186674"/>
          </a:xfrm>
          <a:prstGeom prst="rect">
            <a:avLst/>
          </a:prstGeom>
          <a:solidFill>
            <a:srgbClr val="4A5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E0E4E6"/>
                </a:solidFill>
              </a:rPr>
              <a:t>   </a:t>
            </a:r>
          </a:p>
        </p:txBody>
      </p:sp>
      <p:sp>
        <p:nvSpPr>
          <p:cNvPr id="3" name="Title 1">
            <a:extLst>
              <a:ext uri="{FF2B5EF4-FFF2-40B4-BE49-F238E27FC236}">
                <a16:creationId xmlns:a16="http://schemas.microsoft.com/office/drawing/2014/main" id="{72DD1640-7007-DD9C-0BD9-73FD793D3884}"/>
              </a:ext>
            </a:extLst>
          </p:cNvPr>
          <p:cNvSpPr>
            <a:spLocks noGrp="1"/>
          </p:cNvSpPr>
          <p:nvPr>
            <p:ph type="title"/>
          </p:nvPr>
        </p:nvSpPr>
        <p:spPr>
          <a:xfrm>
            <a:off x="838200" y="4399939"/>
            <a:ext cx="10515600" cy="1325563"/>
          </a:xfrm>
        </p:spPr>
        <p:txBody>
          <a:bodyPr>
            <a:normAutofit/>
          </a:bodyPr>
          <a:lstStyle>
            <a:lvl1pPr algn="ctr">
              <a:defRPr sz="4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4000248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891D02-48EF-830A-999E-D5D91EE7E2EA}"/>
              </a:ext>
            </a:extLst>
          </p:cNvPr>
          <p:cNvSpPr>
            <a:spLocks noGrp="1"/>
          </p:cNvSpPr>
          <p:nvPr>
            <p:ph type="dt" sz="half" idx="10"/>
          </p:nvPr>
        </p:nvSpPr>
        <p:spPr/>
        <p:txBody>
          <a:bodyPr/>
          <a:lstStyle/>
          <a:p>
            <a:fld id="{D0D02666-58CA-084C-90CF-487DF688958D}" type="datetimeFigureOut">
              <a:rPr lang="en-US" smtClean="0"/>
              <a:t>12/6/23</a:t>
            </a:fld>
            <a:endParaRPr lang="en-US"/>
          </a:p>
        </p:txBody>
      </p:sp>
      <p:sp>
        <p:nvSpPr>
          <p:cNvPr id="5" name="Footer Placeholder 4">
            <a:extLst>
              <a:ext uri="{FF2B5EF4-FFF2-40B4-BE49-F238E27FC236}">
                <a16:creationId xmlns:a16="http://schemas.microsoft.com/office/drawing/2014/main" id="{5B25C264-BBF1-C174-22BB-FBBDA4435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2BAE4-DB35-207A-D314-CF32769A542B}"/>
              </a:ext>
            </a:extLst>
          </p:cNvPr>
          <p:cNvSpPr>
            <a:spLocks noGrp="1"/>
          </p:cNvSpPr>
          <p:nvPr>
            <p:ph type="sldNum" sz="quarter" idx="12"/>
          </p:nvPr>
        </p:nvSpPr>
        <p:spPr/>
        <p:txBody>
          <a:bodyPr/>
          <a:lstStyle/>
          <a:p>
            <a:fld id="{9739CE73-5DF2-8542-BBDA-74E8A4684E60}" type="slidenum">
              <a:rPr lang="en-US" smtClean="0"/>
              <a:t>‹#›</a:t>
            </a:fld>
            <a:endParaRPr lang="en-US"/>
          </a:p>
        </p:txBody>
      </p:sp>
      <p:sp>
        <p:nvSpPr>
          <p:cNvPr id="7" name="Rectangle 6">
            <a:extLst>
              <a:ext uri="{FF2B5EF4-FFF2-40B4-BE49-F238E27FC236}">
                <a16:creationId xmlns:a16="http://schemas.microsoft.com/office/drawing/2014/main" id="{BCD7B0C4-C9B8-2F97-EE7F-350589B119F1}"/>
              </a:ext>
            </a:extLst>
          </p:cNvPr>
          <p:cNvSpPr/>
          <p:nvPr userDrawn="1"/>
        </p:nvSpPr>
        <p:spPr>
          <a:xfrm>
            <a:off x="-1" y="-1"/>
            <a:ext cx="12192000" cy="362660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pic>
        <p:nvPicPr>
          <p:cNvPr id="8" name="Graphic 7">
            <a:extLst>
              <a:ext uri="{FF2B5EF4-FFF2-40B4-BE49-F238E27FC236}">
                <a16:creationId xmlns:a16="http://schemas.microsoft.com/office/drawing/2014/main" id="{A5DEEAEE-EDFF-CC02-EABE-B4319DEA6F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32433" y="1545021"/>
            <a:ext cx="8927134" cy="618446"/>
          </a:xfrm>
          <a:prstGeom prst="rect">
            <a:avLst/>
          </a:prstGeom>
        </p:spPr>
      </p:pic>
      <p:sp>
        <p:nvSpPr>
          <p:cNvPr id="9" name="Rectangle 8">
            <a:extLst>
              <a:ext uri="{FF2B5EF4-FFF2-40B4-BE49-F238E27FC236}">
                <a16:creationId xmlns:a16="http://schemas.microsoft.com/office/drawing/2014/main" id="{AF076B16-EE12-03E0-1FEF-2054DEAACE3A}"/>
              </a:ext>
            </a:extLst>
          </p:cNvPr>
          <p:cNvSpPr/>
          <p:nvPr userDrawn="1"/>
        </p:nvSpPr>
        <p:spPr>
          <a:xfrm>
            <a:off x="-31128" y="3671326"/>
            <a:ext cx="12223128" cy="3186674"/>
          </a:xfrm>
          <a:prstGeom prst="rect">
            <a:avLst/>
          </a:prstGeom>
          <a:solidFill>
            <a:srgbClr val="E0E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E0E4E6"/>
                </a:solidFill>
              </a:rPr>
              <a:t>   </a:t>
            </a:r>
          </a:p>
        </p:txBody>
      </p:sp>
      <p:sp>
        <p:nvSpPr>
          <p:cNvPr id="2" name="Title 1">
            <a:extLst>
              <a:ext uri="{FF2B5EF4-FFF2-40B4-BE49-F238E27FC236}">
                <a16:creationId xmlns:a16="http://schemas.microsoft.com/office/drawing/2014/main" id="{F1833979-54CA-88A0-E714-F7B7602FD3C5}"/>
              </a:ext>
            </a:extLst>
          </p:cNvPr>
          <p:cNvSpPr>
            <a:spLocks noGrp="1"/>
          </p:cNvSpPr>
          <p:nvPr>
            <p:ph type="title"/>
          </p:nvPr>
        </p:nvSpPr>
        <p:spPr>
          <a:xfrm>
            <a:off x="838200" y="4399939"/>
            <a:ext cx="10515600" cy="1325563"/>
          </a:xfrm>
        </p:spPr>
        <p:txBody>
          <a:bodyPr>
            <a:normAutofit/>
          </a:bodyPr>
          <a:lstStyle>
            <a:lvl1pPr algn="ctr">
              <a:defRPr sz="4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3409814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9D2D8-4714-3986-600B-9760F80907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4145BA-1493-9440-97C7-4E281A70DB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A79499-1D78-FB5B-B8F6-66954A0D5BCB}"/>
              </a:ext>
            </a:extLst>
          </p:cNvPr>
          <p:cNvSpPr>
            <a:spLocks noGrp="1"/>
          </p:cNvSpPr>
          <p:nvPr>
            <p:ph type="dt" sz="half" idx="10"/>
          </p:nvPr>
        </p:nvSpPr>
        <p:spPr/>
        <p:txBody>
          <a:bodyPr/>
          <a:lstStyle/>
          <a:p>
            <a:fld id="{C931001B-4A17-B445-994D-419EDCCDF300}" type="datetimeFigureOut">
              <a:rPr lang="en-US" smtClean="0"/>
              <a:t>12/6/23</a:t>
            </a:fld>
            <a:endParaRPr lang="en-US"/>
          </a:p>
        </p:txBody>
      </p:sp>
      <p:sp>
        <p:nvSpPr>
          <p:cNvPr id="5" name="Footer Placeholder 4">
            <a:extLst>
              <a:ext uri="{FF2B5EF4-FFF2-40B4-BE49-F238E27FC236}">
                <a16:creationId xmlns:a16="http://schemas.microsoft.com/office/drawing/2014/main" id="{D0324EA4-E7A7-EF27-732A-CA0591A23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F1B84-BA94-9156-4257-603127901A1A}"/>
              </a:ext>
            </a:extLst>
          </p:cNvPr>
          <p:cNvSpPr>
            <a:spLocks noGrp="1"/>
          </p:cNvSpPr>
          <p:nvPr>
            <p:ph type="sldNum" sz="quarter" idx="12"/>
          </p:nvPr>
        </p:nvSpPr>
        <p:spPr/>
        <p:txBody>
          <a:bodyPr/>
          <a:lstStyle/>
          <a:p>
            <a:fld id="{68AAB74C-DDDD-5949-BBF0-E4832D2D7293}" type="slidenum">
              <a:rPr lang="en-US" smtClean="0"/>
              <a:t>‹#›</a:t>
            </a:fld>
            <a:endParaRPr lang="en-US"/>
          </a:p>
        </p:txBody>
      </p:sp>
    </p:spTree>
    <p:extLst>
      <p:ext uri="{BB962C8B-B14F-4D97-AF65-F5344CB8AC3E}">
        <p14:creationId xmlns:p14="http://schemas.microsoft.com/office/powerpoint/2010/main" val="672471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3747C6-95F7-D41D-D1F9-6EABF68095F7}"/>
              </a:ext>
            </a:extLst>
          </p:cNvPr>
          <p:cNvSpPr/>
          <p:nvPr userDrawn="1"/>
        </p:nvSpPr>
        <p:spPr>
          <a:xfrm>
            <a:off x="0" y="0"/>
            <a:ext cx="12192000" cy="6417168"/>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6F2C8FCA-05F5-F010-D1DA-6A33FD049DAF}"/>
              </a:ext>
            </a:extLst>
          </p:cNvPr>
          <p:cNvSpPr/>
          <p:nvPr userDrawn="1"/>
        </p:nvSpPr>
        <p:spPr>
          <a:xfrm>
            <a:off x="0" y="0"/>
            <a:ext cx="12192000" cy="6417168"/>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29E6637E-2CBE-7EC3-A241-03C6EED5A9F2}"/>
              </a:ext>
            </a:extLst>
          </p:cNvPr>
          <p:cNvSpPr>
            <a:spLocks noGrp="1"/>
          </p:cNvSpPr>
          <p:nvPr>
            <p:ph type="title"/>
          </p:nvPr>
        </p:nvSpPr>
        <p:spPr>
          <a:xfrm>
            <a:off x="838200" y="1985923"/>
            <a:ext cx="10515600" cy="1325563"/>
          </a:xfrm>
        </p:spPr>
        <p:txBody>
          <a:bodyPr>
            <a:normAutofit/>
          </a:bodyPr>
          <a:lstStyle>
            <a:lvl1pPr algn="ctr">
              <a:defRPr sz="4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3470083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476D9B-1AC3-5072-DCCB-A939267CD74E}"/>
              </a:ext>
            </a:extLst>
          </p:cNvPr>
          <p:cNvSpPr/>
          <p:nvPr userDrawn="1"/>
        </p:nvSpPr>
        <p:spPr>
          <a:xfrm>
            <a:off x="0" y="0"/>
            <a:ext cx="12192000" cy="6417168"/>
          </a:xfrm>
          <a:prstGeom prst="rect">
            <a:avLst/>
          </a:prstGeom>
          <a:solidFill>
            <a:srgbClr val="003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3ACF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29E6637E-2CBE-7EC3-A241-03C6EED5A9F2}"/>
              </a:ext>
            </a:extLst>
          </p:cNvPr>
          <p:cNvSpPr>
            <a:spLocks noGrp="1"/>
          </p:cNvSpPr>
          <p:nvPr>
            <p:ph type="title"/>
          </p:nvPr>
        </p:nvSpPr>
        <p:spPr>
          <a:xfrm>
            <a:off x="838200" y="1985923"/>
            <a:ext cx="10515600" cy="1325563"/>
          </a:xfrm>
        </p:spPr>
        <p:txBody>
          <a:bodyPr anchor="b">
            <a:normAutofit/>
          </a:bodyPr>
          <a:lstStyle>
            <a:lvl1pPr algn="l">
              <a:defRPr sz="4000" b="1">
                <a:solidFill>
                  <a:schemeClr val="bg1"/>
                </a:solidFill>
                <a:latin typeface="Montserrat"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887301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476D9B-1AC3-5072-DCCB-A939267CD74E}"/>
              </a:ext>
            </a:extLst>
          </p:cNvPr>
          <p:cNvSpPr/>
          <p:nvPr userDrawn="1"/>
        </p:nvSpPr>
        <p:spPr>
          <a:xfrm>
            <a:off x="0" y="0"/>
            <a:ext cx="12192000" cy="64171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3ACF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29E6637E-2CBE-7EC3-A241-03C6EED5A9F2}"/>
              </a:ext>
            </a:extLst>
          </p:cNvPr>
          <p:cNvSpPr>
            <a:spLocks noGrp="1"/>
          </p:cNvSpPr>
          <p:nvPr>
            <p:ph type="title"/>
          </p:nvPr>
        </p:nvSpPr>
        <p:spPr>
          <a:xfrm>
            <a:off x="838200" y="1985923"/>
            <a:ext cx="10515600" cy="1325563"/>
          </a:xfrm>
        </p:spPr>
        <p:txBody>
          <a:bodyPr anchor="b">
            <a:normAutofit/>
          </a:bodyPr>
          <a:lstStyle>
            <a:lvl1pPr algn="l">
              <a:defRPr sz="4000" b="1">
                <a:solidFill>
                  <a:srgbClr val="002060"/>
                </a:solidFill>
                <a:latin typeface="Montserrat"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659708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29E6637E-2CBE-7EC3-A241-03C6EED5A9F2}"/>
              </a:ext>
            </a:extLst>
          </p:cNvPr>
          <p:cNvSpPr>
            <a:spLocks noGrp="1"/>
          </p:cNvSpPr>
          <p:nvPr>
            <p:ph type="title"/>
          </p:nvPr>
        </p:nvSpPr>
        <p:spPr>
          <a:xfrm>
            <a:off x="838200" y="1985923"/>
            <a:ext cx="10515600" cy="1325563"/>
          </a:xfrm>
        </p:spPr>
        <p:txBody>
          <a:bodyPr anchor="b">
            <a:normAutofit/>
          </a:bodyPr>
          <a:lstStyle>
            <a:lvl1pPr algn="l">
              <a:defRPr sz="4000" b="1">
                <a:solidFill>
                  <a:srgbClr val="002060"/>
                </a:solidFill>
                <a:latin typeface="Montserrat"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3748328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grpSp>
        <p:nvGrpSpPr>
          <p:cNvPr id="2" name="Group 1">
            <a:extLst>
              <a:ext uri="{FF2B5EF4-FFF2-40B4-BE49-F238E27FC236}">
                <a16:creationId xmlns:a16="http://schemas.microsoft.com/office/drawing/2014/main" id="{3E894F0D-8619-3782-CE00-0FE243C2EF3B}"/>
              </a:ext>
            </a:extLst>
          </p:cNvPr>
          <p:cNvGrpSpPr/>
          <p:nvPr userDrawn="1"/>
        </p:nvGrpSpPr>
        <p:grpSpPr>
          <a:xfrm>
            <a:off x="758650" y="471449"/>
            <a:ext cx="10674699" cy="3836192"/>
            <a:chOff x="1424998" y="1352611"/>
            <a:chExt cx="9170212" cy="3295521"/>
          </a:xfrm>
        </p:grpSpPr>
        <p:grpSp>
          <p:nvGrpSpPr>
            <p:cNvPr id="3" name="Group 2">
              <a:extLst>
                <a:ext uri="{FF2B5EF4-FFF2-40B4-BE49-F238E27FC236}">
                  <a16:creationId xmlns:a16="http://schemas.microsoft.com/office/drawing/2014/main" id="{0E07EE14-B08E-469C-1191-DCFEEA24C179}"/>
                </a:ext>
              </a:extLst>
            </p:cNvPr>
            <p:cNvGrpSpPr/>
            <p:nvPr/>
          </p:nvGrpSpPr>
          <p:grpSpPr>
            <a:xfrm>
              <a:off x="1424998" y="1352611"/>
              <a:ext cx="9170212" cy="3295521"/>
              <a:chOff x="1424998" y="1352611"/>
              <a:chExt cx="9170212" cy="3295521"/>
            </a:xfrm>
          </p:grpSpPr>
          <p:pic>
            <p:nvPicPr>
              <p:cNvPr id="5" name="Picture 4" descr="Graphical user interface, text, application, email&#10;&#10;Description automatically generated">
                <a:extLst>
                  <a:ext uri="{FF2B5EF4-FFF2-40B4-BE49-F238E27FC236}">
                    <a16:creationId xmlns:a16="http://schemas.microsoft.com/office/drawing/2014/main" id="{7A6631FE-31FE-EEAF-7931-0F102471A3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24998" y="2194637"/>
                <a:ext cx="8456162" cy="1128712"/>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CBBF0659-1348-37EC-F8FB-931BDE70583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32901" y="3274722"/>
                <a:ext cx="8456162" cy="1373410"/>
              </a:xfrm>
              <a:prstGeom prst="rect">
                <a:avLst/>
              </a:prstGeom>
            </p:spPr>
          </p:pic>
          <p:pic>
            <p:nvPicPr>
              <p:cNvPr id="7" name="Picture 6" descr="A white sign with black text&#10;&#10;Description automatically generated with low confidence">
                <a:extLst>
                  <a:ext uri="{FF2B5EF4-FFF2-40B4-BE49-F238E27FC236}">
                    <a16:creationId xmlns:a16="http://schemas.microsoft.com/office/drawing/2014/main" id="{EBC66041-C6BA-5736-9E43-36CE36D404C5}"/>
                  </a:ext>
                </a:extLst>
              </p:cNvPr>
              <p:cNvPicPr>
                <a:picLocks noChangeAspect="1"/>
              </p:cNvPicPr>
              <p:nvPr/>
            </p:nvPicPr>
            <p:blipFill>
              <a:blip r:embed="rId6" cstate="screen">
                <a:alphaModFix amt="88000"/>
                <a:extLst>
                  <a:ext uri="{28A0092B-C50C-407E-A947-70E740481C1C}">
                    <a14:useLocalDpi xmlns:a14="http://schemas.microsoft.com/office/drawing/2010/main"/>
                  </a:ext>
                </a:extLst>
              </a:blip>
              <a:stretch>
                <a:fillRect/>
              </a:stretch>
            </p:blipFill>
            <p:spPr>
              <a:xfrm>
                <a:off x="9249908" y="2516171"/>
                <a:ext cx="935203" cy="701402"/>
              </a:xfrm>
              <a:prstGeom prst="rect">
                <a:avLst/>
              </a:prstGeom>
            </p:spPr>
          </p:pic>
          <p:grpSp>
            <p:nvGrpSpPr>
              <p:cNvPr id="8" name="Group 7">
                <a:extLst>
                  <a:ext uri="{FF2B5EF4-FFF2-40B4-BE49-F238E27FC236}">
                    <a16:creationId xmlns:a16="http://schemas.microsoft.com/office/drawing/2014/main" id="{4E5D39CA-BD29-B09D-0030-234E5B5AA162}"/>
                  </a:ext>
                </a:extLst>
              </p:cNvPr>
              <p:cNvGrpSpPr/>
              <p:nvPr/>
            </p:nvGrpSpPr>
            <p:grpSpPr>
              <a:xfrm>
                <a:off x="2139048" y="1352611"/>
                <a:ext cx="8456162" cy="927753"/>
                <a:chOff x="2139048" y="1352611"/>
                <a:chExt cx="8456162" cy="927753"/>
              </a:xfrm>
            </p:grpSpPr>
            <p:pic>
              <p:nvPicPr>
                <p:cNvPr id="12" name="Picture 11" descr="Graphical user interface, text, application, email&#10;&#10;Description automatically generated">
                  <a:extLst>
                    <a:ext uri="{FF2B5EF4-FFF2-40B4-BE49-F238E27FC236}">
                      <a16:creationId xmlns:a16="http://schemas.microsoft.com/office/drawing/2014/main" id="{3593032D-DEE2-8B1A-8B1C-041E9282305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39048" y="1352611"/>
                  <a:ext cx="8456162" cy="842025"/>
                </a:xfrm>
                <a:prstGeom prst="rect">
                  <a:avLst/>
                </a:prstGeom>
              </p:spPr>
            </p:pic>
            <p:sp>
              <p:nvSpPr>
                <p:cNvPr id="15" name="Rectangle 14">
                  <a:extLst>
                    <a:ext uri="{FF2B5EF4-FFF2-40B4-BE49-F238E27FC236}">
                      <a16:creationId xmlns:a16="http://schemas.microsoft.com/office/drawing/2014/main" id="{39BEE194-F00F-D31E-C91B-AE81A8A0F8CD}"/>
                    </a:ext>
                  </a:extLst>
                </p:cNvPr>
                <p:cNvSpPr/>
                <p:nvPr/>
              </p:nvSpPr>
              <p:spPr>
                <a:xfrm>
                  <a:off x="6303847" y="1568674"/>
                  <a:ext cx="1668575" cy="711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 name="Picture 3" descr="A picture containing text, sign, outdoor&#10;&#10;Description automatically generated">
              <a:extLst>
                <a:ext uri="{FF2B5EF4-FFF2-40B4-BE49-F238E27FC236}">
                  <a16:creationId xmlns:a16="http://schemas.microsoft.com/office/drawing/2014/main" id="{1A4D4BA1-6839-590F-3C5B-4F4F4D07FDEE}"/>
                </a:ext>
              </a:extLst>
            </p:cNvPr>
            <p:cNvPicPr>
              <a:picLocks noChangeAspect="1"/>
            </p:cNvPicPr>
            <p:nvPr/>
          </p:nvPicPr>
          <p:blipFill>
            <a:blip r:embed="rId8" cstate="screen">
              <a:alphaModFix amt="75000"/>
              <a:extLst>
                <a:ext uri="{28A0092B-C50C-407E-A947-70E740481C1C}">
                  <a14:useLocalDpi xmlns:a14="http://schemas.microsoft.com/office/drawing/2010/main"/>
                </a:ext>
              </a:extLst>
            </a:blip>
            <a:stretch>
              <a:fillRect/>
            </a:stretch>
          </p:blipFill>
          <p:spPr>
            <a:xfrm>
              <a:off x="6187171" y="1607105"/>
              <a:ext cx="1785251" cy="530814"/>
            </a:xfrm>
            <a:prstGeom prst="rect">
              <a:avLst/>
            </a:prstGeom>
          </p:spPr>
        </p:pic>
      </p:grpSp>
      <p:sp>
        <p:nvSpPr>
          <p:cNvPr id="17" name="Rectangle 16">
            <a:extLst>
              <a:ext uri="{FF2B5EF4-FFF2-40B4-BE49-F238E27FC236}">
                <a16:creationId xmlns:a16="http://schemas.microsoft.com/office/drawing/2014/main" id="{982F9EDE-39AD-879D-9167-6D7CEFB62E98}"/>
              </a:ext>
            </a:extLst>
          </p:cNvPr>
          <p:cNvSpPr/>
          <p:nvPr userDrawn="1"/>
        </p:nvSpPr>
        <p:spPr>
          <a:xfrm>
            <a:off x="0" y="4710544"/>
            <a:ext cx="12192000" cy="170662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18" name="TextBox 17">
            <a:extLst>
              <a:ext uri="{FF2B5EF4-FFF2-40B4-BE49-F238E27FC236}">
                <a16:creationId xmlns:a16="http://schemas.microsoft.com/office/drawing/2014/main" id="{44783720-2B7F-1008-3B54-83F187EDF561}"/>
              </a:ext>
            </a:extLst>
          </p:cNvPr>
          <p:cNvSpPr txBox="1"/>
          <p:nvPr userDrawn="1"/>
        </p:nvSpPr>
        <p:spPr>
          <a:xfrm>
            <a:off x="0" y="5088767"/>
            <a:ext cx="12192000" cy="805990"/>
          </a:xfrm>
          <a:prstGeom prst="rect">
            <a:avLst/>
          </a:prstGeom>
          <a:noFill/>
        </p:spPr>
        <p:txBody>
          <a:bodyPr wrap="square" rtlCol="0">
            <a:spAutoFit/>
          </a:bodyPr>
          <a:lstStyle/>
          <a:p>
            <a:pPr algn="ctr">
              <a:lnSpc>
                <a:spcPts val="2700"/>
              </a:lnSpc>
            </a:pPr>
            <a:r>
              <a:rPr lang="en-US" sz="3000" b="0" i="0" spc="0" baseline="0">
                <a:solidFill>
                  <a:schemeClr val="bg1"/>
                </a:solidFill>
                <a:latin typeface="YaleNew" panose="02000602050000020003" pitchFamily="2" charset="77"/>
                <a:cs typeface="Times New Roman" panose="02020603050405020304" pitchFamily="18" charset="0"/>
              </a:rPr>
              <a:t>A campus-wide initiative, we connect and support </a:t>
            </a:r>
          </a:p>
          <a:p>
            <a:pPr algn="ctr">
              <a:lnSpc>
                <a:spcPts val="2700"/>
              </a:lnSpc>
            </a:pPr>
            <a:r>
              <a:rPr lang="en-US" sz="3000" b="0" i="0" spc="0" baseline="0">
                <a:solidFill>
                  <a:schemeClr val="bg1"/>
                </a:solidFill>
                <a:latin typeface="YaleNew" panose="02000602050000020003" pitchFamily="2" charset="77"/>
                <a:cs typeface="Times New Roman" panose="02020603050405020304" pitchFamily="18" charset="0"/>
              </a:rPr>
              <a:t>Yale’s entrepreneurship and innovation ecosystem.</a:t>
            </a:r>
          </a:p>
        </p:txBody>
      </p:sp>
    </p:spTree>
    <p:extLst>
      <p:ext uri="{BB962C8B-B14F-4D97-AF65-F5344CB8AC3E}">
        <p14:creationId xmlns:p14="http://schemas.microsoft.com/office/powerpoint/2010/main" val="39776312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82F9EDE-39AD-879D-9167-6D7CEFB62E98}"/>
              </a:ext>
            </a:extLst>
          </p:cNvPr>
          <p:cNvSpPr/>
          <p:nvPr userDrawn="1"/>
        </p:nvSpPr>
        <p:spPr>
          <a:xfrm>
            <a:off x="0" y="4710544"/>
            <a:ext cx="12192000" cy="170662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grpSp>
        <p:nvGrpSpPr>
          <p:cNvPr id="2" name="Group 1">
            <a:extLst>
              <a:ext uri="{FF2B5EF4-FFF2-40B4-BE49-F238E27FC236}">
                <a16:creationId xmlns:a16="http://schemas.microsoft.com/office/drawing/2014/main" id="{3E894F0D-8619-3782-CE00-0FE243C2EF3B}"/>
              </a:ext>
            </a:extLst>
          </p:cNvPr>
          <p:cNvGrpSpPr/>
          <p:nvPr userDrawn="1"/>
        </p:nvGrpSpPr>
        <p:grpSpPr>
          <a:xfrm>
            <a:off x="758650" y="471449"/>
            <a:ext cx="10674699" cy="3836192"/>
            <a:chOff x="1424998" y="1352611"/>
            <a:chExt cx="9170212" cy="3295521"/>
          </a:xfrm>
        </p:grpSpPr>
        <p:grpSp>
          <p:nvGrpSpPr>
            <p:cNvPr id="3" name="Group 2">
              <a:extLst>
                <a:ext uri="{FF2B5EF4-FFF2-40B4-BE49-F238E27FC236}">
                  <a16:creationId xmlns:a16="http://schemas.microsoft.com/office/drawing/2014/main" id="{0E07EE14-B08E-469C-1191-DCFEEA24C179}"/>
                </a:ext>
              </a:extLst>
            </p:cNvPr>
            <p:cNvGrpSpPr/>
            <p:nvPr/>
          </p:nvGrpSpPr>
          <p:grpSpPr>
            <a:xfrm>
              <a:off x="1424998" y="1352611"/>
              <a:ext cx="9170212" cy="3295521"/>
              <a:chOff x="1424998" y="1352611"/>
              <a:chExt cx="9170212" cy="3295521"/>
            </a:xfrm>
          </p:grpSpPr>
          <p:pic>
            <p:nvPicPr>
              <p:cNvPr id="5" name="Picture 4" descr="Graphical user interface, text, application, email&#10;&#10;Description automatically generated">
                <a:extLst>
                  <a:ext uri="{FF2B5EF4-FFF2-40B4-BE49-F238E27FC236}">
                    <a16:creationId xmlns:a16="http://schemas.microsoft.com/office/drawing/2014/main" id="{7A6631FE-31FE-EEAF-7931-0F102471A3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24998" y="2194637"/>
                <a:ext cx="8456162" cy="1128712"/>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CBBF0659-1348-37EC-F8FB-931BDE70583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32901" y="3274722"/>
                <a:ext cx="8456162" cy="1373410"/>
              </a:xfrm>
              <a:prstGeom prst="rect">
                <a:avLst/>
              </a:prstGeom>
            </p:spPr>
          </p:pic>
          <p:pic>
            <p:nvPicPr>
              <p:cNvPr id="7" name="Picture 6" descr="A white sign with black text&#10;&#10;Description automatically generated with low confidence">
                <a:extLst>
                  <a:ext uri="{FF2B5EF4-FFF2-40B4-BE49-F238E27FC236}">
                    <a16:creationId xmlns:a16="http://schemas.microsoft.com/office/drawing/2014/main" id="{EBC66041-C6BA-5736-9E43-36CE36D404C5}"/>
                  </a:ext>
                </a:extLst>
              </p:cNvPr>
              <p:cNvPicPr>
                <a:picLocks noChangeAspect="1"/>
              </p:cNvPicPr>
              <p:nvPr/>
            </p:nvPicPr>
            <p:blipFill>
              <a:blip r:embed="rId6" cstate="screen">
                <a:alphaModFix amt="88000"/>
                <a:extLst>
                  <a:ext uri="{28A0092B-C50C-407E-A947-70E740481C1C}">
                    <a14:useLocalDpi xmlns:a14="http://schemas.microsoft.com/office/drawing/2010/main"/>
                  </a:ext>
                </a:extLst>
              </a:blip>
              <a:stretch>
                <a:fillRect/>
              </a:stretch>
            </p:blipFill>
            <p:spPr>
              <a:xfrm>
                <a:off x="9249908" y="2516171"/>
                <a:ext cx="935203" cy="701402"/>
              </a:xfrm>
              <a:prstGeom prst="rect">
                <a:avLst/>
              </a:prstGeom>
            </p:spPr>
          </p:pic>
          <p:grpSp>
            <p:nvGrpSpPr>
              <p:cNvPr id="8" name="Group 7">
                <a:extLst>
                  <a:ext uri="{FF2B5EF4-FFF2-40B4-BE49-F238E27FC236}">
                    <a16:creationId xmlns:a16="http://schemas.microsoft.com/office/drawing/2014/main" id="{4E5D39CA-BD29-B09D-0030-234E5B5AA162}"/>
                  </a:ext>
                </a:extLst>
              </p:cNvPr>
              <p:cNvGrpSpPr/>
              <p:nvPr/>
            </p:nvGrpSpPr>
            <p:grpSpPr>
              <a:xfrm>
                <a:off x="2139048" y="1352611"/>
                <a:ext cx="8456162" cy="927753"/>
                <a:chOff x="2139048" y="1352611"/>
                <a:chExt cx="8456162" cy="927753"/>
              </a:xfrm>
            </p:grpSpPr>
            <p:pic>
              <p:nvPicPr>
                <p:cNvPr id="12" name="Picture 11" descr="Graphical user interface, text, application, email&#10;&#10;Description automatically generated">
                  <a:extLst>
                    <a:ext uri="{FF2B5EF4-FFF2-40B4-BE49-F238E27FC236}">
                      <a16:creationId xmlns:a16="http://schemas.microsoft.com/office/drawing/2014/main" id="{3593032D-DEE2-8B1A-8B1C-041E9282305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39048" y="1352611"/>
                  <a:ext cx="8456162" cy="842025"/>
                </a:xfrm>
                <a:prstGeom prst="rect">
                  <a:avLst/>
                </a:prstGeom>
              </p:spPr>
            </p:pic>
            <p:sp>
              <p:nvSpPr>
                <p:cNvPr id="15" name="Rectangle 14">
                  <a:extLst>
                    <a:ext uri="{FF2B5EF4-FFF2-40B4-BE49-F238E27FC236}">
                      <a16:creationId xmlns:a16="http://schemas.microsoft.com/office/drawing/2014/main" id="{39BEE194-F00F-D31E-C91B-AE81A8A0F8CD}"/>
                    </a:ext>
                  </a:extLst>
                </p:cNvPr>
                <p:cNvSpPr/>
                <p:nvPr/>
              </p:nvSpPr>
              <p:spPr>
                <a:xfrm>
                  <a:off x="6303847" y="1568674"/>
                  <a:ext cx="1668575" cy="711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 name="Picture 3" descr="A picture containing text, sign, outdoor&#10;&#10;Description automatically generated">
              <a:extLst>
                <a:ext uri="{FF2B5EF4-FFF2-40B4-BE49-F238E27FC236}">
                  <a16:creationId xmlns:a16="http://schemas.microsoft.com/office/drawing/2014/main" id="{1A4D4BA1-6839-590F-3C5B-4F4F4D07FDEE}"/>
                </a:ext>
              </a:extLst>
            </p:cNvPr>
            <p:cNvPicPr>
              <a:picLocks noChangeAspect="1"/>
            </p:cNvPicPr>
            <p:nvPr/>
          </p:nvPicPr>
          <p:blipFill>
            <a:blip r:embed="rId8" cstate="screen">
              <a:alphaModFix amt="75000"/>
              <a:extLst>
                <a:ext uri="{28A0092B-C50C-407E-A947-70E740481C1C}">
                  <a14:useLocalDpi xmlns:a14="http://schemas.microsoft.com/office/drawing/2010/main"/>
                </a:ext>
              </a:extLst>
            </a:blip>
            <a:stretch>
              <a:fillRect/>
            </a:stretch>
          </p:blipFill>
          <p:spPr>
            <a:xfrm>
              <a:off x="6187171" y="1607105"/>
              <a:ext cx="1785251" cy="530814"/>
            </a:xfrm>
            <a:prstGeom prst="rect">
              <a:avLst/>
            </a:prstGeom>
          </p:spPr>
        </p:pic>
      </p:grpSp>
      <p:sp>
        <p:nvSpPr>
          <p:cNvPr id="14" name="Title 1">
            <a:extLst>
              <a:ext uri="{FF2B5EF4-FFF2-40B4-BE49-F238E27FC236}">
                <a16:creationId xmlns:a16="http://schemas.microsoft.com/office/drawing/2014/main" id="{B3040058-AA97-4AC5-F3EA-8AB9E7D64CA8}"/>
              </a:ext>
            </a:extLst>
          </p:cNvPr>
          <p:cNvSpPr>
            <a:spLocks noGrp="1"/>
          </p:cNvSpPr>
          <p:nvPr>
            <p:ph type="title"/>
          </p:nvPr>
        </p:nvSpPr>
        <p:spPr>
          <a:xfrm>
            <a:off x="558493" y="4909791"/>
            <a:ext cx="10515600" cy="1325563"/>
          </a:xfrm>
        </p:spPr>
        <p:txBody>
          <a:bodyPr>
            <a:normAutofit/>
          </a:bodyPr>
          <a:lstStyle>
            <a:lvl1pPr algn="ctr">
              <a:defRPr sz="3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571272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82F9EDE-39AD-879D-9167-6D7CEFB62E98}"/>
              </a:ext>
            </a:extLst>
          </p:cNvPr>
          <p:cNvSpPr/>
          <p:nvPr userDrawn="1"/>
        </p:nvSpPr>
        <p:spPr>
          <a:xfrm>
            <a:off x="0" y="4710544"/>
            <a:ext cx="12192000" cy="1706623"/>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B3040058-AA97-4AC5-F3EA-8AB9E7D64CA8}"/>
              </a:ext>
            </a:extLst>
          </p:cNvPr>
          <p:cNvSpPr>
            <a:spLocks noGrp="1"/>
          </p:cNvSpPr>
          <p:nvPr>
            <p:ph type="title"/>
          </p:nvPr>
        </p:nvSpPr>
        <p:spPr>
          <a:xfrm>
            <a:off x="558493" y="4909791"/>
            <a:ext cx="10515600" cy="1325563"/>
          </a:xfrm>
        </p:spPr>
        <p:txBody>
          <a:bodyPr>
            <a:normAutofit/>
          </a:bodyPr>
          <a:lstStyle>
            <a:lvl1pPr algn="ctr">
              <a:defRPr sz="3000" b="0">
                <a:solidFill>
                  <a:schemeClr val="bg1"/>
                </a:solidFill>
                <a:latin typeface="YaleNew" panose="02000602050000020003" pitchFamily="2"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2176315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A5211C-BC5A-187D-B4DB-E260AE80E60B}"/>
              </a:ext>
            </a:extLst>
          </p:cNvPr>
          <p:cNvSpPr/>
          <p:nvPr userDrawn="1"/>
        </p:nvSpPr>
        <p:spPr>
          <a:xfrm>
            <a:off x="7833993" y="-74871"/>
            <a:ext cx="4462272" cy="3225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4530B45-8AB3-605B-F5F8-40E96C7E7B21}"/>
              </a:ext>
            </a:extLst>
          </p:cNvPr>
          <p:cNvSpPr/>
          <p:nvPr userDrawn="1"/>
        </p:nvSpPr>
        <p:spPr>
          <a:xfrm>
            <a:off x="3273684" y="3250694"/>
            <a:ext cx="4462272" cy="3166473"/>
          </a:xfrm>
          <a:prstGeom prst="rect">
            <a:avLst/>
          </a:prstGeom>
          <a:solidFill>
            <a:srgbClr val="214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3D4200A-A316-2A68-39F8-4C73258B2273}"/>
              </a:ext>
            </a:extLst>
          </p:cNvPr>
          <p:cNvSpPr/>
          <p:nvPr userDrawn="1"/>
        </p:nvSpPr>
        <p:spPr>
          <a:xfrm>
            <a:off x="3273684" y="-74871"/>
            <a:ext cx="4462272" cy="3225725"/>
          </a:xfrm>
          <a:prstGeom prst="rect">
            <a:avLst/>
          </a:prstGeom>
          <a:solidFill>
            <a:srgbClr val="00A4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94ED8F0-F4B7-FEE1-9B7C-54908142DE8A}"/>
              </a:ext>
            </a:extLst>
          </p:cNvPr>
          <p:cNvSpPr/>
          <p:nvPr userDrawn="1"/>
        </p:nvSpPr>
        <p:spPr>
          <a:xfrm>
            <a:off x="7833993" y="3250694"/>
            <a:ext cx="4414876" cy="3166474"/>
          </a:xfrm>
          <a:prstGeom prst="rect">
            <a:avLst/>
          </a:prstGeom>
          <a:solidFill>
            <a:schemeClr val="accent3"/>
          </a:solidFill>
          <a:ln>
            <a:solidFill>
              <a:srgbClr val="CCD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E0E4E6"/>
                </a:solidFill>
                <a:highlight>
                  <a:srgbClr val="DDDCD8"/>
                </a:highlight>
              </a:rPr>
              <a:t> </a:t>
            </a:r>
          </a:p>
        </p:txBody>
      </p:sp>
      <p:sp>
        <p:nvSpPr>
          <p:cNvPr id="3" name="Content Placeholder 2">
            <a:extLst>
              <a:ext uri="{FF2B5EF4-FFF2-40B4-BE49-F238E27FC236}">
                <a16:creationId xmlns:a16="http://schemas.microsoft.com/office/drawing/2014/main" id="{38582311-7B26-C870-64F8-3832FCD091BD}"/>
              </a:ext>
            </a:extLst>
          </p:cNvPr>
          <p:cNvSpPr>
            <a:spLocks noGrp="1"/>
          </p:cNvSpPr>
          <p:nvPr>
            <p:ph idx="1"/>
          </p:nvPr>
        </p:nvSpPr>
        <p:spPr>
          <a:xfrm>
            <a:off x="3550024" y="440832"/>
            <a:ext cx="4012311" cy="2537146"/>
          </a:xfrm>
        </p:spPr>
        <p:txBody>
          <a:bodyPr>
            <a:normAutofit/>
          </a:bodyPr>
          <a:lstStyle>
            <a:lvl1pPr marL="0" indent="0">
              <a:buNone/>
              <a:defRPr sz="3000" b="1">
                <a:solidFill>
                  <a:schemeClr val="bg1"/>
                </a:solidFill>
                <a:latin typeface="Montserrat" pitchFamily="2" charset="77"/>
                <a:cs typeface="Arial" panose="020B0604020202020204" pitchFamily="34" charset="0"/>
              </a:defRPr>
            </a:lvl1pPr>
            <a:lvl2pPr>
              <a:defRPr sz="1700" b="0">
                <a:solidFill>
                  <a:schemeClr val="bg1"/>
                </a:solidFill>
                <a:latin typeface="Montserrat" pitchFamily="2" charset="77"/>
                <a:cs typeface="Arial" panose="020B0604020202020204" pitchFamily="34" charset="0"/>
              </a:defRPr>
            </a:lvl2pPr>
            <a:lvl3pPr>
              <a:defRPr sz="1700" b="0">
                <a:solidFill>
                  <a:schemeClr val="bg1"/>
                </a:solidFill>
                <a:latin typeface="Montserrat" pitchFamily="2" charset="77"/>
                <a:cs typeface="Arial" panose="020B0604020202020204" pitchFamily="34" charset="0"/>
              </a:defRPr>
            </a:lvl3pPr>
            <a:lvl4pPr>
              <a:defRPr sz="1700" b="0">
                <a:solidFill>
                  <a:schemeClr val="bg1"/>
                </a:solidFill>
                <a:latin typeface="Montserrat" pitchFamily="2" charset="77"/>
                <a:cs typeface="Arial" panose="020B0604020202020204" pitchFamily="34" charset="0"/>
              </a:defRPr>
            </a:lvl4pPr>
            <a:lvl5pPr>
              <a:defRPr sz="1700" b="0">
                <a:solidFill>
                  <a:schemeClr val="bg1"/>
                </a:solidFill>
                <a:latin typeface="Montserrat"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err="1"/>
              <a:t>Fifh</a:t>
            </a:r>
            <a:r>
              <a:rPr lang="en-US"/>
              <a:t> level</a:t>
            </a:r>
          </a:p>
        </p:txBody>
      </p:sp>
      <p:sp>
        <p:nvSpPr>
          <p:cNvPr id="9" name="Rectangle 8">
            <a:extLst>
              <a:ext uri="{FF2B5EF4-FFF2-40B4-BE49-F238E27FC236}">
                <a16:creationId xmlns:a16="http://schemas.microsoft.com/office/drawing/2014/main" id="{D40FF23F-EB77-8A53-75CA-34E10F34C72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E3701-3B9B-8B96-EF8B-AA10A21EDF67}"/>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C6D789-18EF-75D1-ECC6-8C83D1A903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7" name="TextBox 6">
            <a:extLst>
              <a:ext uri="{FF2B5EF4-FFF2-40B4-BE49-F238E27FC236}">
                <a16:creationId xmlns:a16="http://schemas.microsoft.com/office/drawing/2014/main" id="{7204ADC3-E785-AC7E-552B-F2AC7E48E6E3}"/>
              </a:ext>
            </a:extLst>
          </p:cNvPr>
          <p:cNvSpPr txBox="1"/>
          <p:nvPr userDrawn="1"/>
        </p:nvSpPr>
        <p:spPr>
          <a:xfrm>
            <a:off x="1248032" y="5288692"/>
            <a:ext cx="184731" cy="369332"/>
          </a:xfrm>
          <a:prstGeom prst="rect">
            <a:avLst/>
          </a:prstGeom>
          <a:noFill/>
        </p:spPr>
        <p:txBody>
          <a:bodyPr wrap="none" rtlCol="0">
            <a:spAutoFit/>
          </a:bodyPr>
          <a:lstStyle/>
          <a:p>
            <a:endParaRPr lang="en-US"/>
          </a:p>
        </p:txBody>
      </p:sp>
      <p:sp>
        <p:nvSpPr>
          <p:cNvPr id="4" name="TextBox 3">
            <a:extLst>
              <a:ext uri="{FF2B5EF4-FFF2-40B4-BE49-F238E27FC236}">
                <a16:creationId xmlns:a16="http://schemas.microsoft.com/office/drawing/2014/main" id="{F8A1F5F7-5C64-C23B-BE4C-0E2A664C225C}"/>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845A38E8-6C55-41CF-E1A5-F08F3A1675C5}"/>
              </a:ext>
            </a:extLst>
          </p:cNvPr>
          <p:cNvSpPr>
            <a:spLocks noGrp="1"/>
          </p:cNvSpPr>
          <p:nvPr>
            <p:ph idx="13"/>
          </p:nvPr>
        </p:nvSpPr>
        <p:spPr>
          <a:xfrm>
            <a:off x="8012296" y="440832"/>
            <a:ext cx="4094757" cy="2527511"/>
          </a:xfrm>
        </p:spPr>
        <p:txBody>
          <a:bodyPr>
            <a:normAutofit/>
          </a:bodyPr>
          <a:lstStyle>
            <a:lvl1pPr marL="0" indent="0">
              <a:buNone/>
              <a:defRPr sz="3000" b="1">
                <a:solidFill>
                  <a:schemeClr val="bg1"/>
                </a:solidFill>
                <a:latin typeface="Montserrat" pitchFamily="2" charset="77"/>
                <a:cs typeface="Arial" panose="020B0604020202020204" pitchFamily="34" charset="0"/>
              </a:defRPr>
            </a:lvl1pPr>
            <a:lvl2pPr>
              <a:defRPr sz="1700" b="0">
                <a:solidFill>
                  <a:schemeClr val="bg1"/>
                </a:solidFill>
                <a:latin typeface="Montserrat" pitchFamily="2" charset="77"/>
                <a:cs typeface="Arial" panose="020B0604020202020204" pitchFamily="34" charset="0"/>
              </a:defRPr>
            </a:lvl2pPr>
            <a:lvl3pPr>
              <a:defRPr sz="1700" b="0">
                <a:solidFill>
                  <a:schemeClr val="bg1"/>
                </a:solidFill>
                <a:latin typeface="Montserrat" pitchFamily="2" charset="77"/>
                <a:cs typeface="Arial" panose="020B0604020202020204" pitchFamily="34" charset="0"/>
              </a:defRPr>
            </a:lvl3pPr>
            <a:lvl4pPr>
              <a:defRPr sz="1700" b="0">
                <a:solidFill>
                  <a:schemeClr val="bg1"/>
                </a:solidFill>
                <a:latin typeface="Montserrat" pitchFamily="2" charset="77"/>
                <a:cs typeface="Arial" panose="020B0604020202020204" pitchFamily="34" charset="0"/>
              </a:defRPr>
            </a:lvl4pPr>
            <a:lvl5pPr>
              <a:defRPr sz="1700" b="0">
                <a:solidFill>
                  <a:schemeClr val="bg1"/>
                </a:solidFill>
                <a:latin typeface="Montserrat"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27BEA940-60E9-530E-BB9D-4065B10D52DC}"/>
              </a:ext>
            </a:extLst>
          </p:cNvPr>
          <p:cNvSpPr>
            <a:spLocks noGrp="1"/>
          </p:cNvSpPr>
          <p:nvPr>
            <p:ph idx="14"/>
          </p:nvPr>
        </p:nvSpPr>
        <p:spPr>
          <a:xfrm>
            <a:off x="3550024" y="3805880"/>
            <a:ext cx="4050344" cy="2424475"/>
          </a:xfrm>
        </p:spPr>
        <p:txBody>
          <a:bodyPr>
            <a:normAutofit/>
          </a:bodyPr>
          <a:lstStyle>
            <a:lvl1pPr marL="0" indent="0">
              <a:buNone/>
              <a:defRPr sz="3000" b="1">
                <a:solidFill>
                  <a:schemeClr val="bg1"/>
                </a:solidFill>
                <a:latin typeface="Montserrat" pitchFamily="2" charset="77"/>
                <a:cs typeface="Arial" panose="020B0604020202020204" pitchFamily="34" charset="0"/>
              </a:defRPr>
            </a:lvl1pPr>
            <a:lvl2pPr>
              <a:defRPr sz="1700" b="0">
                <a:solidFill>
                  <a:schemeClr val="bg1"/>
                </a:solidFill>
                <a:latin typeface="Montserrat" pitchFamily="2" charset="77"/>
                <a:cs typeface="Arial" panose="020B0604020202020204" pitchFamily="34" charset="0"/>
              </a:defRPr>
            </a:lvl2pPr>
            <a:lvl3pPr>
              <a:defRPr sz="1700" b="0">
                <a:solidFill>
                  <a:schemeClr val="bg1"/>
                </a:solidFill>
                <a:latin typeface="Montserrat" pitchFamily="2" charset="77"/>
                <a:cs typeface="Arial" panose="020B0604020202020204" pitchFamily="34" charset="0"/>
              </a:defRPr>
            </a:lvl3pPr>
            <a:lvl4pPr>
              <a:defRPr sz="1700" b="0">
                <a:solidFill>
                  <a:schemeClr val="bg1"/>
                </a:solidFill>
                <a:latin typeface="Montserrat" pitchFamily="2" charset="77"/>
                <a:cs typeface="Arial" panose="020B0604020202020204" pitchFamily="34" charset="0"/>
              </a:defRPr>
            </a:lvl4pPr>
            <a:lvl5pPr>
              <a:defRPr sz="1700" b="0">
                <a:solidFill>
                  <a:schemeClr val="bg1"/>
                </a:solidFill>
                <a:latin typeface="Montserrat"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a:extLst>
              <a:ext uri="{FF2B5EF4-FFF2-40B4-BE49-F238E27FC236}">
                <a16:creationId xmlns:a16="http://schemas.microsoft.com/office/drawing/2014/main" id="{5C45E735-E8D7-5473-46BD-B5F91FBA04D0}"/>
              </a:ext>
            </a:extLst>
          </p:cNvPr>
          <p:cNvSpPr>
            <a:spLocks noGrp="1"/>
          </p:cNvSpPr>
          <p:nvPr>
            <p:ph idx="15"/>
          </p:nvPr>
        </p:nvSpPr>
        <p:spPr>
          <a:xfrm>
            <a:off x="8012296" y="3805880"/>
            <a:ext cx="4094757" cy="2424474"/>
          </a:xfrm>
        </p:spPr>
        <p:txBody>
          <a:bodyPr>
            <a:normAutofit/>
          </a:bodyPr>
          <a:lstStyle>
            <a:lvl1pPr marL="0" indent="0">
              <a:buNone/>
              <a:defRPr sz="3000" b="1">
                <a:solidFill>
                  <a:schemeClr val="bg1"/>
                </a:solidFill>
                <a:latin typeface="Montserrat" pitchFamily="2" charset="77"/>
                <a:cs typeface="Arial" panose="020B0604020202020204" pitchFamily="34" charset="0"/>
              </a:defRPr>
            </a:lvl1pPr>
            <a:lvl2pPr>
              <a:defRPr sz="1700" b="0">
                <a:solidFill>
                  <a:schemeClr val="bg1"/>
                </a:solidFill>
                <a:latin typeface="Montserrat" pitchFamily="2" charset="77"/>
                <a:cs typeface="Arial" panose="020B0604020202020204" pitchFamily="34" charset="0"/>
              </a:defRPr>
            </a:lvl2pPr>
            <a:lvl3pPr>
              <a:defRPr sz="1700" b="0">
                <a:solidFill>
                  <a:schemeClr val="bg1"/>
                </a:solidFill>
                <a:latin typeface="Montserrat" pitchFamily="2" charset="77"/>
                <a:cs typeface="Arial" panose="020B0604020202020204" pitchFamily="34" charset="0"/>
              </a:defRPr>
            </a:lvl3pPr>
            <a:lvl4pPr>
              <a:defRPr sz="1700" b="0">
                <a:solidFill>
                  <a:schemeClr val="bg1"/>
                </a:solidFill>
                <a:latin typeface="Montserrat" pitchFamily="2" charset="77"/>
                <a:cs typeface="Arial" panose="020B0604020202020204" pitchFamily="34" charset="0"/>
              </a:defRPr>
            </a:lvl4pPr>
            <a:lvl5pPr>
              <a:defRPr sz="1700" b="0">
                <a:solidFill>
                  <a:schemeClr val="bg1"/>
                </a:solidFill>
                <a:latin typeface="Montserrat"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err="1"/>
              <a:t>Fifh</a:t>
            </a:r>
            <a:r>
              <a:rPr lang="en-US"/>
              <a:t> level</a:t>
            </a:r>
          </a:p>
        </p:txBody>
      </p:sp>
      <p:sp>
        <p:nvSpPr>
          <p:cNvPr id="5" name="Title 1">
            <a:extLst>
              <a:ext uri="{FF2B5EF4-FFF2-40B4-BE49-F238E27FC236}">
                <a16:creationId xmlns:a16="http://schemas.microsoft.com/office/drawing/2014/main" id="{F0EF38FD-38E1-2210-6D24-2C492881003A}"/>
              </a:ext>
            </a:extLst>
          </p:cNvPr>
          <p:cNvSpPr>
            <a:spLocks noGrp="1"/>
          </p:cNvSpPr>
          <p:nvPr>
            <p:ph type="title" hasCustomPrompt="1"/>
          </p:nvPr>
        </p:nvSpPr>
        <p:spPr>
          <a:xfrm>
            <a:off x="197708" y="457200"/>
            <a:ext cx="2607277" cy="2767914"/>
          </a:xfrm>
        </p:spPr>
        <p:txBody>
          <a:bodyPr anchor="t">
            <a:noAutofit/>
          </a:bodyPr>
          <a:lstStyle>
            <a:lvl1pPr>
              <a:defRPr sz="4000" b="1">
                <a:solidFill>
                  <a:srgbClr val="002060"/>
                </a:solidFill>
                <a:latin typeface="Montserrat" pitchFamily="2" charset="77"/>
                <a:cs typeface="Arial" panose="020B060402020202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B7902D2C-8709-6CE8-B493-F024E9D2D416}"/>
              </a:ext>
            </a:extLst>
          </p:cNvPr>
          <p:cNvSpPr>
            <a:spLocks noGrp="1"/>
          </p:cNvSpPr>
          <p:nvPr>
            <p:ph idx="10"/>
          </p:nvPr>
        </p:nvSpPr>
        <p:spPr>
          <a:xfrm>
            <a:off x="219076" y="3429000"/>
            <a:ext cx="2607277" cy="2767915"/>
          </a:xfrm>
        </p:spPr>
        <p:txBody>
          <a:bodyPr>
            <a:normAutofit/>
          </a:bodyPr>
          <a:lstStyle>
            <a:lvl1pPr marL="0" indent="0">
              <a:buNone/>
              <a:defRPr sz="2400">
                <a:solidFill>
                  <a:srgbClr val="002060"/>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3740454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Content with Cap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A5211C-BC5A-187D-B4DB-E260AE80E60B}"/>
              </a:ext>
            </a:extLst>
          </p:cNvPr>
          <p:cNvSpPr/>
          <p:nvPr userDrawn="1"/>
        </p:nvSpPr>
        <p:spPr>
          <a:xfrm>
            <a:off x="7833993" y="-74871"/>
            <a:ext cx="4462272" cy="3225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4530B45-8AB3-605B-F5F8-40E96C7E7B21}"/>
              </a:ext>
            </a:extLst>
          </p:cNvPr>
          <p:cNvSpPr/>
          <p:nvPr userDrawn="1"/>
        </p:nvSpPr>
        <p:spPr>
          <a:xfrm>
            <a:off x="3273684" y="3250694"/>
            <a:ext cx="4462272" cy="3166473"/>
          </a:xfrm>
          <a:prstGeom prst="rect">
            <a:avLst/>
          </a:prstGeom>
          <a:solidFill>
            <a:srgbClr val="214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3D4200A-A316-2A68-39F8-4C73258B2273}"/>
              </a:ext>
            </a:extLst>
          </p:cNvPr>
          <p:cNvSpPr/>
          <p:nvPr userDrawn="1"/>
        </p:nvSpPr>
        <p:spPr>
          <a:xfrm>
            <a:off x="3273684" y="-74871"/>
            <a:ext cx="4462272" cy="3225725"/>
          </a:xfrm>
          <a:prstGeom prst="rect">
            <a:avLst/>
          </a:prstGeom>
          <a:solidFill>
            <a:srgbClr val="00A4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94ED8F0-F4B7-FEE1-9B7C-54908142DE8A}"/>
              </a:ext>
            </a:extLst>
          </p:cNvPr>
          <p:cNvSpPr/>
          <p:nvPr userDrawn="1"/>
        </p:nvSpPr>
        <p:spPr>
          <a:xfrm>
            <a:off x="7833993" y="3250694"/>
            <a:ext cx="4414876" cy="3166474"/>
          </a:xfrm>
          <a:prstGeom prst="rect">
            <a:avLst/>
          </a:prstGeom>
          <a:solidFill>
            <a:schemeClr val="accent3"/>
          </a:solidFill>
          <a:ln>
            <a:solidFill>
              <a:srgbClr val="CCD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E0E4E6"/>
                </a:solidFill>
                <a:highlight>
                  <a:srgbClr val="DDDCD8"/>
                </a:highlight>
              </a:rPr>
              <a:t> </a:t>
            </a:r>
          </a:p>
        </p:txBody>
      </p:sp>
      <p:sp>
        <p:nvSpPr>
          <p:cNvPr id="3" name="Content Placeholder 2">
            <a:extLst>
              <a:ext uri="{FF2B5EF4-FFF2-40B4-BE49-F238E27FC236}">
                <a16:creationId xmlns:a16="http://schemas.microsoft.com/office/drawing/2014/main" id="{38582311-7B26-C870-64F8-3832FCD091BD}"/>
              </a:ext>
            </a:extLst>
          </p:cNvPr>
          <p:cNvSpPr>
            <a:spLocks noGrp="1"/>
          </p:cNvSpPr>
          <p:nvPr>
            <p:ph idx="1"/>
          </p:nvPr>
        </p:nvSpPr>
        <p:spPr>
          <a:xfrm>
            <a:off x="3550024" y="440832"/>
            <a:ext cx="4012311" cy="2537146"/>
          </a:xfrm>
        </p:spPr>
        <p:txBody>
          <a:bodyPr>
            <a:normAutofit/>
          </a:bodyPr>
          <a:lstStyle>
            <a:lvl1pPr marL="0" indent="0">
              <a:buNone/>
              <a:defRPr sz="3000" b="1">
                <a:solidFill>
                  <a:schemeClr val="bg1"/>
                </a:solidFill>
                <a:latin typeface="Montserrat" pitchFamily="2" charset="77"/>
                <a:cs typeface="Arial" panose="020B0604020202020204" pitchFamily="34" charset="0"/>
              </a:defRPr>
            </a:lvl1pPr>
            <a:lvl2pPr>
              <a:defRPr sz="1700" b="0">
                <a:solidFill>
                  <a:schemeClr val="bg1"/>
                </a:solidFill>
                <a:latin typeface="Montserrat" pitchFamily="2" charset="77"/>
                <a:cs typeface="Arial" panose="020B0604020202020204" pitchFamily="34" charset="0"/>
              </a:defRPr>
            </a:lvl2pPr>
            <a:lvl3pPr>
              <a:defRPr sz="1700" b="0">
                <a:solidFill>
                  <a:schemeClr val="bg1"/>
                </a:solidFill>
                <a:latin typeface="Montserrat" pitchFamily="2" charset="77"/>
                <a:cs typeface="Arial" panose="020B0604020202020204" pitchFamily="34" charset="0"/>
              </a:defRPr>
            </a:lvl3pPr>
            <a:lvl4pPr>
              <a:defRPr sz="1700" b="0">
                <a:solidFill>
                  <a:schemeClr val="bg1"/>
                </a:solidFill>
                <a:latin typeface="Montserrat" pitchFamily="2" charset="77"/>
                <a:cs typeface="Arial" panose="020B0604020202020204" pitchFamily="34" charset="0"/>
              </a:defRPr>
            </a:lvl4pPr>
            <a:lvl5pPr>
              <a:defRPr sz="1700" b="0">
                <a:solidFill>
                  <a:schemeClr val="bg1"/>
                </a:solidFill>
                <a:latin typeface="Montserrat"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err="1"/>
              <a:t>Fifh</a:t>
            </a:r>
            <a:r>
              <a:rPr lang="en-US"/>
              <a:t> level</a:t>
            </a:r>
          </a:p>
        </p:txBody>
      </p:sp>
      <p:sp>
        <p:nvSpPr>
          <p:cNvPr id="9" name="Rectangle 8">
            <a:extLst>
              <a:ext uri="{FF2B5EF4-FFF2-40B4-BE49-F238E27FC236}">
                <a16:creationId xmlns:a16="http://schemas.microsoft.com/office/drawing/2014/main" id="{D40FF23F-EB77-8A53-75CA-34E10F34C72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E3701-3B9B-8B96-EF8B-AA10A21EDF67}"/>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C6D789-18EF-75D1-ECC6-8C83D1A903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7" name="TextBox 6">
            <a:extLst>
              <a:ext uri="{FF2B5EF4-FFF2-40B4-BE49-F238E27FC236}">
                <a16:creationId xmlns:a16="http://schemas.microsoft.com/office/drawing/2014/main" id="{7204ADC3-E785-AC7E-552B-F2AC7E48E6E3}"/>
              </a:ext>
            </a:extLst>
          </p:cNvPr>
          <p:cNvSpPr txBox="1"/>
          <p:nvPr userDrawn="1"/>
        </p:nvSpPr>
        <p:spPr>
          <a:xfrm>
            <a:off x="1248032" y="5288692"/>
            <a:ext cx="184731" cy="369332"/>
          </a:xfrm>
          <a:prstGeom prst="rect">
            <a:avLst/>
          </a:prstGeom>
          <a:noFill/>
        </p:spPr>
        <p:txBody>
          <a:bodyPr wrap="none" rtlCol="0">
            <a:spAutoFit/>
          </a:bodyPr>
          <a:lstStyle/>
          <a:p>
            <a:endParaRPr lang="en-US"/>
          </a:p>
        </p:txBody>
      </p:sp>
      <p:sp>
        <p:nvSpPr>
          <p:cNvPr id="4" name="TextBox 3">
            <a:extLst>
              <a:ext uri="{FF2B5EF4-FFF2-40B4-BE49-F238E27FC236}">
                <a16:creationId xmlns:a16="http://schemas.microsoft.com/office/drawing/2014/main" id="{F8A1F5F7-5C64-C23B-BE4C-0E2A664C225C}"/>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845A38E8-6C55-41CF-E1A5-F08F3A1675C5}"/>
              </a:ext>
            </a:extLst>
          </p:cNvPr>
          <p:cNvSpPr>
            <a:spLocks noGrp="1"/>
          </p:cNvSpPr>
          <p:nvPr>
            <p:ph idx="13"/>
          </p:nvPr>
        </p:nvSpPr>
        <p:spPr>
          <a:xfrm>
            <a:off x="8012296" y="440832"/>
            <a:ext cx="4094757" cy="2527511"/>
          </a:xfrm>
        </p:spPr>
        <p:txBody>
          <a:bodyPr>
            <a:normAutofit/>
          </a:bodyPr>
          <a:lstStyle>
            <a:lvl1pPr marL="0" indent="0">
              <a:buNone/>
              <a:defRPr sz="3000" b="1">
                <a:solidFill>
                  <a:schemeClr val="bg1"/>
                </a:solidFill>
                <a:latin typeface="Montserrat" pitchFamily="2" charset="77"/>
                <a:cs typeface="Arial" panose="020B0604020202020204" pitchFamily="34" charset="0"/>
              </a:defRPr>
            </a:lvl1pPr>
            <a:lvl2pPr>
              <a:defRPr sz="1700" b="0">
                <a:solidFill>
                  <a:schemeClr val="bg1"/>
                </a:solidFill>
                <a:latin typeface="Montserrat" pitchFamily="2" charset="77"/>
                <a:cs typeface="Arial" panose="020B0604020202020204" pitchFamily="34" charset="0"/>
              </a:defRPr>
            </a:lvl2pPr>
            <a:lvl3pPr>
              <a:defRPr sz="1700" b="0">
                <a:solidFill>
                  <a:schemeClr val="bg1"/>
                </a:solidFill>
                <a:latin typeface="Montserrat" pitchFamily="2" charset="77"/>
                <a:cs typeface="Arial" panose="020B0604020202020204" pitchFamily="34" charset="0"/>
              </a:defRPr>
            </a:lvl3pPr>
            <a:lvl4pPr>
              <a:defRPr sz="1700" b="0">
                <a:solidFill>
                  <a:schemeClr val="bg1"/>
                </a:solidFill>
                <a:latin typeface="Montserrat" pitchFamily="2" charset="77"/>
                <a:cs typeface="Arial" panose="020B0604020202020204" pitchFamily="34" charset="0"/>
              </a:defRPr>
            </a:lvl4pPr>
            <a:lvl5pPr>
              <a:defRPr sz="1700" b="0">
                <a:solidFill>
                  <a:schemeClr val="bg1"/>
                </a:solidFill>
                <a:latin typeface="Montserrat"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27BEA940-60E9-530E-BB9D-4065B10D52DC}"/>
              </a:ext>
            </a:extLst>
          </p:cNvPr>
          <p:cNvSpPr>
            <a:spLocks noGrp="1"/>
          </p:cNvSpPr>
          <p:nvPr>
            <p:ph idx="14"/>
          </p:nvPr>
        </p:nvSpPr>
        <p:spPr>
          <a:xfrm>
            <a:off x="3550024" y="3805880"/>
            <a:ext cx="4050344" cy="2424475"/>
          </a:xfrm>
        </p:spPr>
        <p:txBody>
          <a:bodyPr>
            <a:normAutofit/>
          </a:bodyPr>
          <a:lstStyle>
            <a:lvl1pPr marL="0" indent="0">
              <a:buNone/>
              <a:defRPr sz="3000" b="1">
                <a:solidFill>
                  <a:schemeClr val="bg1"/>
                </a:solidFill>
                <a:latin typeface="Montserrat" pitchFamily="2" charset="77"/>
                <a:cs typeface="Arial" panose="020B0604020202020204" pitchFamily="34" charset="0"/>
              </a:defRPr>
            </a:lvl1pPr>
            <a:lvl2pPr>
              <a:defRPr sz="1700" b="0">
                <a:solidFill>
                  <a:schemeClr val="bg1"/>
                </a:solidFill>
                <a:latin typeface="Montserrat" pitchFamily="2" charset="77"/>
                <a:cs typeface="Arial" panose="020B0604020202020204" pitchFamily="34" charset="0"/>
              </a:defRPr>
            </a:lvl2pPr>
            <a:lvl3pPr>
              <a:defRPr sz="1700" b="0">
                <a:solidFill>
                  <a:schemeClr val="bg1"/>
                </a:solidFill>
                <a:latin typeface="Montserrat" pitchFamily="2" charset="77"/>
                <a:cs typeface="Arial" panose="020B0604020202020204" pitchFamily="34" charset="0"/>
              </a:defRPr>
            </a:lvl3pPr>
            <a:lvl4pPr>
              <a:defRPr sz="1700" b="0">
                <a:solidFill>
                  <a:schemeClr val="bg1"/>
                </a:solidFill>
                <a:latin typeface="Montserrat" pitchFamily="2" charset="77"/>
                <a:cs typeface="Arial" panose="020B0604020202020204" pitchFamily="34" charset="0"/>
              </a:defRPr>
            </a:lvl4pPr>
            <a:lvl5pPr>
              <a:defRPr sz="1700" b="0">
                <a:solidFill>
                  <a:schemeClr val="bg1"/>
                </a:solidFill>
                <a:latin typeface="Montserrat"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a:extLst>
              <a:ext uri="{FF2B5EF4-FFF2-40B4-BE49-F238E27FC236}">
                <a16:creationId xmlns:a16="http://schemas.microsoft.com/office/drawing/2014/main" id="{5C45E735-E8D7-5473-46BD-B5F91FBA04D0}"/>
              </a:ext>
            </a:extLst>
          </p:cNvPr>
          <p:cNvSpPr>
            <a:spLocks noGrp="1"/>
          </p:cNvSpPr>
          <p:nvPr>
            <p:ph idx="15"/>
          </p:nvPr>
        </p:nvSpPr>
        <p:spPr>
          <a:xfrm>
            <a:off x="8012296" y="3805880"/>
            <a:ext cx="4094757" cy="2424474"/>
          </a:xfrm>
        </p:spPr>
        <p:txBody>
          <a:bodyPr>
            <a:normAutofit/>
          </a:bodyPr>
          <a:lstStyle>
            <a:lvl1pPr marL="0" indent="0">
              <a:buNone/>
              <a:defRPr sz="3000" b="1">
                <a:solidFill>
                  <a:schemeClr val="bg1"/>
                </a:solidFill>
                <a:latin typeface="Montserrat" pitchFamily="2" charset="77"/>
                <a:cs typeface="Arial" panose="020B0604020202020204" pitchFamily="34" charset="0"/>
              </a:defRPr>
            </a:lvl1pPr>
            <a:lvl2pPr>
              <a:defRPr sz="1700" b="0">
                <a:solidFill>
                  <a:schemeClr val="bg1"/>
                </a:solidFill>
                <a:latin typeface="Montserrat" pitchFamily="2" charset="77"/>
                <a:cs typeface="Arial" panose="020B0604020202020204" pitchFamily="34" charset="0"/>
              </a:defRPr>
            </a:lvl2pPr>
            <a:lvl3pPr>
              <a:defRPr sz="1700" b="0">
                <a:solidFill>
                  <a:schemeClr val="bg1"/>
                </a:solidFill>
                <a:latin typeface="Montserrat" pitchFamily="2" charset="77"/>
                <a:cs typeface="Arial" panose="020B0604020202020204" pitchFamily="34" charset="0"/>
              </a:defRPr>
            </a:lvl3pPr>
            <a:lvl4pPr>
              <a:defRPr sz="1700" b="0">
                <a:solidFill>
                  <a:schemeClr val="bg1"/>
                </a:solidFill>
                <a:latin typeface="Montserrat" pitchFamily="2" charset="77"/>
                <a:cs typeface="Arial" panose="020B0604020202020204" pitchFamily="34" charset="0"/>
              </a:defRPr>
            </a:lvl4pPr>
            <a:lvl5pPr>
              <a:defRPr sz="1700" b="0">
                <a:solidFill>
                  <a:schemeClr val="bg1"/>
                </a:solidFill>
                <a:latin typeface="Montserrat"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err="1"/>
              <a:t>Fifh</a:t>
            </a:r>
            <a:r>
              <a:rPr lang="en-US"/>
              <a:t> level</a:t>
            </a:r>
          </a:p>
        </p:txBody>
      </p:sp>
      <p:sp>
        <p:nvSpPr>
          <p:cNvPr id="5" name="Title 1">
            <a:extLst>
              <a:ext uri="{FF2B5EF4-FFF2-40B4-BE49-F238E27FC236}">
                <a16:creationId xmlns:a16="http://schemas.microsoft.com/office/drawing/2014/main" id="{F0EF38FD-38E1-2210-6D24-2C492881003A}"/>
              </a:ext>
            </a:extLst>
          </p:cNvPr>
          <p:cNvSpPr>
            <a:spLocks noGrp="1"/>
          </p:cNvSpPr>
          <p:nvPr>
            <p:ph type="title" hasCustomPrompt="1"/>
          </p:nvPr>
        </p:nvSpPr>
        <p:spPr>
          <a:xfrm>
            <a:off x="197708" y="457200"/>
            <a:ext cx="2607277" cy="2767914"/>
          </a:xfrm>
        </p:spPr>
        <p:txBody>
          <a:bodyPr anchor="t">
            <a:noAutofit/>
          </a:bodyPr>
          <a:lstStyle>
            <a:lvl1pPr>
              <a:defRPr sz="4000" b="1">
                <a:solidFill>
                  <a:srgbClr val="002060"/>
                </a:solidFill>
                <a:latin typeface="Montserrat" pitchFamily="2" charset="77"/>
                <a:cs typeface="Arial" panose="020B060402020202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B7902D2C-8709-6CE8-B493-F024E9D2D416}"/>
              </a:ext>
            </a:extLst>
          </p:cNvPr>
          <p:cNvSpPr>
            <a:spLocks noGrp="1"/>
          </p:cNvSpPr>
          <p:nvPr>
            <p:ph idx="10"/>
          </p:nvPr>
        </p:nvSpPr>
        <p:spPr>
          <a:xfrm>
            <a:off x="219076" y="3429000"/>
            <a:ext cx="2607277" cy="2767915"/>
          </a:xfrm>
        </p:spPr>
        <p:txBody>
          <a:bodyPr>
            <a:normAutofit/>
          </a:bodyPr>
          <a:lstStyle>
            <a:lvl1pPr marL="0" indent="0">
              <a:buNone/>
              <a:defRPr sz="2400">
                <a:solidFill>
                  <a:srgbClr val="002060"/>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10086853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3E6C0B-BA7F-2300-BBF9-0ADCE1B7058C}"/>
              </a:ext>
            </a:extLst>
          </p:cNvPr>
          <p:cNvSpPr/>
          <p:nvPr userDrawn="1"/>
        </p:nvSpPr>
        <p:spPr>
          <a:xfrm>
            <a:off x="3279911" y="-40944"/>
            <a:ext cx="4462272" cy="3200400"/>
          </a:xfrm>
          <a:prstGeom prst="rect">
            <a:avLst/>
          </a:prstGeom>
          <a:solidFill>
            <a:srgbClr val="DDD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EFC1AC"/>
                </a:solidFill>
                <a:highlight>
                  <a:srgbClr val="C0C0C0"/>
                </a:highlight>
              </a:rPr>
              <a:t> </a:t>
            </a:r>
          </a:p>
        </p:txBody>
      </p:sp>
      <p:sp>
        <p:nvSpPr>
          <p:cNvPr id="8" name="Rectangle 7">
            <a:extLst>
              <a:ext uri="{FF2B5EF4-FFF2-40B4-BE49-F238E27FC236}">
                <a16:creationId xmlns:a16="http://schemas.microsoft.com/office/drawing/2014/main" id="{C89D13D3-7819-17E0-DA10-767928EE2577}"/>
              </a:ext>
            </a:extLst>
          </p:cNvPr>
          <p:cNvSpPr/>
          <p:nvPr userDrawn="1"/>
        </p:nvSpPr>
        <p:spPr>
          <a:xfrm>
            <a:off x="7786597" y="-40944"/>
            <a:ext cx="4462272" cy="3200400"/>
          </a:xfrm>
          <a:prstGeom prst="rect">
            <a:avLst/>
          </a:prstGeom>
          <a:solidFill>
            <a:srgbClr val="93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E0E4E6"/>
                </a:solidFill>
                <a:highlight>
                  <a:srgbClr val="C0C0C0"/>
                </a:highlight>
              </a:rPr>
              <a:t> </a:t>
            </a:r>
          </a:p>
        </p:txBody>
      </p:sp>
      <p:sp>
        <p:nvSpPr>
          <p:cNvPr id="13" name="Rectangle 12">
            <a:extLst>
              <a:ext uri="{FF2B5EF4-FFF2-40B4-BE49-F238E27FC236}">
                <a16:creationId xmlns:a16="http://schemas.microsoft.com/office/drawing/2014/main" id="{70418F12-43BA-D9A4-B4D9-F68C09AF90CE}"/>
              </a:ext>
            </a:extLst>
          </p:cNvPr>
          <p:cNvSpPr/>
          <p:nvPr userDrawn="1"/>
        </p:nvSpPr>
        <p:spPr>
          <a:xfrm>
            <a:off x="3279911" y="3216768"/>
            <a:ext cx="4462272" cy="3200400"/>
          </a:xfrm>
          <a:prstGeom prst="rect">
            <a:avLst/>
          </a:prstGeom>
          <a:solidFill>
            <a:srgbClr val="CCD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E0E4E6"/>
                </a:solidFill>
                <a:highlight>
                  <a:srgbClr val="C0C0C0"/>
                </a:highlight>
              </a:rPr>
              <a:t> </a:t>
            </a:r>
          </a:p>
        </p:txBody>
      </p:sp>
      <p:sp>
        <p:nvSpPr>
          <p:cNvPr id="14" name="Rectangle 13">
            <a:extLst>
              <a:ext uri="{FF2B5EF4-FFF2-40B4-BE49-F238E27FC236}">
                <a16:creationId xmlns:a16="http://schemas.microsoft.com/office/drawing/2014/main" id="{794ED8F0-F4B7-FEE1-9B7C-54908142DE8A}"/>
              </a:ext>
            </a:extLst>
          </p:cNvPr>
          <p:cNvSpPr/>
          <p:nvPr userDrawn="1"/>
        </p:nvSpPr>
        <p:spPr>
          <a:xfrm>
            <a:off x="7786597" y="3216768"/>
            <a:ext cx="4462272" cy="3200400"/>
          </a:xfrm>
          <a:prstGeom prst="rect">
            <a:avLst/>
          </a:prstGeom>
          <a:solidFill>
            <a:srgbClr val="EFA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E0E4E6"/>
                </a:solidFill>
                <a:highlight>
                  <a:srgbClr val="C0C0C0"/>
                </a:highlight>
              </a:rPr>
              <a:t> </a:t>
            </a:r>
          </a:p>
        </p:txBody>
      </p:sp>
      <p:sp>
        <p:nvSpPr>
          <p:cNvPr id="3" name="Content Placeholder 2">
            <a:extLst>
              <a:ext uri="{FF2B5EF4-FFF2-40B4-BE49-F238E27FC236}">
                <a16:creationId xmlns:a16="http://schemas.microsoft.com/office/drawing/2014/main" id="{38582311-7B26-C870-64F8-3832FCD091BD}"/>
              </a:ext>
            </a:extLst>
          </p:cNvPr>
          <p:cNvSpPr>
            <a:spLocks noGrp="1"/>
          </p:cNvSpPr>
          <p:nvPr>
            <p:ph idx="1"/>
          </p:nvPr>
        </p:nvSpPr>
        <p:spPr>
          <a:xfrm>
            <a:off x="3550024" y="440832"/>
            <a:ext cx="4012311" cy="2537146"/>
          </a:xfrm>
        </p:spPr>
        <p:txBody>
          <a:bodyPr>
            <a:normAutofit/>
          </a:bodyPr>
          <a:lstStyle>
            <a:lvl1pPr marL="0" indent="0">
              <a:buNone/>
              <a:defRPr sz="3000" b="1">
                <a:solidFill>
                  <a:srgbClr val="002060"/>
                </a:solidFill>
                <a:latin typeface="Montserrat" pitchFamily="2" charset="77"/>
                <a:cs typeface="Arial" panose="020B0604020202020204" pitchFamily="34" charset="0"/>
              </a:defRPr>
            </a:lvl1pPr>
            <a:lvl2pPr>
              <a:defRPr sz="1700" b="0">
                <a:solidFill>
                  <a:srgbClr val="002060"/>
                </a:solidFill>
                <a:latin typeface="Montserrat" pitchFamily="2" charset="77"/>
                <a:cs typeface="Arial" panose="020B0604020202020204" pitchFamily="34" charset="0"/>
              </a:defRPr>
            </a:lvl2pPr>
            <a:lvl3pPr>
              <a:defRPr sz="1700" b="0">
                <a:solidFill>
                  <a:srgbClr val="002060"/>
                </a:solidFill>
                <a:latin typeface="Montserrat" pitchFamily="2" charset="77"/>
                <a:cs typeface="Arial" panose="020B0604020202020204" pitchFamily="34" charset="0"/>
              </a:defRPr>
            </a:lvl3pPr>
            <a:lvl4pPr>
              <a:defRPr sz="1700" b="0">
                <a:solidFill>
                  <a:srgbClr val="002060"/>
                </a:solidFill>
                <a:latin typeface="Montserrat" pitchFamily="2" charset="77"/>
                <a:cs typeface="Arial" panose="020B0604020202020204" pitchFamily="34" charset="0"/>
              </a:defRPr>
            </a:lvl4pPr>
            <a:lvl5pPr>
              <a:defRPr sz="1700" b="0">
                <a:solidFill>
                  <a:srgbClr val="002060"/>
                </a:solidFill>
                <a:latin typeface="Montserrat"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err="1"/>
              <a:t>Fifh</a:t>
            </a:r>
            <a:r>
              <a:rPr lang="en-US"/>
              <a:t> level</a:t>
            </a:r>
          </a:p>
        </p:txBody>
      </p:sp>
      <p:sp>
        <p:nvSpPr>
          <p:cNvPr id="9" name="Rectangle 8">
            <a:extLst>
              <a:ext uri="{FF2B5EF4-FFF2-40B4-BE49-F238E27FC236}">
                <a16:creationId xmlns:a16="http://schemas.microsoft.com/office/drawing/2014/main" id="{D40FF23F-EB77-8A53-75CA-34E10F34C72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E3701-3B9B-8B96-EF8B-AA10A21EDF67}"/>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C6D789-18EF-75D1-ECC6-8C83D1A903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7" name="TextBox 6">
            <a:extLst>
              <a:ext uri="{FF2B5EF4-FFF2-40B4-BE49-F238E27FC236}">
                <a16:creationId xmlns:a16="http://schemas.microsoft.com/office/drawing/2014/main" id="{7204ADC3-E785-AC7E-552B-F2AC7E48E6E3}"/>
              </a:ext>
            </a:extLst>
          </p:cNvPr>
          <p:cNvSpPr txBox="1"/>
          <p:nvPr userDrawn="1"/>
        </p:nvSpPr>
        <p:spPr>
          <a:xfrm>
            <a:off x="1248032" y="5288692"/>
            <a:ext cx="184731" cy="369332"/>
          </a:xfrm>
          <a:prstGeom prst="rect">
            <a:avLst/>
          </a:prstGeom>
          <a:noFill/>
        </p:spPr>
        <p:txBody>
          <a:bodyPr wrap="none" rtlCol="0">
            <a:spAutoFit/>
          </a:bodyPr>
          <a:lstStyle/>
          <a:p>
            <a:endParaRPr lang="en-US"/>
          </a:p>
        </p:txBody>
      </p:sp>
      <p:sp>
        <p:nvSpPr>
          <p:cNvPr id="4" name="TextBox 3">
            <a:extLst>
              <a:ext uri="{FF2B5EF4-FFF2-40B4-BE49-F238E27FC236}">
                <a16:creationId xmlns:a16="http://schemas.microsoft.com/office/drawing/2014/main" id="{F8A1F5F7-5C64-C23B-BE4C-0E2A664C225C}"/>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845A38E8-6C55-41CF-E1A5-F08F3A1675C5}"/>
              </a:ext>
            </a:extLst>
          </p:cNvPr>
          <p:cNvSpPr>
            <a:spLocks noGrp="1"/>
          </p:cNvSpPr>
          <p:nvPr>
            <p:ph idx="13"/>
          </p:nvPr>
        </p:nvSpPr>
        <p:spPr>
          <a:xfrm>
            <a:off x="8012296" y="440832"/>
            <a:ext cx="4094757" cy="2527511"/>
          </a:xfrm>
        </p:spPr>
        <p:txBody>
          <a:bodyPr>
            <a:normAutofit/>
          </a:bodyPr>
          <a:lstStyle>
            <a:lvl1pPr marL="0" indent="0">
              <a:buNone/>
              <a:defRPr sz="3000" b="1">
                <a:solidFill>
                  <a:srgbClr val="002060"/>
                </a:solidFill>
                <a:latin typeface="Montserrat" pitchFamily="2" charset="77"/>
                <a:cs typeface="Arial" panose="020B0604020202020204" pitchFamily="34" charset="0"/>
              </a:defRPr>
            </a:lvl1pPr>
            <a:lvl2pPr>
              <a:defRPr sz="1700" b="0">
                <a:solidFill>
                  <a:srgbClr val="002060"/>
                </a:solidFill>
                <a:latin typeface="Montserrat" pitchFamily="2" charset="77"/>
                <a:cs typeface="Arial" panose="020B0604020202020204" pitchFamily="34" charset="0"/>
              </a:defRPr>
            </a:lvl2pPr>
            <a:lvl3pPr>
              <a:defRPr sz="1700" b="0">
                <a:solidFill>
                  <a:srgbClr val="002060"/>
                </a:solidFill>
                <a:latin typeface="Montserrat" pitchFamily="2" charset="77"/>
                <a:cs typeface="Arial" panose="020B0604020202020204" pitchFamily="34" charset="0"/>
              </a:defRPr>
            </a:lvl3pPr>
            <a:lvl4pPr>
              <a:defRPr sz="1700" b="0">
                <a:solidFill>
                  <a:srgbClr val="002060"/>
                </a:solidFill>
                <a:latin typeface="Montserrat" pitchFamily="2" charset="77"/>
                <a:cs typeface="Arial" panose="020B0604020202020204" pitchFamily="34" charset="0"/>
              </a:defRPr>
            </a:lvl4pPr>
            <a:lvl5pPr>
              <a:defRPr sz="1700" b="0">
                <a:solidFill>
                  <a:srgbClr val="002060"/>
                </a:solidFill>
                <a:latin typeface="Montserrat"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27BEA940-60E9-530E-BB9D-4065B10D52DC}"/>
              </a:ext>
            </a:extLst>
          </p:cNvPr>
          <p:cNvSpPr>
            <a:spLocks noGrp="1"/>
          </p:cNvSpPr>
          <p:nvPr>
            <p:ph idx="14"/>
          </p:nvPr>
        </p:nvSpPr>
        <p:spPr>
          <a:xfrm>
            <a:off x="3550024" y="3805880"/>
            <a:ext cx="4050344" cy="2424475"/>
          </a:xfrm>
        </p:spPr>
        <p:txBody>
          <a:bodyPr>
            <a:normAutofit/>
          </a:bodyPr>
          <a:lstStyle>
            <a:lvl1pPr marL="0" indent="0">
              <a:buNone/>
              <a:defRPr sz="3000" b="1">
                <a:solidFill>
                  <a:srgbClr val="002060"/>
                </a:solidFill>
                <a:latin typeface="Montserrat" pitchFamily="2" charset="77"/>
                <a:cs typeface="Arial" panose="020B0604020202020204" pitchFamily="34" charset="0"/>
              </a:defRPr>
            </a:lvl1pPr>
            <a:lvl2pPr>
              <a:defRPr sz="1700" b="0">
                <a:solidFill>
                  <a:srgbClr val="002060"/>
                </a:solidFill>
                <a:latin typeface="Montserrat" pitchFamily="2" charset="77"/>
                <a:cs typeface="Arial" panose="020B0604020202020204" pitchFamily="34" charset="0"/>
              </a:defRPr>
            </a:lvl2pPr>
            <a:lvl3pPr>
              <a:defRPr sz="1700" b="0">
                <a:solidFill>
                  <a:srgbClr val="002060"/>
                </a:solidFill>
                <a:latin typeface="Montserrat" pitchFamily="2" charset="77"/>
                <a:cs typeface="Arial" panose="020B0604020202020204" pitchFamily="34" charset="0"/>
              </a:defRPr>
            </a:lvl3pPr>
            <a:lvl4pPr>
              <a:defRPr sz="1700" b="0">
                <a:solidFill>
                  <a:srgbClr val="002060"/>
                </a:solidFill>
                <a:latin typeface="Montserrat" pitchFamily="2" charset="77"/>
                <a:cs typeface="Arial" panose="020B0604020202020204" pitchFamily="34" charset="0"/>
              </a:defRPr>
            </a:lvl4pPr>
            <a:lvl5pPr>
              <a:defRPr sz="1700" b="0">
                <a:solidFill>
                  <a:srgbClr val="002060"/>
                </a:solidFill>
                <a:latin typeface="Montserrat"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a:extLst>
              <a:ext uri="{FF2B5EF4-FFF2-40B4-BE49-F238E27FC236}">
                <a16:creationId xmlns:a16="http://schemas.microsoft.com/office/drawing/2014/main" id="{5C45E735-E8D7-5473-46BD-B5F91FBA04D0}"/>
              </a:ext>
            </a:extLst>
          </p:cNvPr>
          <p:cNvSpPr>
            <a:spLocks noGrp="1"/>
          </p:cNvSpPr>
          <p:nvPr>
            <p:ph idx="15"/>
          </p:nvPr>
        </p:nvSpPr>
        <p:spPr>
          <a:xfrm>
            <a:off x="8012296" y="3805880"/>
            <a:ext cx="4094757" cy="2424474"/>
          </a:xfrm>
        </p:spPr>
        <p:txBody>
          <a:bodyPr>
            <a:normAutofit/>
          </a:bodyPr>
          <a:lstStyle>
            <a:lvl1pPr marL="0" indent="0">
              <a:buNone/>
              <a:defRPr sz="3000" b="1">
                <a:solidFill>
                  <a:srgbClr val="002060"/>
                </a:solidFill>
                <a:latin typeface="Montserrat" pitchFamily="2" charset="77"/>
                <a:cs typeface="Arial" panose="020B0604020202020204" pitchFamily="34" charset="0"/>
              </a:defRPr>
            </a:lvl1pPr>
            <a:lvl2pPr>
              <a:defRPr sz="1700" b="0">
                <a:solidFill>
                  <a:srgbClr val="002060"/>
                </a:solidFill>
                <a:latin typeface="Montserrat" pitchFamily="2" charset="77"/>
                <a:cs typeface="Arial" panose="020B0604020202020204" pitchFamily="34" charset="0"/>
              </a:defRPr>
            </a:lvl2pPr>
            <a:lvl3pPr>
              <a:defRPr sz="1700" b="0">
                <a:solidFill>
                  <a:srgbClr val="002060"/>
                </a:solidFill>
                <a:latin typeface="Montserrat" pitchFamily="2" charset="77"/>
                <a:cs typeface="Arial" panose="020B0604020202020204" pitchFamily="34" charset="0"/>
              </a:defRPr>
            </a:lvl3pPr>
            <a:lvl4pPr>
              <a:defRPr sz="1700" b="0">
                <a:solidFill>
                  <a:srgbClr val="002060"/>
                </a:solidFill>
                <a:latin typeface="Montserrat" pitchFamily="2" charset="77"/>
                <a:cs typeface="Arial" panose="020B0604020202020204" pitchFamily="34" charset="0"/>
              </a:defRPr>
            </a:lvl4pPr>
            <a:lvl5pPr>
              <a:defRPr sz="1700" b="0">
                <a:solidFill>
                  <a:srgbClr val="002060"/>
                </a:solidFill>
                <a:latin typeface="Montserrat"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err="1"/>
              <a:t>Fifh</a:t>
            </a:r>
            <a:r>
              <a:rPr lang="en-US"/>
              <a:t> level</a:t>
            </a:r>
          </a:p>
        </p:txBody>
      </p:sp>
      <p:sp>
        <p:nvSpPr>
          <p:cNvPr id="6" name="Title 1">
            <a:extLst>
              <a:ext uri="{FF2B5EF4-FFF2-40B4-BE49-F238E27FC236}">
                <a16:creationId xmlns:a16="http://schemas.microsoft.com/office/drawing/2014/main" id="{2D00D5FD-5DFF-428B-0052-8001F2146073}"/>
              </a:ext>
            </a:extLst>
          </p:cNvPr>
          <p:cNvSpPr>
            <a:spLocks noGrp="1"/>
          </p:cNvSpPr>
          <p:nvPr>
            <p:ph type="title" hasCustomPrompt="1"/>
          </p:nvPr>
        </p:nvSpPr>
        <p:spPr>
          <a:xfrm>
            <a:off x="197708" y="457200"/>
            <a:ext cx="2607277" cy="2767914"/>
          </a:xfrm>
        </p:spPr>
        <p:txBody>
          <a:bodyPr anchor="t">
            <a:noAutofit/>
          </a:bodyPr>
          <a:lstStyle>
            <a:lvl1pPr>
              <a:defRPr sz="4000" b="1">
                <a:solidFill>
                  <a:srgbClr val="002060"/>
                </a:solidFill>
                <a:latin typeface="Montserrat" pitchFamily="2" charset="77"/>
                <a:cs typeface="Arial" panose="020B0604020202020204" pitchFamily="34" charset="0"/>
              </a:defRPr>
            </a:lvl1pPr>
          </a:lstStyle>
          <a:p>
            <a:r>
              <a:rPr lang="en-US"/>
              <a:t>CLICK TO EDIT MASTER TITLE STYLE</a:t>
            </a:r>
          </a:p>
        </p:txBody>
      </p:sp>
      <p:sp>
        <p:nvSpPr>
          <p:cNvPr id="18" name="Content Placeholder 2">
            <a:extLst>
              <a:ext uri="{FF2B5EF4-FFF2-40B4-BE49-F238E27FC236}">
                <a16:creationId xmlns:a16="http://schemas.microsoft.com/office/drawing/2014/main" id="{A46BBE07-4F17-2ADB-1605-CD5ED53BCBA1}"/>
              </a:ext>
            </a:extLst>
          </p:cNvPr>
          <p:cNvSpPr>
            <a:spLocks noGrp="1"/>
          </p:cNvSpPr>
          <p:nvPr>
            <p:ph idx="10"/>
          </p:nvPr>
        </p:nvSpPr>
        <p:spPr>
          <a:xfrm>
            <a:off x="219076" y="3429000"/>
            <a:ext cx="2607277" cy="2767915"/>
          </a:xfrm>
        </p:spPr>
        <p:txBody>
          <a:bodyPr>
            <a:normAutofit/>
          </a:bodyPr>
          <a:lstStyle>
            <a:lvl1pPr marL="0" indent="0">
              <a:buNone/>
              <a:defRPr sz="2400">
                <a:solidFill>
                  <a:srgbClr val="002060"/>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2522477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AAC2C-8122-B73F-61E1-C9FDA1E54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C550DD-69B8-2DCC-88BD-2891F4FA5B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1A0EF2-8430-8F17-2C76-79A9831C51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AB6BCF-1EBB-5226-B596-3B2050CC3988}"/>
              </a:ext>
            </a:extLst>
          </p:cNvPr>
          <p:cNvSpPr>
            <a:spLocks noGrp="1"/>
          </p:cNvSpPr>
          <p:nvPr>
            <p:ph type="dt" sz="half" idx="10"/>
          </p:nvPr>
        </p:nvSpPr>
        <p:spPr/>
        <p:txBody>
          <a:bodyPr/>
          <a:lstStyle/>
          <a:p>
            <a:fld id="{C931001B-4A17-B445-994D-419EDCCDF300}" type="datetimeFigureOut">
              <a:rPr lang="en-US" smtClean="0"/>
              <a:t>12/6/23</a:t>
            </a:fld>
            <a:endParaRPr lang="en-US"/>
          </a:p>
        </p:txBody>
      </p:sp>
      <p:sp>
        <p:nvSpPr>
          <p:cNvPr id="6" name="Footer Placeholder 5">
            <a:extLst>
              <a:ext uri="{FF2B5EF4-FFF2-40B4-BE49-F238E27FC236}">
                <a16:creationId xmlns:a16="http://schemas.microsoft.com/office/drawing/2014/main" id="{18F92625-5EB8-FA07-5665-6F3A8FD351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E0B94C-DB92-3B10-6ACB-F2C7837CC805}"/>
              </a:ext>
            </a:extLst>
          </p:cNvPr>
          <p:cNvSpPr>
            <a:spLocks noGrp="1"/>
          </p:cNvSpPr>
          <p:nvPr>
            <p:ph type="sldNum" sz="quarter" idx="12"/>
          </p:nvPr>
        </p:nvSpPr>
        <p:spPr/>
        <p:txBody>
          <a:bodyPr/>
          <a:lstStyle/>
          <a:p>
            <a:fld id="{68AAB74C-DDDD-5949-BBF0-E4832D2D7293}" type="slidenum">
              <a:rPr lang="en-US" smtClean="0"/>
              <a:t>‹#›</a:t>
            </a:fld>
            <a:endParaRPr lang="en-US"/>
          </a:p>
        </p:txBody>
      </p:sp>
    </p:spTree>
    <p:extLst>
      <p:ext uri="{BB962C8B-B14F-4D97-AF65-F5344CB8AC3E}">
        <p14:creationId xmlns:p14="http://schemas.microsoft.com/office/powerpoint/2010/main" val="28575664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41A9356-A5B0-74CD-D494-64668D22B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8210" y="105269"/>
            <a:ext cx="585641" cy="239580"/>
          </a:xfrm>
          <a:prstGeom prst="rect">
            <a:avLst/>
          </a:prstGeom>
        </p:spPr>
      </p:pic>
      <p:sp>
        <p:nvSpPr>
          <p:cNvPr id="2" name="Rectangle 1">
            <a:extLst>
              <a:ext uri="{FF2B5EF4-FFF2-40B4-BE49-F238E27FC236}">
                <a16:creationId xmlns:a16="http://schemas.microsoft.com/office/drawing/2014/main" id="{6ED8BE70-35D4-73AF-4855-BBE89A27925D}"/>
              </a:ext>
            </a:extLst>
          </p:cNvPr>
          <p:cNvSpPr/>
          <p:nvPr userDrawn="1"/>
        </p:nvSpPr>
        <p:spPr>
          <a:xfrm>
            <a:off x="0" y="-466164"/>
            <a:ext cx="4023360" cy="277212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3" name="Rectangle 2">
            <a:extLst>
              <a:ext uri="{FF2B5EF4-FFF2-40B4-BE49-F238E27FC236}">
                <a16:creationId xmlns:a16="http://schemas.microsoft.com/office/drawing/2014/main" id="{54E05E5A-18B3-CD98-EC56-FD0E34EE8E6A}"/>
              </a:ext>
            </a:extLst>
          </p:cNvPr>
          <p:cNvSpPr/>
          <p:nvPr userDrawn="1"/>
        </p:nvSpPr>
        <p:spPr>
          <a:xfrm>
            <a:off x="4084320" y="-466165"/>
            <a:ext cx="4023360" cy="27721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7" name="Rectangle 6">
            <a:extLst>
              <a:ext uri="{FF2B5EF4-FFF2-40B4-BE49-F238E27FC236}">
                <a16:creationId xmlns:a16="http://schemas.microsoft.com/office/drawing/2014/main" id="{2C85013C-2301-A934-4DDD-6A25CAEF94E3}"/>
              </a:ext>
            </a:extLst>
          </p:cNvPr>
          <p:cNvSpPr/>
          <p:nvPr userDrawn="1"/>
        </p:nvSpPr>
        <p:spPr>
          <a:xfrm>
            <a:off x="8162696" y="-466164"/>
            <a:ext cx="4023360" cy="27721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21" name="Rectangle 20">
            <a:extLst>
              <a:ext uri="{FF2B5EF4-FFF2-40B4-BE49-F238E27FC236}">
                <a16:creationId xmlns:a16="http://schemas.microsoft.com/office/drawing/2014/main" id="{48466F7A-AFD0-1E42-CD97-17292ACCA280}"/>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4060A56-CF58-0E57-7445-DD49C5294370}"/>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72677432-5988-6F2C-E475-434417A3B5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390243" y="6559120"/>
            <a:ext cx="582682" cy="238370"/>
          </a:xfrm>
          <a:prstGeom prst="rect">
            <a:avLst/>
          </a:prstGeom>
        </p:spPr>
      </p:pic>
      <p:sp>
        <p:nvSpPr>
          <p:cNvPr id="25" name="TextBox 24">
            <a:extLst>
              <a:ext uri="{FF2B5EF4-FFF2-40B4-BE49-F238E27FC236}">
                <a16:creationId xmlns:a16="http://schemas.microsoft.com/office/drawing/2014/main" id="{82C9D4EB-42FB-8AFA-D3B4-5A0D0714805F}"/>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27" name="Text Placeholder 26">
            <a:extLst>
              <a:ext uri="{FF2B5EF4-FFF2-40B4-BE49-F238E27FC236}">
                <a16:creationId xmlns:a16="http://schemas.microsoft.com/office/drawing/2014/main" id="{ED141683-8DD5-ED0E-B074-6D2CB5281775}"/>
              </a:ext>
            </a:extLst>
          </p:cNvPr>
          <p:cNvSpPr>
            <a:spLocks noGrp="1"/>
          </p:cNvSpPr>
          <p:nvPr>
            <p:ph type="body" sz="quarter" idx="10"/>
          </p:nvPr>
        </p:nvSpPr>
        <p:spPr>
          <a:xfrm>
            <a:off x="4365901" y="2649680"/>
            <a:ext cx="2714625" cy="199072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6">
            <a:extLst>
              <a:ext uri="{FF2B5EF4-FFF2-40B4-BE49-F238E27FC236}">
                <a16:creationId xmlns:a16="http://schemas.microsoft.com/office/drawing/2014/main" id="{B7FD0C0D-FA76-06D2-4406-433FE0143B16}"/>
              </a:ext>
            </a:extLst>
          </p:cNvPr>
          <p:cNvSpPr>
            <a:spLocks noGrp="1"/>
          </p:cNvSpPr>
          <p:nvPr>
            <p:ph type="body" sz="quarter" idx="11"/>
          </p:nvPr>
        </p:nvSpPr>
        <p:spPr>
          <a:xfrm>
            <a:off x="8435483" y="2644943"/>
            <a:ext cx="2714625" cy="199072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6">
            <a:extLst>
              <a:ext uri="{FF2B5EF4-FFF2-40B4-BE49-F238E27FC236}">
                <a16:creationId xmlns:a16="http://schemas.microsoft.com/office/drawing/2014/main" id="{DD32B55B-6516-988C-68FB-704C46D283A2}"/>
              </a:ext>
            </a:extLst>
          </p:cNvPr>
          <p:cNvSpPr>
            <a:spLocks noGrp="1"/>
          </p:cNvSpPr>
          <p:nvPr>
            <p:ph type="body" sz="quarter" idx="12"/>
          </p:nvPr>
        </p:nvSpPr>
        <p:spPr>
          <a:xfrm>
            <a:off x="387626" y="2644942"/>
            <a:ext cx="2714625" cy="199072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6">
            <a:extLst>
              <a:ext uri="{FF2B5EF4-FFF2-40B4-BE49-F238E27FC236}">
                <a16:creationId xmlns:a16="http://schemas.microsoft.com/office/drawing/2014/main" id="{DFE2AA17-D6A9-5D40-140E-C67D9E4739FA}"/>
              </a:ext>
            </a:extLst>
          </p:cNvPr>
          <p:cNvSpPr>
            <a:spLocks noGrp="1"/>
          </p:cNvSpPr>
          <p:nvPr>
            <p:ph type="body" sz="quarter" idx="13" hasCustomPrompt="1"/>
          </p:nvPr>
        </p:nvSpPr>
        <p:spPr>
          <a:xfrm>
            <a:off x="341973" y="1783992"/>
            <a:ext cx="2714625" cy="1990725"/>
          </a:xfrm>
        </p:spPr>
        <p:txBody>
          <a:bodyPr>
            <a:noAutofit/>
          </a:bodyPr>
          <a:lstStyle>
            <a:lvl1pPr marL="0" indent="0">
              <a:buNone/>
              <a:defRPr sz="1800" b="1">
                <a:solidFill>
                  <a:schemeClr val="bg1"/>
                </a:solidFill>
                <a:latin typeface="Montserrat" pitchFamily="2" charset="77"/>
              </a:defRPr>
            </a:lvl1pPr>
            <a:lvl2pPr>
              <a:defRPr sz="1800"/>
            </a:lvl2pPr>
            <a:lvl3pPr>
              <a:defRPr sz="1800"/>
            </a:lvl3pPr>
            <a:lvl4pPr>
              <a:defRPr sz="1800"/>
            </a:lvl4pPr>
            <a:lvl5pPr>
              <a:defRPr sz="1800"/>
            </a:lvl5pPr>
          </a:lstStyle>
          <a:p>
            <a:pPr lvl="0"/>
            <a:r>
              <a:rPr lang="en-US"/>
              <a:t>CLICK TO EDIT</a:t>
            </a:r>
          </a:p>
        </p:txBody>
      </p:sp>
      <p:sp>
        <p:nvSpPr>
          <p:cNvPr id="31" name="Text Placeholder 26">
            <a:extLst>
              <a:ext uri="{FF2B5EF4-FFF2-40B4-BE49-F238E27FC236}">
                <a16:creationId xmlns:a16="http://schemas.microsoft.com/office/drawing/2014/main" id="{B025CB5B-738A-2668-C132-285ABC3BCC25}"/>
              </a:ext>
            </a:extLst>
          </p:cNvPr>
          <p:cNvSpPr>
            <a:spLocks noGrp="1"/>
          </p:cNvSpPr>
          <p:nvPr>
            <p:ph type="body" sz="quarter" idx="14" hasCustomPrompt="1"/>
          </p:nvPr>
        </p:nvSpPr>
        <p:spPr>
          <a:xfrm>
            <a:off x="4351578" y="1874660"/>
            <a:ext cx="2714625" cy="1990725"/>
          </a:xfrm>
        </p:spPr>
        <p:txBody>
          <a:bodyPr>
            <a:noAutofit/>
          </a:bodyPr>
          <a:lstStyle>
            <a:lvl1pPr marL="0" indent="0">
              <a:buNone/>
              <a:defRPr sz="1800" b="1">
                <a:solidFill>
                  <a:schemeClr val="bg1"/>
                </a:solidFill>
                <a:latin typeface="Montserrat" pitchFamily="2" charset="77"/>
              </a:defRPr>
            </a:lvl1pPr>
            <a:lvl2pPr>
              <a:defRPr sz="1800"/>
            </a:lvl2pPr>
            <a:lvl3pPr>
              <a:defRPr sz="1800"/>
            </a:lvl3pPr>
            <a:lvl4pPr>
              <a:defRPr sz="1800"/>
            </a:lvl4pPr>
            <a:lvl5pPr>
              <a:defRPr sz="1800"/>
            </a:lvl5pPr>
          </a:lstStyle>
          <a:p>
            <a:pPr lvl="0"/>
            <a:r>
              <a:rPr lang="en-US"/>
              <a:t>CLICK TO EDIT</a:t>
            </a:r>
          </a:p>
        </p:txBody>
      </p:sp>
      <p:sp>
        <p:nvSpPr>
          <p:cNvPr id="32" name="Text Placeholder 26">
            <a:extLst>
              <a:ext uri="{FF2B5EF4-FFF2-40B4-BE49-F238E27FC236}">
                <a16:creationId xmlns:a16="http://schemas.microsoft.com/office/drawing/2014/main" id="{73F208BF-3712-4FBF-8B9B-7F6F4CA5634A}"/>
              </a:ext>
            </a:extLst>
          </p:cNvPr>
          <p:cNvSpPr>
            <a:spLocks noGrp="1"/>
          </p:cNvSpPr>
          <p:nvPr>
            <p:ph type="body" sz="quarter" idx="15" hasCustomPrompt="1"/>
          </p:nvPr>
        </p:nvSpPr>
        <p:spPr>
          <a:xfrm>
            <a:off x="8435483" y="1866732"/>
            <a:ext cx="2714625" cy="1990725"/>
          </a:xfrm>
        </p:spPr>
        <p:txBody>
          <a:bodyPr>
            <a:noAutofit/>
          </a:bodyPr>
          <a:lstStyle>
            <a:lvl1pPr marL="0" indent="0">
              <a:buNone/>
              <a:defRPr sz="1800" b="1">
                <a:solidFill>
                  <a:schemeClr val="bg1"/>
                </a:solidFill>
                <a:latin typeface="Montserrat" pitchFamily="2" charset="77"/>
              </a:defRPr>
            </a:lvl1pPr>
            <a:lvl2pPr>
              <a:defRPr sz="1800"/>
            </a:lvl2pPr>
            <a:lvl3pPr>
              <a:defRPr sz="1800"/>
            </a:lvl3pPr>
            <a:lvl4pPr>
              <a:defRPr sz="1800"/>
            </a:lvl4pPr>
            <a:lvl5pPr>
              <a:defRPr sz="1800"/>
            </a:lvl5pPr>
          </a:lstStyle>
          <a:p>
            <a:pPr lvl="0"/>
            <a:r>
              <a:rPr lang="en-US"/>
              <a:t>CLICK TO EDIT</a:t>
            </a:r>
          </a:p>
        </p:txBody>
      </p:sp>
    </p:spTree>
    <p:extLst>
      <p:ext uri="{BB962C8B-B14F-4D97-AF65-F5344CB8AC3E}">
        <p14:creationId xmlns:p14="http://schemas.microsoft.com/office/powerpoint/2010/main" val="2037752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D2146B6-D35F-A7B8-C251-33A859BDD524}"/>
              </a:ext>
            </a:extLst>
          </p:cNvPr>
          <p:cNvSpPr/>
          <p:nvPr userDrawn="1"/>
        </p:nvSpPr>
        <p:spPr>
          <a:xfrm>
            <a:off x="0" y="0"/>
            <a:ext cx="6096000" cy="64171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 name="Rectangle 3">
            <a:extLst>
              <a:ext uri="{FF2B5EF4-FFF2-40B4-BE49-F238E27FC236}">
                <a16:creationId xmlns:a16="http://schemas.microsoft.com/office/drawing/2014/main" id="{E1B9A247-2A02-AA35-F925-1054CB853680}"/>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4E6"/>
              </a:solidFill>
              <a:highlight>
                <a:srgbClr val="C0C0C0"/>
              </a:highlight>
            </a:endParaRPr>
          </a:p>
        </p:txBody>
      </p:sp>
      <p:sp>
        <p:nvSpPr>
          <p:cNvPr id="6" name="Rectangle 5">
            <a:extLst>
              <a:ext uri="{FF2B5EF4-FFF2-40B4-BE49-F238E27FC236}">
                <a16:creationId xmlns:a16="http://schemas.microsoft.com/office/drawing/2014/main" id="{6F394888-2245-1A9C-5837-2788AC1C1201}"/>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D782A2F-F001-E08A-B492-5604823F7216}"/>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2" name="Graphic 1">
            <a:extLst>
              <a:ext uri="{FF2B5EF4-FFF2-40B4-BE49-F238E27FC236}">
                <a16:creationId xmlns:a16="http://schemas.microsoft.com/office/drawing/2014/main" id="{05BCF2A8-F45C-F1D9-E7A0-9A66C27253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3" name="Text Placeholder 7">
            <a:extLst>
              <a:ext uri="{FF2B5EF4-FFF2-40B4-BE49-F238E27FC236}">
                <a16:creationId xmlns:a16="http://schemas.microsoft.com/office/drawing/2014/main" id="{E7E2B752-14FE-AEF8-299A-13CD3C135EAC}"/>
              </a:ext>
            </a:extLst>
          </p:cNvPr>
          <p:cNvSpPr>
            <a:spLocks noGrp="1"/>
          </p:cNvSpPr>
          <p:nvPr>
            <p:ph type="body" sz="quarter" idx="10" hasCustomPrompt="1"/>
          </p:nvPr>
        </p:nvSpPr>
        <p:spPr>
          <a:xfrm>
            <a:off x="6468958" y="317765"/>
            <a:ext cx="7835348" cy="4623555"/>
          </a:xfrm>
        </p:spPr>
        <p:txBody>
          <a:bodyPr/>
          <a:lstStyle>
            <a:lvl1pPr marL="0" indent="0">
              <a:buNone/>
              <a:defRPr sz="1800" b="0">
                <a:solidFill>
                  <a:srgbClr val="002060"/>
                </a:solidFill>
              </a:defRPr>
            </a:lvl1pPr>
            <a:lvl2pPr marL="457200" indent="0">
              <a:buNone/>
              <a:defRPr sz="1800">
                <a:solidFill>
                  <a:srgbClr val="002060"/>
                </a:solidFill>
              </a:defRPr>
            </a:lvl2pPr>
            <a:lvl3pPr marL="914400" indent="0">
              <a:buNone/>
              <a:defRPr sz="1800">
                <a:solidFill>
                  <a:srgbClr val="002060"/>
                </a:solidFill>
              </a:defRPr>
            </a:lvl3pPr>
            <a:lvl4pPr marL="1371600" indent="0">
              <a:buNone/>
              <a:defRPr sz="1800">
                <a:solidFill>
                  <a:srgbClr val="002060"/>
                </a:solidFill>
              </a:defRPr>
            </a:lvl4pPr>
            <a:lvl5pPr marL="1828800" indent="0">
              <a:buNone/>
              <a:defRPr sz="1800">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D873B20D-389D-6530-5A00-28ED23D511AB}"/>
              </a:ext>
            </a:extLst>
          </p:cNvPr>
          <p:cNvSpPr>
            <a:spLocks noGrp="1"/>
          </p:cNvSpPr>
          <p:nvPr>
            <p:ph type="title" hasCustomPrompt="1"/>
          </p:nvPr>
        </p:nvSpPr>
        <p:spPr>
          <a:xfrm>
            <a:off x="197708" y="457200"/>
            <a:ext cx="2607277" cy="2767914"/>
          </a:xfrm>
        </p:spPr>
        <p:txBody>
          <a:bodyPr anchor="t">
            <a:noAutofit/>
          </a:bodyPr>
          <a:lstStyle>
            <a:lvl1pPr>
              <a:defRPr sz="4000" b="1">
                <a:solidFill>
                  <a:schemeClr val="bg1"/>
                </a:solidFill>
                <a:latin typeface="Montserrat" pitchFamily="2" charset="77"/>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BE57EA81-8F63-8D2B-04FE-297341CC1E39}"/>
              </a:ext>
            </a:extLst>
          </p:cNvPr>
          <p:cNvSpPr>
            <a:spLocks noGrp="1"/>
          </p:cNvSpPr>
          <p:nvPr>
            <p:ph idx="11"/>
          </p:nvPr>
        </p:nvSpPr>
        <p:spPr>
          <a:xfrm>
            <a:off x="219076" y="3429000"/>
            <a:ext cx="2607277" cy="2767915"/>
          </a:xfrm>
        </p:spPr>
        <p:txBody>
          <a:bodyPr>
            <a:normAutofit/>
          </a:bodyPr>
          <a:lstStyle>
            <a:lvl1pPr marL="0" indent="0">
              <a:buNone/>
              <a:defRPr sz="2400">
                <a:solidFill>
                  <a:schemeClr val="bg1"/>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979095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D2146B6-D35F-A7B8-C251-33A859BDD524}"/>
              </a:ext>
            </a:extLst>
          </p:cNvPr>
          <p:cNvSpPr/>
          <p:nvPr userDrawn="1"/>
        </p:nvSpPr>
        <p:spPr>
          <a:xfrm>
            <a:off x="0" y="0"/>
            <a:ext cx="6096000" cy="641716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 name="Rectangle 3">
            <a:extLst>
              <a:ext uri="{FF2B5EF4-FFF2-40B4-BE49-F238E27FC236}">
                <a16:creationId xmlns:a16="http://schemas.microsoft.com/office/drawing/2014/main" id="{E1B9A247-2A02-AA35-F925-1054CB853680}"/>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4E6"/>
              </a:solidFill>
              <a:highlight>
                <a:srgbClr val="C0C0C0"/>
              </a:highlight>
            </a:endParaRPr>
          </a:p>
        </p:txBody>
      </p:sp>
      <p:sp>
        <p:nvSpPr>
          <p:cNvPr id="6" name="Rectangle 5">
            <a:extLst>
              <a:ext uri="{FF2B5EF4-FFF2-40B4-BE49-F238E27FC236}">
                <a16:creationId xmlns:a16="http://schemas.microsoft.com/office/drawing/2014/main" id="{6F394888-2245-1A9C-5837-2788AC1C1201}"/>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D782A2F-F001-E08A-B492-5604823F7216}"/>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2" name="Graphic 1">
            <a:extLst>
              <a:ext uri="{FF2B5EF4-FFF2-40B4-BE49-F238E27FC236}">
                <a16:creationId xmlns:a16="http://schemas.microsoft.com/office/drawing/2014/main" id="{05BCF2A8-F45C-F1D9-E7A0-9A66C27253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3" name="Text Placeholder 7">
            <a:extLst>
              <a:ext uri="{FF2B5EF4-FFF2-40B4-BE49-F238E27FC236}">
                <a16:creationId xmlns:a16="http://schemas.microsoft.com/office/drawing/2014/main" id="{E14FEBA4-E436-4FAF-7572-B5271964FED5}"/>
              </a:ext>
            </a:extLst>
          </p:cNvPr>
          <p:cNvSpPr>
            <a:spLocks noGrp="1"/>
          </p:cNvSpPr>
          <p:nvPr>
            <p:ph type="body" sz="quarter" idx="10" hasCustomPrompt="1"/>
          </p:nvPr>
        </p:nvSpPr>
        <p:spPr>
          <a:xfrm>
            <a:off x="6468958" y="317765"/>
            <a:ext cx="7835348" cy="4623555"/>
          </a:xfrm>
        </p:spPr>
        <p:txBody>
          <a:bodyPr/>
          <a:lstStyle>
            <a:lvl1pPr marL="0" indent="0">
              <a:buNone/>
              <a:defRPr sz="1800" b="0">
                <a:solidFill>
                  <a:srgbClr val="002060"/>
                </a:solidFill>
              </a:defRPr>
            </a:lvl1pPr>
            <a:lvl2pPr marL="457200" indent="0">
              <a:buNone/>
              <a:defRPr sz="1800">
                <a:solidFill>
                  <a:srgbClr val="002060"/>
                </a:solidFill>
              </a:defRPr>
            </a:lvl2pPr>
            <a:lvl3pPr marL="914400" indent="0">
              <a:buNone/>
              <a:defRPr sz="1800">
                <a:solidFill>
                  <a:srgbClr val="002060"/>
                </a:solidFill>
              </a:defRPr>
            </a:lvl3pPr>
            <a:lvl4pPr marL="1371600" indent="0">
              <a:buNone/>
              <a:defRPr sz="1800">
                <a:solidFill>
                  <a:srgbClr val="002060"/>
                </a:solidFill>
              </a:defRPr>
            </a:lvl4pPr>
            <a:lvl5pPr marL="1828800" indent="0">
              <a:buNone/>
              <a:defRPr sz="1800">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BD1D6E09-3C29-48D0-CBA3-3F2535BB655C}"/>
              </a:ext>
            </a:extLst>
          </p:cNvPr>
          <p:cNvSpPr>
            <a:spLocks noGrp="1"/>
          </p:cNvSpPr>
          <p:nvPr>
            <p:ph type="title" hasCustomPrompt="1"/>
          </p:nvPr>
        </p:nvSpPr>
        <p:spPr>
          <a:xfrm>
            <a:off x="197708" y="457200"/>
            <a:ext cx="2607277" cy="2767914"/>
          </a:xfrm>
        </p:spPr>
        <p:txBody>
          <a:bodyPr anchor="t">
            <a:noAutofit/>
          </a:bodyPr>
          <a:lstStyle>
            <a:lvl1pPr>
              <a:defRPr sz="4000" b="1">
                <a:solidFill>
                  <a:schemeClr val="bg1"/>
                </a:solidFill>
                <a:latin typeface="Montserrat" pitchFamily="2" charset="77"/>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90248978-EECB-C8E6-88CA-8559D7CAEB2E}"/>
              </a:ext>
            </a:extLst>
          </p:cNvPr>
          <p:cNvSpPr>
            <a:spLocks noGrp="1"/>
          </p:cNvSpPr>
          <p:nvPr>
            <p:ph idx="11"/>
          </p:nvPr>
        </p:nvSpPr>
        <p:spPr>
          <a:xfrm>
            <a:off x="219076" y="3429000"/>
            <a:ext cx="2607277" cy="2767915"/>
          </a:xfrm>
        </p:spPr>
        <p:txBody>
          <a:bodyPr>
            <a:normAutofit/>
          </a:bodyPr>
          <a:lstStyle>
            <a:lvl1pPr marL="0" indent="0">
              <a:buNone/>
              <a:defRPr sz="2400">
                <a:solidFill>
                  <a:schemeClr val="bg1"/>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9422014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D2146B6-D35F-A7B8-C251-33A859BDD524}"/>
              </a:ext>
            </a:extLst>
          </p:cNvPr>
          <p:cNvSpPr/>
          <p:nvPr userDrawn="1"/>
        </p:nvSpPr>
        <p:spPr>
          <a:xfrm>
            <a:off x="0" y="0"/>
            <a:ext cx="6096000" cy="6417168"/>
          </a:xfrm>
          <a:prstGeom prst="rect">
            <a:avLst/>
          </a:prstGeom>
          <a:solidFill>
            <a:srgbClr val="93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 name="Rectangle 3">
            <a:extLst>
              <a:ext uri="{FF2B5EF4-FFF2-40B4-BE49-F238E27FC236}">
                <a16:creationId xmlns:a16="http://schemas.microsoft.com/office/drawing/2014/main" id="{E1B9A247-2A02-AA35-F925-1054CB853680}"/>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4E6"/>
              </a:solidFill>
              <a:highlight>
                <a:srgbClr val="C0C0C0"/>
              </a:highlight>
            </a:endParaRPr>
          </a:p>
        </p:txBody>
      </p:sp>
      <p:sp>
        <p:nvSpPr>
          <p:cNvPr id="6" name="Rectangle 5">
            <a:extLst>
              <a:ext uri="{FF2B5EF4-FFF2-40B4-BE49-F238E27FC236}">
                <a16:creationId xmlns:a16="http://schemas.microsoft.com/office/drawing/2014/main" id="{6F394888-2245-1A9C-5837-2788AC1C1201}"/>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D782A2F-F001-E08A-B492-5604823F7216}"/>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2" name="Graphic 1">
            <a:extLst>
              <a:ext uri="{FF2B5EF4-FFF2-40B4-BE49-F238E27FC236}">
                <a16:creationId xmlns:a16="http://schemas.microsoft.com/office/drawing/2014/main" id="{05BCF2A8-F45C-F1D9-E7A0-9A66C27253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8" name="Text Placeholder 7">
            <a:extLst>
              <a:ext uri="{FF2B5EF4-FFF2-40B4-BE49-F238E27FC236}">
                <a16:creationId xmlns:a16="http://schemas.microsoft.com/office/drawing/2014/main" id="{37EBCCA7-2E8C-EBE0-818D-15A50FF5C4D3}"/>
              </a:ext>
            </a:extLst>
          </p:cNvPr>
          <p:cNvSpPr>
            <a:spLocks noGrp="1"/>
          </p:cNvSpPr>
          <p:nvPr>
            <p:ph type="body" sz="quarter" idx="10" hasCustomPrompt="1"/>
          </p:nvPr>
        </p:nvSpPr>
        <p:spPr>
          <a:xfrm>
            <a:off x="6468958" y="317765"/>
            <a:ext cx="7835348" cy="4623555"/>
          </a:xfrm>
        </p:spPr>
        <p:txBody>
          <a:bodyPr/>
          <a:lstStyle>
            <a:lvl1pPr marL="0" indent="0">
              <a:buNone/>
              <a:defRPr sz="1800" b="0">
                <a:solidFill>
                  <a:srgbClr val="002060"/>
                </a:solidFill>
              </a:defRPr>
            </a:lvl1pPr>
            <a:lvl2pPr marL="457200" indent="0">
              <a:buNone/>
              <a:defRPr sz="1800">
                <a:solidFill>
                  <a:srgbClr val="002060"/>
                </a:solidFill>
              </a:defRPr>
            </a:lvl2pPr>
            <a:lvl3pPr marL="914400" indent="0">
              <a:buNone/>
              <a:defRPr sz="1800">
                <a:solidFill>
                  <a:srgbClr val="002060"/>
                </a:solidFill>
              </a:defRPr>
            </a:lvl3pPr>
            <a:lvl4pPr marL="1371600" indent="0">
              <a:buNone/>
              <a:defRPr sz="1800">
                <a:solidFill>
                  <a:srgbClr val="002060"/>
                </a:solidFill>
              </a:defRPr>
            </a:lvl4pPr>
            <a:lvl5pPr marL="1828800" indent="0">
              <a:buNone/>
              <a:defRPr sz="1800">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FE8D754B-1AAC-7601-139F-0A91B529C65B}"/>
              </a:ext>
            </a:extLst>
          </p:cNvPr>
          <p:cNvSpPr>
            <a:spLocks noGrp="1"/>
          </p:cNvSpPr>
          <p:nvPr>
            <p:ph type="title" hasCustomPrompt="1"/>
          </p:nvPr>
        </p:nvSpPr>
        <p:spPr>
          <a:xfrm>
            <a:off x="197708" y="457200"/>
            <a:ext cx="2607277" cy="2767914"/>
          </a:xfrm>
        </p:spPr>
        <p:txBody>
          <a:bodyPr anchor="t">
            <a:noAutofit/>
          </a:bodyPr>
          <a:lstStyle>
            <a:lvl1pPr>
              <a:defRPr sz="4000" b="1">
                <a:solidFill>
                  <a:schemeClr val="bg1"/>
                </a:solidFill>
                <a:latin typeface="Montserrat" pitchFamily="2" charset="77"/>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377937A6-CB86-A72B-1E0D-9EED44A3AAC6}"/>
              </a:ext>
            </a:extLst>
          </p:cNvPr>
          <p:cNvSpPr>
            <a:spLocks noGrp="1"/>
          </p:cNvSpPr>
          <p:nvPr>
            <p:ph idx="11"/>
          </p:nvPr>
        </p:nvSpPr>
        <p:spPr>
          <a:xfrm>
            <a:off x="219076" y="3429000"/>
            <a:ext cx="2607277" cy="2767915"/>
          </a:xfrm>
        </p:spPr>
        <p:txBody>
          <a:bodyPr>
            <a:normAutofit/>
          </a:bodyPr>
          <a:lstStyle>
            <a:lvl1pPr marL="0" indent="0">
              <a:buNone/>
              <a:defRPr sz="2400">
                <a:solidFill>
                  <a:schemeClr val="bg1"/>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631037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C13FBC-CAC2-C2DF-76DC-3054C2142FB3}"/>
              </a:ext>
            </a:extLst>
          </p:cNvPr>
          <p:cNvSpPr/>
          <p:nvPr userDrawn="1"/>
        </p:nvSpPr>
        <p:spPr>
          <a:xfrm>
            <a:off x="0" y="0"/>
            <a:ext cx="3210338" cy="6417168"/>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3" name="Content Placeholder 2">
            <a:extLst>
              <a:ext uri="{FF2B5EF4-FFF2-40B4-BE49-F238E27FC236}">
                <a16:creationId xmlns:a16="http://schemas.microsoft.com/office/drawing/2014/main" id="{38582311-7B26-C870-64F8-3832FCD091BD}"/>
              </a:ext>
            </a:extLst>
          </p:cNvPr>
          <p:cNvSpPr>
            <a:spLocks noGrp="1"/>
          </p:cNvSpPr>
          <p:nvPr>
            <p:ph idx="1"/>
          </p:nvPr>
        </p:nvSpPr>
        <p:spPr>
          <a:xfrm>
            <a:off x="4038600" y="843181"/>
            <a:ext cx="7316788" cy="5017869"/>
          </a:xfrm>
        </p:spPr>
        <p:txBody>
          <a:bodyPr>
            <a:normAutofit/>
          </a:bodyPr>
          <a:lstStyle>
            <a:lvl1pPr>
              <a:defRPr sz="2400">
                <a:solidFill>
                  <a:srgbClr val="002060"/>
                </a:solidFill>
                <a:latin typeface="Times New Roman" panose="02020603050405020304" pitchFamily="18" charset="0"/>
                <a:cs typeface="Times New Roman" panose="02020603050405020304" pitchFamily="18" charset="0"/>
              </a:defRPr>
            </a:lvl1pPr>
            <a:lvl2pPr>
              <a:defRPr sz="2400">
                <a:solidFill>
                  <a:srgbClr val="002060"/>
                </a:solidFill>
                <a:latin typeface="Times New Roman" panose="02020603050405020304" pitchFamily="18" charset="0"/>
                <a:cs typeface="Times New Roman" panose="02020603050405020304" pitchFamily="18" charset="0"/>
              </a:defRPr>
            </a:lvl2pPr>
            <a:lvl3pPr>
              <a:defRPr sz="2400">
                <a:solidFill>
                  <a:srgbClr val="002060"/>
                </a:solidFill>
                <a:latin typeface="Times New Roman" panose="02020603050405020304" pitchFamily="18" charset="0"/>
                <a:cs typeface="Times New Roman" panose="02020603050405020304" pitchFamily="18" charset="0"/>
              </a:defRPr>
            </a:lvl3pPr>
            <a:lvl4pPr>
              <a:defRPr sz="2400">
                <a:solidFill>
                  <a:srgbClr val="002060"/>
                </a:solidFill>
                <a:latin typeface="Times New Roman" panose="02020603050405020304" pitchFamily="18" charset="0"/>
                <a:cs typeface="Times New Roman" panose="02020603050405020304" pitchFamily="18" charset="0"/>
              </a:defRPr>
            </a:lvl4pPr>
            <a:lvl5pPr>
              <a:defRPr sz="2400">
                <a:solidFill>
                  <a:srgbClr val="002060"/>
                </a:solidFill>
                <a:latin typeface="Times New Roman" panose="02020603050405020304" pitchFamily="18" charset="0"/>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40FF23F-EB77-8A53-75CA-34E10F34C72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E3701-3B9B-8B96-EF8B-AA10A21EDF67}"/>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C6D789-18EF-75D1-ECC6-8C83D1A903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4" name="TextBox 3">
            <a:extLst>
              <a:ext uri="{FF2B5EF4-FFF2-40B4-BE49-F238E27FC236}">
                <a16:creationId xmlns:a16="http://schemas.microsoft.com/office/drawing/2014/main" id="{92478598-D4AF-E407-E305-48D13BDDF962}"/>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4D50924-1672-D974-DDFB-3E0BB71DE023}"/>
              </a:ext>
            </a:extLst>
          </p:cNvPr>
          <p:cNvSpPr>
            <a:spLocks noGrp="1"/>
          </p:cNvSpPr>
          <p:nvPr>
            <p:ph type="title" hasCustomPrompt="1"/>
          </p:nvPr>
        </p:nvSpPr>
        <p:spPr>
          <a:xfrm>
            <a:off x="197708" y="457200"/>
            <a:ext cx="2607277" cy="2767914"/>
          </a:xfrm>
        </p:spPr>
        <p:txBody>
          <a:bodyPr anchor="t">
            <a:noAutofit/>
          </a:bodyPr>
          <a:lstStyle>
            <a:lvl1pPr>
              <a:defRPr sz="4000" b="1">
                <a:solidFill>
                  <a:schemeClr val="bg1"/>
                </a:solidFill>
                <a:latin typeface="Montserrat" pitchFamily="2" charset="77"/>
                <a:cs typeface="Arial" panose="020B06040202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3AF2D683-C198-B4A0-19D2-DBA8C7BB8684}"/>
              </a:ext>
            </a:extLst>
          </p:cNvPr>
          <p:cNvSpPr>
            <a:spLocks noGrp="1"/>
          </p:cNvSpPr>
          <p:nvPr>
            <p:ph idx="10"/>
          </p:nvPr>
        </p:nvSpPr>
        <p:spPr>
          <a:xfrm>
            <a:off x="219076" y="3429000"/>
            <a:ext cx="2607277" cy="2767915"/>
          </a:xfrm>
        </p:spPr>
        <p:txBody>
          <a:bodyPr>
            <a:normAutofit/>
          </a:bodyPr>
          <a:lstStyle>
            <a:lvl1pPr marL="0" indent="0">
              <a:buNone/>
              <a:defRPr sz="2400">
                <a:solidFill>
                  <a:schemeClr val="bg1"/>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6436729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2CF06C-8756-CECF-5855-250C07237E06}"/>
              </a:ext>
            </a:extLst>
          </p:cNvPr>
          <p:cNvSpPr/>
          <p:nvPr userDrawn="1"/>
        </p:nvSpPr>
        <p:spPr>
          <a:xfrm>
            <a:off x="0" y="0"/>
            <a:ext cx="3210338" cy="6417168"/>
          </a:xfrm>
          <a:prstGeom prst="rect">
            <a:avLst/>
          </a:prstGeom>
          <a:solidFill>
            <a:srgbClr val="DDD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4E6"/>
              </a:solidFill>
            </a:endParaRPr>
          </a:p>
        </p:txBody>
      </p:sp>
      <p:sp>
        <p:nvSpPr>
          <p:cNvPr id="3" name="Content Placeholder 2">
            <a:extLst>
              <a:ext uri="{FF2B5EF4-FFF2-40B4-BE49-F238E27FC236}">
                <a16:creationId xmlns:a16="http://schemas.microsoft.com/office/drawing/2014/main" id="{38582311-7B26-C870-64F8-3832FCD091BD}"/>
              </a:ext>
            </a:extLst>
          </p:cNvPr>
          <p:cNvSpPr>
            <a:spLocks noGrp="1"/>
          </p:cNvSpPr>
          <p:nvPr>
            <p:ph idx="1"/>
          </p:nvPr>
        </p:nvSpPr>
        <p:spPr>
          <a:xfrm>
            <a:off x="4038600" y="843181"/>
            <a:ext cx="7316788" cy="5017869"/>
          </a:xfrm>
        </p:spPr>
        <p:txBody>
          <a:bodyPr>
            <a:normAutofit/>
          </a:bodyPr>
          <a:lstStyle>
            <a:lvl1pPr>
              <a:defRPr sz="2400">
                <a:solidFill>
                  <a:srgbClr val="002060"/>
                </a:solidFill>
                <a:latin typeface="Times New Roman" panose="02020603050405020304" pitchFamily="18" charset="0"/>
                <a:cs typeface="Times New Roman" panose="02020603050405020304" pitchFamily="18" charset="0"/>
              </a:defRPr>
            </a:lvl1pPr>
            <a:lvl2pPr>
              <a:defRPr sz="2400">
                <a:solidFill>
                  <a:srgbClr val="002060"/>
                </a:solidFill>
                <a:latin typeface="Times New Roman" panose="02020603050405020304" pitchFamily="18" charset="0"/>
                <a:cs typeface="Times New Roman" panose="02020603050405020304" pitchFamily="18" charset="0"/>
              </a:defRPr>
            </a:lvl2pPr>
            <a:lvl3pPr>
              <a:defRPr sz="2400">
                <a:solidFill>
                  <a:srgbClr val="002060"/>
                </a:solidFill>
                <a:latin typeface="Times New Roman" panose="02020603050405020304" pitchFamily="18" charset="0"/>
                <a:cs typeface="Times New Roman" panose="02020603050405020304" pitchFamily="18" charset="0"/>
              </a:defRPr>
            </a:lvl3pPr>
            <a:lvl4pPr>
              <a:defRPr sz="2400">
                <a:solidFill>
                  <a:srgbClr val="002060"/>
                </a:solidFill>
                <a:latin typeface="Times New Roman" panose="02020603050405020304" pitchFamily="18" charset="0"/>
                <a:cs typeface="Times New Roman" panose="02020603050405020304" pitchFamily="18" charset="0"/>
              </a:defRPr>
            </a:lvl4pPr>
            <a:lvl5pPr>
              <a:defRPr sz="2400">
                <a:solidFill>
                  <a:srgbClr val="002060"/>
                </a:solidFill>
                <a:latin typeface="Times New Roman" panose="02020603050405020304" pitchFamily="18" charset="0"/>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40FF23F-EB77-8A53-75CA-34E10F34C72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E3701-3B9B-8B96-EF8B-AA10A21EDF67}"/>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C6D789-18EF-75D1-ECC6-8C83D1A903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5" name="TextBox 4">
            <a:extLst>
              <a:ext uri="{FF2B5EF4-FFF2-40B4-BE49-F238E27FC236}">
                <a16:creationId xmlns:a16="http://schemas.microsoft.com/office/drawing/2014/main" id="{DD9F4520-A464-D9E1-1CCE-2EA56CA2BA8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C83BEDF1-0662-7E18-54B4-711DC382A930}"/>
              </a:ext>
            </a:extLst>
          </p:cNvPr>
          <p:cNvSpPr>
            <a:spLocks noGrp="1"/>
          </p:cNvSpPr>
          <p:nvPr>
            <p:ph type="title" hasCustomPrompt="1"/>
          </p:nvPr>
        </p:nvSpPr>
        <p:spPr>
          <a:xfrm>
            <a:off x="197708" y="457200"/>
            <a:ext cx="2607277" cy="2767914"/>
          </a:xfrm>
        </p:spPr>
        <p:txBody>
          <a:bodyPr anchor="t">
            <a:noAutofit/>
          </a:bodyPr>
          <a:lstStyle>
            <a:lvl1pPr>
              <a:defRPr sz="4000" b="1">
                <a:solidFill>
                  <a:srgbClr val="002060"/>
                </a:solidFill>
                <a:latin typeface="Montserrat" pitchFamily="2" charset="77"/>
                <a:cs typeface="Arial"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BBD3324A-53EA-D867-23AD-12DEC9C5EEA7}"/>
              </a:ext>
            </a:extLst>
          </p:cNvPr>
          <p:cNvSpPr>
            <a:spLocks noGrp="1"/>
          </p:cNvSpPr>
          <p:nvPr>
            <p:ph idx="10"/>
          </p:nvPr>
        </p:nvSpPr>
        <p:spPr>
          <a:xfrm>
            <a:off x="219076" y="3429000"/>
            <a:ext cx="2607277" cy="2767915"/>
          </a:xfrm>
        </p:spPr>
        <p:txBody>
          <a:bodyPr>
            <a:normAutofit/>
          </a:bodyPr>
          <a:lstStyle>
            <a:lvl1pPr marL="0" indent="0">
              <a:buNone/>
              <a:defRPr sz="2400">
                <a:solidFill>
                  <a:srgbClr val="002060"/>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180905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A7DD14-4FB2-F594-DC2F-33D859A64EE9}"/>
              </a:ext>
            </a:extLst>
          </p:cNvPr>
          <p:cNvSpPr/>
          <p:nvPr userDrawn="1"/>
        </p:nvSpPr>
        <p:spPr>
          <a:xfrm>
            <a:off x="0" y="0"/>
            <a:ext cx="3210338" cy="6417168"/>
          </a:xfrm>
          <a:prstGeom prst="rect">
            <a:avLst/>
          </a:prstGeom>
          <a:solidFill>
            <a:srgbClr val="4A54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3" name="Content Placeholder 2">
            <a:extLst>
              <a:ext uri="{FF2B5EF4-FFF2-40B4-BE49-F238E27FC236}">
                <a16:creationId xmlns:a16="http://schemas.microsoft.com/office/drawing/2014/main" id="{38582311-7B26-C870-64F8-3832FCD091BD}"/>
              </a:ext>
            </a:extLst>
          </p:cNvPr>
          <p:cNvSpPr>
            <a:spLocks noGrp="1"/>
          </p:cNvSpPr>
          <p:nvPr>
            <p:ph idx="1"/>
          </p:nvPr>
        </p:nvSpPr>
        <p:spPr>
          <a:xfrm>
            <a:off x="4038600" y="843181"/>
            <a:ext cx="7316788" cy="5017869"/>
          </a:xfrm>
        </p:spPr>
        <p:txBody>
          <a:bodyPr>
            <a:normAutofit/>
          </a:bodyPr>
          <a:lstStyle>
            <a:lvl1pPr>
              <a:defRPr sz="2400">
                <a:solidFill>
                  <a:srgbClr val="002060"/>
                </a:solidFill>
                <a:latin typeface="Times New Roman" panose="02020603050405020304" pitchFamily="18" charset="0"/>
                <a:cs typeface="Times New Roman" panose="02020603050405020304" pitchFamily="18" charset="0"/>
              </a:defRPr>
            </a:lvl1pPr>
            <a:lvl2pPr>
              <a:defRPr sz="2400">
                <a:solidFill>
                  <a:srgbClr val="002060"/>
                </a:solidFill>
                <a:latin typeface="Times New Roman" panose="02020603050405020304" pitchFamily="18" charset="0"/>
                <a:cs typeface="Times New Roman" panose="02020603050405020304" pitchFamily="18" charset="0"/>
              </a:defRPr>
            </a:lvl2pPr>
            <a:lvl3pPr>
              <a:defRPr sz="2400">
                <a:solidFill>
                  <a:srgbClr val="002060"/>
                </a:solidFill>
                <a:latin typeface="Times New Roman" panose="02020603050405020304" pitchFamily="18" charset="0"/>
                <a:cs typeface="Times New Roman" panose="02020603050405020304" pitchFamily="18" charset="0"/>
              </a:defRPr>
            </a:lvl3pPr>
            <a:lvl4pPr>
              <a:defRPr sz="2400">
                <a:solidFill>
                  <a:srgbClr val="002060"/>
                </a:solidFill>
                <a:latin typeface="Times New Roman" panose="02020603050405020304" pitchFamily="18" charset="0"/>
                <a:cs typeface="Times New Roman" panose="02020603050405020304" pitchFamily="18" charset="0"/>
              </a:defRPr>
            </a:lvl4pPr>
            <a:lvl5pPr>
              <a:defRPr sz="2400">
                <a:solidFill>
                  <a:srgbClr val="002060"/>
                </a:solidFill>
                <a:latin typeface="Times New Roman" panose="02020603050405020304" pitchFamily="18" charset="0"/>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40FF23F-EB77-8A53-75CA-34E10F34C72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E3701-3B9B-8B96-EF8B-AA10A21EDF67}"/>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C6D789-18EF-75D1-ECC6-8C83D1A903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5" name="TextBox 4">
            <a:extLst>
              <a:ext uri="{FF2B5EF4-FFF2-40B4-BE49-F238E27FC236}">
                <a16:creationId xmlns:a16="http://schemas.microsoft.com/office/drawing/2014/main" id="{15542AC2-15B0-945B-A541-34F6EE5A5D94}"/>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A582916B-8886-FCDE-31ED-CF41D10B6BF2}"/>
              </a:ext>
            </a:extLst>
          </p:cNvPr>
          <p:cNvSpPr>
            <a:spLocks noGrp="1"/>
          </p:cNvSpPr>
          <p:nvPr>
            <p:ph type="title" hasCustomPrompt="1"/>
          </p:nvPr>
        </p:nvSpPr>
        <p:spPr>
          <a:xfrm>
            <a:off x="197708" y="457200"/>
            <a:ext cx="2607277" cy="2767914"/>
          </a:xfrm>
        </p:spPr>
        <p:txBody>
          <a:bodyPr anchor="t">
            <a:noAutofit/>
          </a:bodyPr>
          <a:lstStyle>
            <a:lvl1pPr>
              <a:defRPr sz="4000" b="1">
                <a:solidFill>
                  <a:schemeClr val="bg1"/>
                </a:solidFill>
                <a:latin typeface="Montserrat" pitchFamily="2" charset="77"/>
                <a:cs typeface="Arial"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80C0D528-DDF7-4ACD-B32F-2AF5CFB7DED0}"/>
              </a:ext>
            </a:extLst>
          </p:cNvPr>
          <p:cNvSpPr>
            <a:spLocks noGrp="1"/>
          </p:cNvSpPr>
          <p:nvPr>
            <p:ph idx="10"/>
          </p:nvPr>
        </p:nvSpPr>
        <p:spPr>
          <a:xfrm>
            <a:off x="219076" y="3429000"/>
            <a:ext cx="2607277" cy="2767915"/>
          </a:xfrm>
        </p:spPr>
        <p:txBody>
          <a:bodyPr>
            <a:normAutofit/>
          </a:bodyPr>
          <a:lstStyle>
            <a:lvl1pPr marL="0" indent="0">
              <a:buNone/>
              <a:defRPr sz="2400">
                <a:solidFill>
                  <a:schemeClr val="bg1"/>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4110673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EB5371-4E56-513E-500B-D8E3E3DBB812}"/>
              </a:ext>
            </a:extLst>
          </p:cNvPr>
          <p:cNvSpPr/>
          <p:nvPr userDrawn="1"/>
        </p:nvSpPr>
        <p:spPr>
          <a:xfrm>
            <a:off x="0" y="0"/>
            <a:ext cx="3210338" cy="6417168"/>
          </a:xfrm>
          <a:prstGeom prst="rect">
            <a:avLst/>
          </a:prstGeom>
          <a:solidFill>
            <a:srgbClr val="EF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3" name="Content Placeholder 2">
            <a:extLst>
              <a:ext uri="{FF2B5EF4-FFF2-40B4-BE49-F238E27FC236}">
                <a16:creationId xmlns:a16="http://schemas.microsoft.com/office/drawing/2014/main" id="{38582311-7B26-C870-64F8-3832FCD091BD}"/>
              </a:ext>
            </a:extLst>
          </p:cNvPr>
          <p:cNvSpPr>
            <a:spLocks noGrp="1"/>
          </p:cNvSpPr>
          <p:nvPr>
            <p:ph idx="1"/>
          </p:nvPr>
        </p:nvSpPr>
        <p:spPr>
          <a:xfrm>
            <a:off x="4038600" y="843181"/>
            <a:ext cx="7316788" cy="5017869"/>
          </a:xfrm>
        </p:spPr>
        <p:txBody>
          <a:bodyPr>
            <a:normAutofit/>
          </a:bodyPr>
          <a:lstStyle>
            <a:lvl1pPr>
              <a:defRPr sz="2400">
                <a:solidFill>
                  <a:srgbClr val="002060"/>
                </a:solidFill>
                <a:latin typeface="Times New Roman" panose="02020603050405020304" pitchFamily="18" charset="0"/>
                <a:cs typeface="Times New Roman" panose="02020603050405020304" pitchFamily="18" charset="0"/>
              </a:defRPr>
            </a:lvl1pPr>
            <a:lvl2pPr>
              <a:defRPr sz="2400">
                <a:solidFill>
                  <a:srgbClr val="002060"/>
                </a:solidFill>
                <a:latin typeface="Times New Roman" panose="02020603050405020304" pitchFamily="18" charset="0"/>
                <a:cs typeface="Times New Roman" panose="02020603050405020304" pitchFamily="18" charset="0"/>
              </a:defRPr>
            </a:lvl2pPr>
            <a:lvl3pPr>
              <a:defRPr sz="2400">
                <a:solidFill>
                  <a:srgbClr val="002060"/>
                </a:solidFill>
                <a:latin typeface="Times New Roman" panose="02020603050405020304" pitchFamily="18" charset="0"/>
                <a:cs typeface="Times New Roman" panose="02020603050405020304" pitchFamily="18" charset="0"/>
              </a:defRPr>
            </a:lvl3pPr>
            <a:lvl4pPr>
              <a:defRPr sz="2400">
                <a:solidFill>
                  <a:srgbClr val="002060"/>
                </a:solidFill>
                <a:latin typeface="Times New Roman" panose="02020603050405020304" pitchFamily="18" charset="0"/>
                <a:cs typeface="Times New Roman" panose="02020603050405020304" pitchFamily="18" charset="0"/>
              </a:defRPr>
            </a:lvl4pPr>
            <a:lvl5pPr>
              <a:defRPr sz="2400">
                <a:solidFill>
                  <a:srgbClr val="002060"/>
                </a:solidFill>
                <a:latin typeface="Times New Roman" panose="02020603050405020304" pitchFamily="18" charset="0"/>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40FF23F-EB77-8A53-75CA-34E10F34C72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E3701-3B9B-8B96-EF8B-AA10A21EDF67}"/>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C6D789-18EF-75D1-ECC6-8C83D1A903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4" name="TextBox 3">
            <a:extLst>
              <a:ext uri="{FF2B5EF4-FFF2-40B4-BE49-F238E27FC236}">
                <a16:creationId xmlns:a16="http://schemas.microsoft.com/office/drawing/2014/main" id="{C6D8D095-2125-B403-3C58-9BC7888A46A4}"/>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29D571E1-3FC9-7656-920B-AB3F97484A64}"/>
              </a:ext>
            </a:extLst>
          </p:cNvPr>
          <p:cNvSpPr>
            <a:spLocks noGrp="1"/>
          </p:cNvSpPr>
          <p:nvPr>
            <p:ph type="title" hasCustomPrompt="1"/>
          </p:nvPr>
        </p:nvSpPr>
        <p:spPr>
          <a:xfrm>
            <a:off x="197708" y="457200"/>
            <a:ext cx="2607277" cy="2767914"/>
          </a:xfrm>
        </p:spPr>
        <p:txBody>
          <a:bodyPr anchor="t">
            <a:noAutofit/>
          </a:bodyPr>
          <a:lstStyle>
            <a:lvl1pPr>
              <a:defRPr sz="4000" b="1">
                <a:solidFill>
                  <a:schemeClr val="bg1"/>
                </a:solidFill>
                <a:latin typeface="Montserrat" pitchFamily="2" charset="77"/>
                <a:cs typeface="Arial" panose="020B060402020202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79F1D5C6-7CD9-3A4D-AE90-31308B754001}"/>
              </a:ext>
            </a:extLst>
          </p:cNvPr>
          <p:cNvSpPr>
            <a:spLocks noGrp="1"/>
          </p:cNvSpPr>
          <p:nvPr>
            <p:ph idx="10"/>
          </p:nvPr>
        </p:nvSpPr>
        <p:spPr>
          <a:xfrm>
            <a:off x="219076" y="3429000"/>
            <a:ext cx="2607277" cy="2767915"/>
          </a:xfrm>
        </p:spPr>
        <p:txBody>
          <a:bodyPr>
            <a:normAutofit/>
          </a:bodyPr>
          <a:lstStyle>
            <a:lvl1pPr marL="0" indent="0">
              <a:buNone/>
              <a:defRPr sz="2400">
                <a:solidFill>
                  <a:schemeClr val="bg1"/>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12504581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E543E8-C9D4-3487-9C49-1F369D5EFF5B}"/>
              </a:ext>
            </a:extLst>
          </p:cNvPr>
          <p:cNvSpPr/>
          <p:nvPr userDrawn="1"/>
        </p:nvSpPr>
        <p:spPr>
          <a:xfrm>
            <a:off x="0" y="0"/>
            <a:ext cx="3210338" cy="6417168"/>
          </a:xfrm>
          <a:prstGeom prst="rect">
            <a:avLst/>
          </a:prstGeom>
          <a:solidFill>
            <a:srgbClr val="003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solidFill>
                <a:srgbClr val="1F2D4F"/>
              </a:solidFill>
            </a:endParaRPr>
          </a:p>
        </p:txBody>
      </p:sp>
      <p:sp>
        <p:nvSpPr>
          <p:cNvPr id="3" name="Content Placeholder 2">
            <a:extLst>
              <a:ext uri="{FF2B5EF4-FFF2-40B4-BE49-F238E27FC236}">
                <a16:creationId xmlns:a16="http://schemas.microsoft.com/office/drawing/2014/main" id="{38582311-7B26-C870-64F8-3832FCD091BD}"/>
              </a:ext>
            </a:extLst>
          </p:cNvPr>
          <p:cNvSpPr>
            <a:spLocks noGrp="1"/>
          </p:cNvSpPr>
          <p:nvPr>
            <p:ph idx="1"/>
          </p:nvPr>
        </p:nvSpPr>
        <p:spPr>
          <a:xfrm>
            <a:off x="4038600" y="843181"/>
            <a:ext cx="7316788" cy="5017869"/>
          </a:xfrm>
        </p:spPr>
        <p:txBody>
          <a:bodyPr>
            <a:normAutofit/>
          </a:bodyPr>
          <a:lstStyle>
            <a:lvl1pPr>
              <a:defRPr sz="2400">
                <a:solidFill>
                  <a:srgbClr val="002060"/>
                </a:solidFill>
                <a:latin typeface="Times New Roman" panose="02020603050405020304" pitchFamily="18" charset="0"/>
                <a:cs typeface="Times New Roman" panose="02020603050405020304" pitchFamily="18" charset="0"/>
              </a:defRPr>
            </a:lvl1pPr>
            <a:lvl2pPr>
              <a:defRPr sz="2400">
                <a:solidFill>
                  <a:srgbClr val="002060"/>
                </a:solidFill>
                <a:latin typeface="Times New Roman" panose="02020603050405020304" pitchFamily="18" charset="0"/>
                <a:cs typeface="Times New Roman" panose="02020603050405020304" pitchFamily="18" charset="0"/>
              </a:defRPr>
            </a:lvl2pPr>
            <a:lvl3pPr>
              <a:defRPr sz="2400">
                <a:solidFill>
                  <a:srgbClr val="002060"/>
                </a:solidFill>
                <a:latin typeface="Times New Roman" panose="02020603050405020304" pitchFamily="18" charset="0"/>
                <a:cs typeface="Times New Roman" panose="02020603050405020304" pitchFamily="18" charset="0"/>
              </a:defRPr>
            </a:lvl3pPr>
            <a:lvl4pPr>
              <a:defRPr sz="2400">
                <a:solidFill>
                  <a:srgbClr val="002060"/>
                </a:solidFill>
                <a:latin typeface="Times New Roman" panose="02020603050405020304" pitchFamily="18" charset="0"/>
                <a:cs typeface="Times New Roman" panose="02020603050405020304" pitchFamily="18" charset="0"/>
              </a:defRPr>
            </a:lvl4pPr>
            <a:lvl5pPr>
              <a:defRPr sz="2400">
                <a:solidFill>
                  <a:srgbClr val="002060"/>
                </a:solidFill>
                <a:latin typeface="Times New Roman" panose="02020603050405020304" pitchFamily="18" charset="0"/>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40FF23F-EB77-8A53-75CA-34E10F34C72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E3701-3B9B-8B96-EF8B-AA10A21EDF67}"/>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C6D789-18EF-75D1-ECC6-8C83D1A903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4" name="TextBox 3">
            <a:extLst>
              <a:ext uri="{FF2B5EF4-FFF2-40B4-BE49-F238E27FC236}">
                <a16:creationId xmlns:a16="http://schemas.microsoft.com/office/drawing/2014/main" id="{1C237995-6376-69DF-286B-F1689D7D11F9}"/>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3202F71C-494B-539A-C61E-C8264EEF3616}"/>
              </a:ext>
            </a:extLst>
          </p:cNvPr>
          <p:cNvSpPr>
            <a:spLocks noGrp="1"/>
          </p:cNvSpPr>
          <p:nvPr>
            <p:ph type="title" hasCustomPrompt="1"/>
          </p:nvPr>
        </p:nvSpPr>
        <p:spPr>
          <a:xfrm>
            <a:off x="197708" y="457200"/>
            <a:ext cx="2607277" cy="2767914"/>
          </a:xfrm>
        </p:spPr>
        <p:txBody>
          <a:bodyPr anchor="t">
            <a:noAutofit/>
          </a:bodyPr>
          <a:lstStyle>
            <a:lvl1pPr>
              <a:defRPr sz="4000" b="1">
                <a:solidFill>
                  <a:schemeClr val="bg1"/>
                </a:solidFill>
                <a:latin typeface="Montserrat" pitchFamily="2" charset="77"/>
                <a:cs typeface="Arial" panose="020B060402020202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890C945F-7DCB-980A-EEA4-7372E74DA8CF}"/>
              </a:ext>
            </a:extLst>
          </p:cNvPr>
          <p:cNvSpPr>
            <a:spLocks noGrp="1"/>
          </p:cNvSpPr>
          <p:nvPr>
            <p:ph idx="10"/>
          </p:nvPr>
        </p:nvSpPr>
        <p:spPr>
          <a:xfrm>
            <a:off x="219076" y="3429000"/>
            <a:ext cx="2607277" cy="2767915"/>
          </a:xfrm>
        </p:spPr>
        <p:txBody>
          <a:bodyPr>
            <a:normAutofit/>
          </a:bodyPr>
          <a:lstStyle>
            <a:lvl1pPr marL="0" indent="0">
              <a:buNone/>
              <a:defRPr sz="2400">
                <a:solidFill>
                  <a:schemeClr val="bg1"/>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694003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C6C6DC-DAA9-67C3-2B91-29FD49DE58C2}"/>
              </a:ext>
            </a:extLst>
          </p:cNvPr>
          <p:cNvSpPr/>
          <p:nvPr userDrawn="1"/>
        </p:nvSpPr>
        <p:spPr>
          <a:xfrm>
            <a:off x="0" y="0"/>
            <a:ext cx="12192000" cy="6417168"/>
          </a:xfrm>
          <a:prstGeom prst="rect">
            <a:avLst/>
          </a:prstGeom>
          <a:solidFill>
            <a:srgbClr val="EF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3ACFF"/>
              </a:solidFill>
            </a:endParaRPr>
          </a:p>
        </p:txBody>
      </p:sp>
      <p:sp>
        <p:nvSpPr>
          <p:cNvPr id="2" name="Title 1">
            <a:extLst>
              <a:ext uri="{FF2B5EF4-FFF2-40B4-BE49-F238E27FC236}">
                <a16:creationId xmlns:a16="http://schemas.microsoft.com/office/drawing/2014/main" id="{481097C8-9D85-7109-3803-CC246D3842A3}"/>
              </a:ext>
            </a:extLst>
          </p:cNvPr>
          <p:cNvSpPr>
            <a:spLocks noGrp="1"/>
          </p:cNvSpPr>
          <p:nvPr>
            <p:ph type="title" hasCustomPrompt="1"/>
          </p:nvPr>
        </p:nvSpPr>
        <p:spPr>
          <a:xfrm>
            <a:off x="831850" y="1709738"/>
            <a:ext cx="10515600" cy="2852737"/>
          </a:xfrm>
        </p:spPr>
        <p:txBody>
          <a:bodyPr anchor="b"/>
          <a:lstStyle>
            <a:lvl1pPr>
              <a:defRPr sz="6000" b="1">
                <a:solidFill>
                  <a:srgbClr val="002060"/>
                </a:solidFill>
                <a:latin typeface="Montserrat" pitchFamily="2" charset="77"/>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7099CDCD-4ACD-B319-9B8D-028591A00D90}"/>
              </a:ext>
            </a:extLst>
          </p:cNvPr>
          <p:cNvSpPr>
            <a:spLocks noGrp="1"/>
          </p:cNvSpPr>
          <p:nvPr>
            <p:ph type="body" idx="1"/>
          </p:nvPr>
        </p:nvSpPr>
        <p:spPr>
          <a:xfrm>
            <a:off x="831850" y="4589463"/>
            <a:ext cx="10515600" cy="1500187"/>
          </a:xfrm>
        </p:spPr>
        <p:txBody>
          <a:bodyPr/>
          <a:lstStyle>
            <a:lvl1pPr marL="0" indent="0">
              <a:buNone/>
              <a:defRPr sz="2400">
                <a:solidFill>
                  <a:srgbClr val="002060"/>
                </a:solidFill>
                <a:latin typeface="YaleNew" panose="02000602050000020003" pitchFamily="2"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BFBA47C0-F74C-E6D0-C81B-A9D27E7208FC}"/>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FD2DF1-FA89-1FE6-3FCB-B93F6E642D4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4FFB9194-EFEB-8979-8569-5D2E6C7878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5" name="TextBox 4">
            <a:extLst>
              <a:ext uri="{FF2B5EF4-FFF2-40B4-BE49-F238E27FC236}">
                <a16:creationId xmlns:a16="http://schemas.microsoft.com/office/drawing/2014/main" id="{12930CC4-B981-008F-A02C-00DF080BD3E9}"/>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7279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BBECF-CE81-3C5C-05C5-98742E1F98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D64C1A-31B9-32BC-3AD8-B43E5BC970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F590D8-6565-AA39-0371-2DDB521346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C7DEEF-37D0-1BCE-9FA5-FA5CC2ACC2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DF49F1-F5CF-63B8-CD98-A1D2F0506A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17CC2F-11E6-03F2-6FFD-10804D4E1638}"/>
              </a:ext>
            </a:extLst>
          </p:cNvPr>
          <p:cNvSpPr>
            <a:spLocks noGrp="1"/>
          </p:cNvSpPr>
          <p:nvPr>
            <p:ph type="dt" sz="half" idx="10"/>
          </p:nvPr>
        </p:nvSpPr>
        <p:spPr/>
        <p:txBody>
          <a:bodyPr/>
          <a:lstStyle/>
          <a:p>
            <a:fld id="{C931001B-4A17-B445-994D-419EDCCDF300}" type="datetimeFigureOut">
              <a:rPr lang="en-US" smtClean="0"/>
              <a:t>12/6/23</a:t>
            </a:fld>
            <a:endParaRPr lang="en-US"/>
          </a:p>
        </p:txBody>
      </p:sp>
      <p:sp>
        <p:nvSpPr>
          <p:cNvPr id="8" name="Footer Placeholder 7">
            <a:extLst>
              <a:ext uri="{FF2B5EF4-FFF2-40B4-BE49-F238E27FC236}">
                <a16:creationId xmlns:a16="http://schemas.microsoft.com/office/drawing/2014/main" id="{5F94306C-998B-307E-D97D-3151027F8A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E30B82-1EE1-A05B-7E3C-5820758DDB28}"/>
              </a:ext>
            </a:extLst>
          </p:cNvPr>
          <p:cNvSpPr>
            <a:spLocks noGrp="1"/>
          </p:cNvSpPr>
          <p:nvPr>
            <p:ph type="sldNum" sz="quarter" idx="12"/>
          </p:nvPr>
        </p:nvSpPr>
        <p:spPr/>
        <p:txBody>
          <a:bodyPr/>
          <a:lstStyle/>
          <a:p>
            <a:fld id="{68AAB74C-DDDD-5949-BBF0-E4832D2D7293}" type="slidenum">
              <a:rPr lang="en-US" smtClean="0"/>
              <a:t>‹#›</a:t>
            </a:fld>
            <a:endParaRPr lang="en-US"/>
          </a:p>
        </p:txBody>
      </p:sp>
    </p:spTree>
    <p:extLst>
      <p:ext uri="{BB962C8B-B14F-4D97-AF65-F5344CB8AC3E}">
        <p14:creationId xmlns:p14="http://schemas.microsoft.com/office/powerpoint/2010/main" val="1161142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4A9CDF-D8B3-8E27-A10E-0F4B3A83D337}"/>
              </a:ext>
            </a:extLst>
          </p:cNvPr>
          <p:cNvSpPr/>
          <p:nvPr userDrawn="1"/>
        </p:nvSpPr>
        <p:spPr>
          <a:xfrm flipH="1">
            <a:off x="3279913" y="0"/>
            <a:ext cx="8981662" cy="6417168"/>
          </a:xfrm>
          <a:prstGeom prst="rect">
            <a:avLst/>
          </a:prstGeom>
          <a:solidFill>
            <a:srgbClr val="EF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D501DFD5-C9E3-162A-0D37-AFFA3142E93D}"/>
              </a:ext>
            </a:extLst>
          </p:cNvPr>
          <p:cNvSpPr>
            <a:spLocks noGrp="1"/>
          </p:cNvSpPr>
          <p:nvPr>
            <p:ph type="title" hasCustomPrompt="1"/>
          </p:nvPr>
        </p:nvSpPr>
        <p:spPr>
          <a:xfrm>
            <a:off x="239813" y="843181"/>
            <a:ext cx="2478674" cy="2962699"/>
          </a:xfrm>
        </p:spPr>
        <p:txBody>
          <a:bodyPr anchor="t">
            <a:noAutofit/>
          </a:bodyPr>
          <a:lstStyle>
            <a:lvl1pPr>
              <a:defRPr sz="4000" b="1">
                <a:solidFill>
                  <a:srgbClr val="002060"/>
                </a:solidFill>
                <a:latin typeface="Montserrat" pitchFamily="2" charset="77"/>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8582311-7B26-C870-64F8-3832FCD091BD}"/>
              </a:ext>
            </a:extLst>
          </p:cNvPr>
          <p:cNvSpPr>
            <a:spLocks noGrp="1"/>
          </p:cNvSpPr>
          <p:nvPr>
            <p:ph idx="1"/>
          </p:nvPr>
        </p:nvSpPr>
        <p:spPr>
          <a:xfrm>
            <a:off x="4038600" y="843181"/>
            <a:ext cx="7316788" cy="5017869"/>
          </a:xfrm>
        </p:spPr>
        <p:txBody>
          <a:bodyPr>
            <a:normAutofit/>
          </a:bodyPr>
          <a:lstStyle>
            <a:lvl1pPr>
              <a:defRPr sz="3000" b="0">
                <a:solidFill>
                  <a:srgbClr val="002060"/>
                </a:solidFill>
                <a:latin typeface="YaleNew" panose="02000602050000020003" pitchFamily="2" charset="77"/>
                <a:cs typeface="Arial" panose="020B0604020202020204" pitchFamily="34" charset="0"/>
              </a:defRPr>
            </a:lvl1pPr>
            <a:lvl2pPr>
              <a:defRPr sz="3000" b="0">
                <a:solidFill>
                  <a:srgbClr val="002060"/>
                </a:solidFill>
                <a:latin typeface="YaleNew" panose="02000602050000020003" pitchFamily="2" charset="77"/>
                <a:cs typeface="Arial" panose="020B0604020202020204" pitchFamily="34" charset="0"/>
              </a:defRPr>
            </a:lvl2pPr>
            <a:lvl3pPr>
              <a:defRPr sz="3000" b="0">
                <a:solidFill>
                  <a:srgbClr val="002060"/>
                </a:solidFill>
                <a:latin typeface="YaleNew" panose="02000602050000020003" pitchFamily="2" charset="77"/>
                <a:cs typeface="Arial" panose="020B0604020202020204" pitchFamily="34" charset="0"/>
              </a:defRPr>
            </a:lvl3pPr>
            <a:lvl4pPr>
              <a:defRPr sz="3000" b="0">
                <a:solidFill>
                  <a:srgbClr val="002060"/>
                </a:solidFill>
                <a:latin typeface="YaleNew" panose="02000602050000020003" pitchFamily="2" charset="77"/>
                <a:cs typeface="Arial" panose="020B0604020202020204" pitchFamily="34" charset="0"/>
              </a:defRPr>
            </a:lvl4pPr>
            <a:lvl5pPr>
              <a:defRPr sz="3000" b="0">
                <a:solidFill>
                  <a:srgbClr val="002060"/>
                </a:solidFill>
                <a:latin typeface="YaleNew" panose="02000602050000020003" pitchFamily="2" charset="77"/>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40FF23F-EB77-8A53-75CA-34E10F34C72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E3701-3B9B-8B96-EF8B-AA10A21EDF67}"/>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C6D789-18EF-75D1-ECC6-8C83D1A903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5" name="TextBox 4">
            <a:extLst>
              <a:ext uri="{FF2B5EF4-FFF2-40B4-BE49-F238E27FC236}">
                <a16:creationId xmlns:a16="http://schemas.microsoft.com/office/drawing/2014/main" id="{775DD15D-4497-732A-FB2B-100F685CF097}"/>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97B088A2-A09F-67C2-E69F-86FC592C2EB5}"/>
              </a:ext>
            </a:extLst>
          </p:cNvPr>
          <p:cNvSpPr>
            <a:spLocks noGrp="1"/>
          </p:cNvSpPr>
          <p:nvPr>
            <p:ph idx="10"/>
          </p:nvPr>
        </p:nvSpPr>
        <p:spPr>
          <a:xfrm>
            <a:off x="239813" y="3965493"/>
            <a:ext cx="3117559" cy="1919860"/>
          </a:xfrm>
        </p:spPr>
        <p:txBody>
          <a:bodyPr>
            <a:normAutofit/>
          </a:bodyPr>
          <a:lstStyle>
            <a:lvl1pPr marL="0" indent="0">
              <a:buNone/>
              <a:defRPr sz="2400">
                <a:solidFill>
                  <a:srgbClr val="002060"/>
                </a:solidFill>
                <a:latin typeface="YaleNew" panose="02000602050000020003" pitchFamily="2" charset="77"/>
                <a:cs typeface="Times New Roman" panose="02020603050405020304" pitchFamily="18" charset="0"/>
              </a:defRPr>
            </a:lvl1pPr>
            <a:lvl2pPr marL="457200" indent="0">
              <a:buNone/>
              <a:defRPr sz="2400">
                <a:solidFill>
                  <a:srgbClr val="002060"/>
                </a:solidFill>
                <a:latin typeface="YaleNew" panose="02000602050000020003" pitchFamily="2" charset="77"/>
                <a:cs typeface="Times New Roman" panose="02020603050405020304" pitchFamily="18" charset="0"/>
              </a:defRPr>
            </a:lvl2pPr>
            <a:lvl3pPr marL="914400" indent="0">
              <a:buNone/>
              <a:defRPr sz="2400">
                <a:solidFill>
                  <a:srgbClr val="002060"/>
                </a:solidFill>
                <a:latin typeface="YaleNew" panose="02000602050000020003" pitchFamily="2" charset="77"/>
                <a:cs typeface="Times New Roman" panose="02020603050405020304" pitchFamily="18" charset="0"/>
              </a:defRPr>
            </a:lvl3pPr>
            <a:lvl4pPr marL="1371600" indent="0">
              <a:buNone/>
              <a:defRPr sz="2400">
                <a:solidFill>
                  <a:srgbClr val="002060"/>
                </a:solidFill>
                <a:latin typeface="YaleNew" panose="02000602050000020003" pitchFamily="2" charset="77"/>
                <a:cs typeface="Times New Roman" panose="02020603050405020304" pitchFamily="18" charset="0"/>
              </a:defRPr>
            </a:lvl4pPr>
            <a:lvl5pPr marL="1828800" indent="0">
              <a:buNone/>
              <a:defRPr sz="2400">
                <a:solidFill>
                  <a:srgbClr val="002060"/>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1365557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759E-3015-984C-94C8-51A35E9090F5}"/>
              </a:ext>
            </a:extLst>
          </p:cNvPr>
          <p:cNvSpPr>
            <a:spLocks noGrp="1"/>
          </p:cNvSpPr>
          <p:nvPr>
            <p:ph type="title" hasCustomPrompt="1"/>
          </p:nvPr>
        </p:nvSpPr>
        <p:spPr>
          <a:xfrm>
            <a:off x="197708" y="457200"/>
            <a:ext cx="2607277" cy="2767914"/>
          </a:xfrm>
        </p:spPr>
        <p:txBody>
          <a:bodyPr anchor="t">
            <a:noAutofit/>
          </a:bodyPr>
          <a:lstStyle>
            <a:lvl1pPr>
              <a:defRPr sz="4000" b="1">
                <a:solidFill>
                  <a:srgbClr val="002060"/>
                </a:solidFill>
                <a:latin typeface="Montserrat" pitchFamily="2" charset="77"/>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E8D0A6B4-C02A-5324-CD1C-26F9EC876B5E}"/>
              </a:ext>
            </a:extLst>
          </p:cNvPr>
          <p:cNvSpPr>
            <a:spLocks noGrp="1"/>
          </p:cNvSpPr>
          <p:nvPr>
            <p:ph type="pic" idx="1"/>
          </p:nvPr>
        </p:nvSpPr>
        <p:spPr>
          <a:xfrm>
            <a:off x="3279911" y="-123568"/>
            <a:ext cx="8912089" cy="651201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Rectangle 7">
            <a:extLst>
              <a:ext uri="{FF2B5EF4-FFF2-40B4-BE49-F238E27FC236}">
                <a16:creationId xmlns:a16="http://schemas.microsoft.com/office/drawing/2014/main" id="{FED0C8DD-AA7A-5A9D-5E55-21A8635E2F37}"/>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1DCAF5-AFD6-68AF-6538-72FDD1906FA5}"/>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5FCCEFCA-DED2-B0B5-8D09-14F2762EF4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5" name="TextBox 4">
            <a:extLst>
              <a:ext uri="{FF2B5EF4-FFF2-40B4-BE49-F238E27FC236}">
                <a16:creationId xmlns:a16="http://schemas.microsoft.com/office/drawing/2014/main" id="{009EFB76-8273-965F-2098-4409F28CB7E8}"/>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345CB629-78C0-EF5B-EA75-0342E60A2ABC}"/>
              </a:ext>
            </a:extLst>
          </p:cNvPr>
          <p:cNvSpPr>
            <a:spLocks noGrp="1"/>
          </p:cNvSpPr>
          <p:nvPr>
            <p:ph idx="10"/>
          </p:nvPr>
        </p:nvSpPr>
        <p:spPr>
          <a:xfrm>
            <a:off x="197708" y="3429000"/>
            <a:ext cx="3117559" cy="1919860"/>
          </a:xfrm>
        </p:spPr>
        <p:txBody>
          <a:bodyPr>
            <a:normAutofit/>
          </a:bodyPr>
          <a:lstStyle>
            <a:lvl1pPr marL="0" indent="0">
              <a:buNone/>
              <a:defRPr sz="2400">
                <a:solidFill>
                  <a:srgbClr val="002060"/>
                </a:solidFill>
                <a:latin typeface="YaleNew" panose="02000602050000020003" pitchFamily="2" charset="77"/>
                <a:cs typeface="Times New Roman" panose="02020603050405020304" pitchFamily="18" charset="0"/>
              </a:defRPr>
            </a:lvl1pPr>
            <a:lvl2pPr marL="457200" indent="0">
              <a:buNone/>
              <a:defRPr sz="2400">
                <a:solidFill>
                  <a:srgbClr val="002060"/>
                </a:solidFill>
                <a:latin typeface="YaleNew" panose="02000602050000020003" pitchFamily="2" charset="77"/>
                <a:cs typeface="Times New Roman" panose="02020603050405020304" pitchFamily="18" charset="0"/>
              </a:defRPr>
            </a:lvl2pPr>
            <a:lvl3pPr marL="914400" indent="0">
              <a:buNone/>
              <a:defRPr sz="2400">
                <a:solidFill>
                  <a:srgbClr val="002060"/>
                </a:solidFill>
                <a:latin typeface="YaleNew" panose="02000602050000020003" pitchFamily="2" charset="77"/>
                <a:cs typeface="Times New Roman" panose="02020603050405020304" pitchFamily="18" charset="0"/>
              </a:defRPr>
            </a:lvl3pPr>
            <a:lvl4pPr marL="1371600" indent="0">
              <a:buNone/>
              <a:defRPr sz="2400">
                <a:solidFill>
                  <a:srgbClr val="002060"/>
                </a:solidFill>
                <a:latin typeface="YaleNew" panose="02000602050000020003" pitchFamily="2" charset="77"/>
                <a:cs typeface="Times New Roman" panose="02020603050405020304" pitchFamily="18" charset="0"/>
              </a:defRPr>
            </a:lvl4pPr>
            <a:lvl5pPr marL="1828800" indent="0">
              <a:buNone/>
              <a:defRPr sz="2400">
                <a:solidFill>
                  <a:srgbClr val="002060"/>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32679057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59A645-870F-F44A-A603-6ADBA650687A}"/>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E8D6E9-0051-7972-E520-272DC5E3E5B2}"/>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68C6F2A-0636-73FA-EEC2-FEA54447B75B}"/>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0EF560D2-8373-9007-0518-50B9F1798E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14" name="Title 1">
            <a:extLst>
              <a:ext uri="{FF2B5EF4-FFF2-40B4-BE49-F238E27FC236}">
                <a16:creationId xmlns:a16="http://schemas.microsoft.com/office/drawing/2014/main" id="{29E6637E-2CBE-7EC3-A241-03C6EED5A9F2}"/>
              </a:ext>
            </a:extLst>
          </p:cNvPr>
          <p:cNvSpPr>
            <a:spLocks noGrp="1"/>
          </p:cNvSpPr>
          <p:nvPr>
            <p:ph type="title"/>
          </p:nvPr>
        </p:nvSpPr>
        <p:spPr>
          <a:xfrm>
            <a:off x="838200" y="1985923"/>
            <a:ext cx="10515600" cy="1325563"/>
          </a:xfrm>
        </p:spPr>
        <p:txBody>
          <a:bodyPr>
            <a:normAutofit/>
          </a:bodyPr>
          <a:lstStyle>
            <a:lvl1pPr algn="ctr">
              <a:defRPr sz="4000" b="0">
                <a:solidFill>
                  <a:srgbClr val="002060"/>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2438264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C13FBC-CAC2-C2DF-76DC-3054C2142FB3}"/>
              </a:ext>
            </a:extLst>
          </p:cNvPr>
          <p:cNvSpPr/>
          <p:nvPr userDrawn="1"/>
        </p:nvSpPr>
        <p:spPr>
          <a:xfrm>
            <a:off x="0" y="0"/>
            <a:ext cx="3210338" cy="6417168"/>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3" name="Content Placeholder 2">
            <a:extLst>
              <a:ext uri="{FF2B5EF4-FFF2-40B4-BE49-F238E27FC236}">
                <a16:creationId xmlns:a16="http://schemas.microsoft.com/office/drawing/2014/main" id="{38582311-7B26-C870-64F8-3832FCD091BD}"/>
              </a:ext>
            </a:extLst>
          </p:cNvPr>
          <p:cNvSpPr>
            <a:spLocks noGrp="1"/>
          </p:cNvSpPr>
          <p:nvPr>
            <p:ph idx="1"/>
          </p:nvPr>
        </p:nvSpPr>
        <p:spPr>
          <a:xfrm>
            <a:off x="4038600" y="843181"/>
            <a:ext cx="7316788" cy="5017869"/>
          </a:xfrm>
        </p:spPr>
        <p:txBody>
          <a:bodyPr>
            <a:normAutofit/>
          </a:bodyPr>
          <a:lstStyle>
            <a:lvl1pPr>
              <a:defRPr sz="2400">
                <a:latin typeface="YaleNew" panose="02000602050000020003" pitchFamily="2" charset="77"/>
                <a:cs typeface="Times New Roman" panose="02020603050405020304" pitchFamily="18" charset="0"/>
              </a:defRPr>
            </a:lvl1pPr>
            <a:lvl2pPr>
              <a:defRPr sz="2400">
                <a:latin typeface="YaleNew" panose="02000602050000020003" pitchFamily="2" charset="77"/>
                <a:cs typeface="Times New Roman" panose="02020603050405020304" pitchFamily="18" charset="0"/>
              </a:defRPr>
            </a:lvl2pPr>
            <a:lvl3pPr>
              <a:defRPr sz="2400">
                <a:latin typeface="YaleNew" panose="02000602050000020003" pitchFamily="2" charset="77"/>
                <a:cs typeface="Times New Roman" panose="02020603050405020304" pitchFamily="18" charset="0"/>
              </a:defRPr>
            </a:lvl3pPr>
            <a:lvl4pPr>
              <a:defRPr sz="2400">
                <a:latin typeface="YaleNew" panose="02000602050000020003" pitchFamily="2" charset="77"/>
                <a:cs typeface="Times New Roman" panose="02020603050405020304" pitchFamily="18" charset="0"/>
              </a:defRPr>
            </a:lvl4pPr>
            <a:lvl5pPr>
              <a:defRPr sz="2400">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40FF23F-EB77-8A53-75CA-34E10F34C72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E3701-3B9B-8B96-EF8B-AA10A21EDF67}"/>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C6D789-18EF-75D1-ECC6-8C83D1A903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4" name="TextBox 3">
            <a:extLst>
              <a:ext uri="{FF2B5EF4-FFF2-40B4-BE49-F238E27FC236}">
                <a16:creationId xmlns:a16="http://schemas.microsoft.com/office/drawing/2014/main" id="{92478598-D4AF-E407-E305-48D13BDDF962}"/>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A253BA2-B2D1-D06E-2713-97F86B83A579}"/>
              </a:ext>
            </a:extLst>
          </p:cNvPr>
          <p:cNvSpPr>
            <a:spLocks noGrp="1"/>
          </p:cNvSpPr>
          <p:nvPr>
            <p:ph type="title" hasCustomPrompt="1"/>
          </p:nvPr>
        </p:nvSpPr>
        <p:spPr>
          <a:xfrm>
            <a:off x="197708" y="457200"/>
            <a:ext cx="2607277" cy="2767914"/>
          </a:xfrm>
        </p:spPr>
        <p:txBody>
          <a:bodyPr anchor="t">
            <a:noAutofit/>
          </a:bodyPr>
          <a:lstStyle>
            <a:lvl1pPr>
              <a:defRPr sz="4000" b="1">
                <a:solidFill>
                  <a:schemeClr val="bg1"/>
                </a:solidFill>
                <a:latin typeface="Montserrat" pitchFamily="2" charset="77"/>
                <a:cs typeface="Arial" panose="020B060402020202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2E1FEBF4-085A-BDD1-56B0-1A00ED404D79}"/>
              </a:ext>
            </a:extLst>
          </p:cNvPr>
          <p:cNvSpPr>
            <a:spLocks noGrp="1"/>
          </p:cNvSpPr>
          <p:nvPr>
            <p:ph idx="10"/>
          </p:nvPr>
        </p:nvSpPr>
        <p:spPr>
          <a:xfrm>
            <a:off x="219076" y="3429000"/>
            <a:ext cx="2607277" cy="2767915"/>
          </a:xfrm>
        </p:spPr>
        <p:txBody>
          <a:bodyPr>
            <a:normAutofit/>
          </a:bodyPr>
          <a:lstStyle>
            <a:lvl1pPr marL="0" indent="0">
              <a:buNone/>
              <a:defRPr sz="2400">
                <a:solidFill>
                  <a:schemeClr val="bg1"/>
                </a:solidFill>
                <a:latin typeface="YaleNew" panose="02000602050000020003" pitchFamily="2" charset="77"/>
                <a:cs typeface="Times New Roman" panose="02020603050405020304" pitchFamily="18" charset="0"/>
              </a:defRPr>
            </a:lvl1pPr>
            <a:lvl2pPr marL="457200" indent="0">
              <a:buNone/>
              <a:defRPr sz="2400">
                <a:solidFill>
                  <a:schemeClr val="bg1"/>
                </a:solidFill>
                <a:latin typeface="YaleNew" panose="02000602050000020003" pitchFamily="2" charset="77"/>
                <a:cs typeface="Times New Roman" panose="02020603050405020304" pitchFamily="18" charset="0"/>
              </a:defRPr>
            </a:lvl2pPr>
            <a:lvl3pPr marL="914400" indent="0">
              <a:buNone/>
              <a:defRPr sz="2400">
                <a:solidFill>
                  <a:schemeClr val="bg1"/>
                </a:solidFill>
                <a:latin typeface="YaleNew" panose="02000602050000020003" pitchFamily="2" charset="77"/>
                <a:cs typeface="Times New Roman" panose="02020603050405020304" pitchFamily="18" charset="0"/>
              </a:defRPr>
            </a:lvl3pPr>
            <a:lvl4pPr marL="1371600" indent="0">
              <a:buNone/>
              <a:defRPr sz="2400">
                <a:solidFill>
                  <a:schemeClr val="bg1"/>
                </a:solidFill>
                <a:latin typeface="YaleNew" panose="02000602050000020003" pitchFamily="2" charset="77"/>
                <a:cs typeface="Times New Roman" panose="02020603050405020304" pitchFamily="18" charset="0"/>
              </a:defRPr>
            </a:lvl4pPr>
            <a:lvl5pPr marL="1828800" indent="0">
              <a:buNone/>
              <a:defRPr sz="2400">
                <a:solidFill>
                  <a:schemeClr val="bg1"/>
                </a:solidFill>
                <a:latin typeface="YaleNew" panose="02000602050000020003" pitchFamily="2" charset="77"/>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p:txBody>
      </p:sp>
    </p:spTree>
    <p:extLst>
      <p:ext uri="{BB962C8B-B14F-4D97-AF65-F5344CB8AC3E}">
        <p14:creationId xmlns:p14="http://schemas.microsoft.com/office/powerpoint/2010/main" val="21931991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C13FBC-CAC2-C2DF-76DC-3054C2142FB3}"/>
              </a:ext>
            </a:extLst>
          </p:cNvPr>
          <p:cNvSpPr/>
          <p:nvPr userDrawn="1"/>
        </p:nvSpPr>
        <p:spPr>
          <a:xfrm>
            <a:off x="0" y="0"/>
            <a:ext cx="3210338" cy="6417168"/>
          </a:xfrm>
          <a:prstGeom prst="rect">
            <a:avLst/>
          </a:prstGeom>
          <a:solidFill>
            <a:srgbClr val="007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2D4F"/>
              </a:solidFill>
            </a:endParaRPr>
          </a:p>
        </p:txBody>
      </p:sp>
      <p:sp>
        <p:nvSpPr>
          <p:cNvPr id="2" name="Title 1">
            <a:extLst>
              <a:ext uri="{FF2B5EF4-FFF2-40B4-BE49-F238E27FC236}">
                <a16:creationId xmlns:a16="http://schemas.microsoft.com/office/drawing/2014/main" id="{D501DFD5-C9E3-162A-0D37-AFFA3142E93D}"/>
              </a:ext>
            </a:extLst>
          </p:cNvPr>
          <p:cNvSpPr>
            <a:spLocks noGrp="1"/>
          </p:cNvSpPr>
          <p:nvPr>
            <p:ph type="title" hasCustomPrompt="1"/>
          </p:nvPr>
        </p:nvSpPr>
        <p:spPr>
          <a:xfrm>
            <a:off x="239813" y="843181"/>
            <a:ext cx="2478674" cy="2876203"/>
          </a:xfrm>
        </p:spPr>
        <p:txBody>
          <a:bodyPr anchor="t">
            <a:noAutofit/>
          </a:bodyPr>
          <a:lstStyle>
            <a:lvl1pPr>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8582311-7B26-C870-64F8-3832FCD091BD}"/>
              </a:ext>
            </a:extLst>
          </p:cNvPr>
          <p:cNvSpPr>
            <a:spLocks noGrp="1"/>
          </p:cNvSpPr>
          <p:nvPr>
            <p:ph idx="1"/>
          </p:nvPr>
        </p:nvSpPr>
        <p:spPr>
          <a:xfrm>
            <a:off x="4038600" y="843181"/>
            <a:ext cx="7316788" cy="5017869"/>
          </a:xfrm>
        </p:spPr>
        <p:txBody>
          <a:bodyPr>
            <a:normAutofit/>
          </a:bodyPr>
          <a:lstStyle>
            <a:lvl1pPr>
              <a:defRPr sz="2400">
                <a:latin typeface="Times New Roman" panose="02020603050405020304" pitchFamily="18" charset="0"/>
                <a:cs typeface="Times New Roman" panose="02020603050405020304" pitchFamily="18" charset="0"/>
              </a:defRPr>
            </a:lvl1pPr>
            <a:lvl2pPr>
              <a:defRPr sz="24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400">
                <a:latin typeface="Times New Roman" panose="02020603050405020304" pitchFamily="18" charset="0"/>
                <a:cs typeface="Times New Roman" panose="02020603050405020304" pitchFamily="18" charset="0"/>
              </a:defRPr>
            </a:lvl4pPr>
            <a:lvl5pPr>
              <a:defRPr sz="2400">
                <a:latin typeface="Times New Roman" panose="02020603050405020304" pitchFamily="18" charset="0"/>
                <a:cs typeface="Times New Roman" panose="02020603050405020304" pitchFamily="18"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D40FF23F-EB77-8A53-75CA-34E10F34C728}"/>
              </a:ext>
            </a:extLst>
          </p:cNvPr>
          <p:cNvSpPr/>
          <p:nvPr userDrawn="1"/>
        </p:nvSpPr>
        <p:spPr>
          <a:xfrm>
            <a:off x="3279913" y="6483081"/>
            <a:ext cx="8912087"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7E3701-3B9B-8B96-EF8B-AA10A21EDF67}"/>
              </a:ext>
            </a:extLst>
          </p:cNvPr>
          <p:cNvSpPr/>
          <p:nvPr userDrawn="1"/>
        </p:nvSpPr>
        <p:spPr>
          <a:xfrm>
            <a:off x="0" y="6483081"/>
            <a:ext cx="3210339" cy="39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AC6D789-18EF-75D1-ECC6-8C83D1A903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0243" y="6559120"/>
            <a:ext cx="582682" cy="238370"/>
          </a:xfrm>
          <a:prstGeom prst="rect">
            <a:avLst/>
          </a:prstGeom>
        </p:spPr>
      </p:pic>
      <p:sp>
        <p:nvSpPr>
          <p:cNvPr id="4" name="TextBox 3">
            <a:extLst>
              <a:ext uri="{FF2B5EF4-FFF2-40B4-BE49-F238E27FC236}">
                <a16:creationId xmlns:a16="http://schemas.microsoft.com/office/drawing/2014/main" id="{92478598-D4AF-E407-E305-48D13BDDF962}"/>
              </a:ext>
            </a:extLst>
          </p:cNvPr>
          <p:cNvSpPr txBox="1"/>
          <p:nvPr userDrawn="1"/>
        </p:nvSpPr>
        <p:spPr>
          <a:xfrm>
            <a:off x="126296" y="6547541"/>
            <a:ext cx="864394" cy="261610"/>
          </a:xfrm>
          <a:prstGeom prst="rect">
            <a:avLst/>
          </a:prstGeom>
          <a:noFill/>
        </p:spPr>
        <p:txBody>
          <a:bodyPr wrap="square">
            <a:spAutoFit/>
          </a:bodyPr>
          <a:lstStyle/>
          <a:p>
            <a:fld id="{60553ECD-7F6D-420D-93CA-D8D15EB427AC}" type="slidenum">
              <a:rPr lang="en-US" sz="1100" smtClean="0">
                <a:solidFill>
                  <a:schemeClr val="tx1"/>
                </a:solidFill>
                <a:latin typeface="Arial" panose="020B0604020202020204" pitchFamily="34" charset="0"/>
                <a:cs typeface="Arial" panose="020B0604020202020204" pitchFamily="34" charset="0"/>
              </a:rPr>
              <a:pPr/>
              <a:t>‹#›</a:t>
            </a:fld>
            <a:endParaRPr lang="en-US" sz="11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7573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18942-57AE-1C7F-BCAD-59BD0A2B21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B2251F-2944-D2A0-DE97-9346529E8F66}"/>
              </a:ext>
            </a:extLst>
          </p:cNvPr>
          <p:cNvSpPr>
            <a:spLocks noGrp="1"/>
          </p:cNvSpPr>
          <p:nvPr>
            <p:ph type="dt" sz="half" idx="10"/>
          </p:nvPr>
        </p:nvSpPr>
        <p:spPr/>
        <p:txBody>
          <a:bodyPr/>
          <a:lstStyle/>
          <a:p>
            <a:fld id="{C931001B-4A17-B445-994D-419EDCCDF300}" type="datetimeFigureOut">
              <a:rPr lang="en-US" smtClean="0"/>
              <a:t>12/6/23</a:t>
            </a:fld>
            <a:endParaRPr lang="en-US"/>
          </a:p>
        </p:txBody>
      </p:sp>
      <p:sp>
        <p:nvSpPr>
          <p:cNvPr id="4" name="Footer Placeholder 3">
            <a:extLst>
              <a:ext uri="{FF2B5EF4-FFF2-40B4-BE49-F238E27FC236}">
                <a16:creationId xmlns:a16="http://schemas.microsoft.com/office/drawing/2014/main" id="{3A609B83-2D13-7886-7B39-9A79C52724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F2DDED-6A12-FFE3-D2D7-FAC8BD4BB0E5}"/>
              </a:ext>
            </a:extLst>
          </p:cNvPr>
          <p:cNvSpPr>
            <a:spLocks noGrp="1"/>
          </p:cNvSpPr>
          <p:nvPr>
            <p:ph type="sldNum" sz="quarter" idx="12"/>
          </p:nvPr>
        </p:nvSpPr>
        <p:spPr/>
        <p:txBody>
          <a:bodyPr/>
          <a:lstStyle/>
          <a:p>
            <a:fld id="{68AAB74C-DDDD-5949-BBF0-E4832D2D7293}" type="slidenum">
              <a:rPr lang="en-US" smtClean="0"/>
              <a:t>‹#›</a:t>
            </a:fld>
            <a:endParaRPr lang="en-US"/>
          </a:p>
        </p:txBody>
      </p:sp>
    </p:spTree>
    <p:extLst>
      <p:ext uri="{BB962C8B-B14F-4D97-AF65-F5344CB8AC3E}">
        <p14:creationId xmlns:p14="http://schemas.microsoft.com/office/powerpoint/2010/main" val="655620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02A421-D628-69C0-833D-B8E34EE40A34}"/>
              </a:ext>
            </a:extLst>
          </p:cNvPr>
          <p:cNvSpPr>
            <a:spLocks noGrp="1"/>
          </p:cNvSpPr>
          <p:nvPr>
            <p:ph type="dt" sz="half" idx="10"/>
          </p:nvPr>
        </p:nvSpPr>
        <p:spPr/>
        <p:txBody>
          <a:bodyPr/>
          <a:lstStyle/>
          <a:p>
            <a:fld id="{C931001B-4A17-B445-994D-419EDCCDF300}" type="datetimeFigureOut">
              <a:rPr lang="en-US" smtClean="0"/>
              <a:t>12/6/23</a:t>
            </a:fld>
            <a:endParaRPr lang="en-US"/>
          </a:p>
        </p:txBody>
      </p:sp>
      <p:sp>
        <p:nvSpPr>
          <p:cNvPr id="3" name="Footer Placeholder 2">
            <a:extLst>
              <a:ext uri="{FF2B5EF4-FFF2-40B4-BE49-F238E27FC236}">
                <a16:creationId xmlns:a16="http://schemas.microsoft.com/office/drawing/2014/main" id="{D2ACFEA9-D65C-A22B-689F-87BC7618CA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277F93-8A09-7588-684D-78911EC25B24}"/>
              </a:ext>
            </a:extLst>
          </p:cNvPr>
          <p:cNvSpPr>
            <a:spLocks noGrp="1"/>
          </p:cNvSpPr>
          <p:nvPr>
            <p:ph type="sldNum" sz="quarter" idx="12"/>
          </p:nvPr>
        </p:nvSpPr>
        <p:spPr/>
        <p:txBody>
          <a:bodyPr/>
          <a:lstStyle/>
          <a:p>
            <a:fld id="{68AAB74C-DDDD-5949-BBF0-E4832D2D7293}" type="slidenum">
              <a:rPr lang="en-US" smtClean="0"/>
              <a:t>‹#›</a:t>
            </a:fld>
            <a:endParaRPr lang="en-US"/>
          </a:p>
        </p:txBody>
      </p:sp>
    </p:spTree>
    <p:extLst>
      <p:ext uri="{BB962C8B-B14F-4D97-AF65-F5344CB8AC3E}">
        <p14:creationId xmlns:p14="http://schemas.microsoft.com/office/powerpoint/2010/main" val="1155676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EEE21-5FBB-3371-B79D-0E39E0CB0E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EFD3D-B5FA-CED7-D9DA-86A653EDC0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EE6A5C-EA7E-633D-83B1-8742D09751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7DD945-A495-C63B-A056-ECFA007A8420}"/>
              </a:ext>
            </a:extLst>
          </p:cNvPr>
          <p:cNvSpPr>
            <a:spLocks noGrp="1"/>
          </p:cNvSpPr>
          <p:nvPr>
            <p:ph type="dt" sz="half" idx="10"/>
          </p:nvPr>
        </p:nvSpPr>
        <p:spPr/>
        <p:txBody>
          <a:bodyPr/>
          <a:lstStyle/>
          <a:p>
            <a:fld id="{C931001B-4A17-B445-994D-419EDCCDF300}" type="datetimeFigureOut">
              <a:rPr lang="en-US" smtClean="0"/>
              <a:t>12/6/23</a:t>
            </a:fld>
            <a:endParaRPr lang="en-US"/>
          </a:p>
        </p:txBody>
      </p:sp>
      <p:sp>
        <p:nvSpPr>
          <p:cNvPr id="6" name="Footer Placeholder 5">
            <a:extLst>
              <a:ext uri="{FF2B5EF4-FFF2-40B4-BE49-F238E27FC236}">
                <a16:creationId xmlns:a16="http://schemas.microsoft.com/office/drawing/2014/main" id="{CC6EA538-88E3-E214-9E63-8FDD66E0CE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2E1B44-12A1-51D5-C0B7-9F5944792D54}"/>
              </a:ext>
            </a:extLst>
          </p:cNvPr>
          <p:cNvSpPr>
            <a:spLocks noGrp="1"/>
          </p:cNvSpPr>
          <p:nvPr>
            <p:ph type="sldNum" sz="quarter" idx="12"/>
          </p:nvPr>
        </p:nvSpPr>
        <p:spPr/>
        <p:txBody>
          <a:bodyPr/>
          <a:lstStyle/>
          <a:p>
            <a:fld id="{68AAB74C-DDDD-5949-BBF0-E4832D2D7293}" type="slidenum">
              <a:rPr lang="en-US" smtClean="0"/>
              <a:t>‹#›</a:t>
            </a:fld>
            <a:endParaRPr lang="en-US"/>
          </a:p>
        </p:txBody>
      </p:sp>
    </p:spTree>
    <p:extLst>
      <p:ext uri="{BB962C8B-B14F-4D97-AF65-F5344CB8AC3E}">
        <p14:creationId xmlns:p14="http://schemas.microsoft.com/office/powerpoint/2010/main" val="188754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8BD9B-EF7C-C67F-1861-869A3AA16C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81B95B-8FD1-BBF1-3C5E-BFF27F122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40781C-09E8-A5E8-3A0A-A417F9CDB4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C105B3-966B-5253-60A8-F5C5331D9F5F}"/>
              </a:ext>
            </a:extLst>
          </p:cNvPr>
          <p:cNvSpPr>
            <a:spLocks noGrp="1"/>
          </p:cNvSpPr>
          <p:nvPr>
            <p:ph type="dt" sz="half" idx="10"/>
          </p:nvPr>
        </p:nvSpPr>
        <p:spPr/>
        <p:txBody>
          <a:bodyPr/>
          <a:lstStyle/>
          <a:p>
            <a:fld id="{C931001B-4A17-B445-994D-419EDCCDF300}" type="datetimeFigureOut">
              <a:rPr lang="en-US" smtClean="0"/>
              <a:t>12/6/23</a:t>
            </a:fld>
            <a:endParaRPr lang="en-US"/>
          </a:p>
        </p:txBody>
      </p:sp>
      <p:sp>
        <p:nvSpPr>
          <p:cNvPr id="6" name="Footer Placeholder 5">
            <a:extLst>
              <a:ext uri="{FF2B5EF4-FFF2-40B4-BE49-F238E27FC236}">
                <a16:creationId xmlns:a16="http://schemas.microsoft.com/office/drawing/2014/main" id="{869C05BC-C5E7-D80F-4A17-8B611425F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5D1341-70E8-D032-BD80-C6EDFA0AD33E}"/>
              </a:ext>
            </a:extLst>
          </p:cNvPr>
          <p:cNvSpPr>
            <a:spLocks noGrp="1"/>
          </p:cNvSpPr>
          <p:nvPr>
            <p:ph type="sldNum" sz="quarter" idx="12"/>
          </p:nvPr>
        </p:nvSpPr>
        <p:spPr/>
        <p:txBody>
          <a:bodyPr/>
          <a:lstStyle/>
          <a:p>
            <a:fld id="{68AAB74C-DDDD-5949-BBF0-E4832D2D7293}" type="slidenum">
              <a:rPr lang="en-US" smtClean="0"/>
              <a:t>‹#›</a:t>
            </a:fld>
            <a:endParaRPr lang="en-US"/>
          </a:p>
        </p:txBody>
      </p:sp>
    </p:spTree>
    <p:extLst>
      <p:ext uri="{BB962C8B-B14F-4D97-AF65-F5344CB8AC3E}">
        <p14:creationId xmlns:p14="http://schemas.microsoft.com/office/powerpoint/2010/main" val="696260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image" Target="../media/image2.emf"/><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tags" Target="../tags/tag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oleObject" Target="../embeddings/oleObject2.bin"/><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EBCBF-162C-D9DA-4F6E-C2870F6AF5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4DCBBC-895D-6E75-A6F4-808D68AB87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5EE88-EB27-7525-5A6C-6B17998EBA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31001B-4A17-B445-994D-419EDCCDF300}" type="datetimeFigureOut">
              <a:rPr lang="en-US" smtClean="0"/>
              <a:t>12/6/23</a:t>
            </a:fld>
            <a:endParaRPr lang="en-US"/>
          </a:p>
        </p:txBody>
      </p:sp>
      <p:sp>
        <p:nvSpPr>
          <p:cNvPr id="5" name="Footer Placeholder 4">
            <a:extLst>
              <a:ext uri="{FF2B5EF4-FFF2-40B4-BE49-F238E27FC236}">
                <a16:creationId xmlns:a16="http://schemas.microsoft.com/office/drawing/2014/main" id="{542AF12E-C327-46BE-CBEC-00BEACDAA5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34A1D5-75B2-B71A-0B66-F4F53E4E61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AB74C-DDDD-5949-BBF0-E4832D2D7293}" type="slidenum">
              <a:rPr lang="en-US" smtClean="0"/>
              <a:t>‹#›</a:t>
            </a:fld>
            <a:endParaRPr lang="en-US"/>
          </a:p>
        </p:txBody>
      </p:sp>
      <p:graphicFrame>
        <p:nvGraphicFramePr>
          <p:cNvPr id="7" name="Object 6" hidden="1">
            <a:extLst>
              <a:ext uri="{FF2B5EF4-FFF2-40B4-BE49-F238E27FC236}">
                <a16:creationId xmlns:a16="http://schemas.microsoft.com/office/drawing/2014/main" id="{8BBE7217-5DE7-D049-4C7C-876C39482E11}"/>
              </a:ext>
            </a:extLst>
          </p:cNvPr>
          <p:cNvGraphicFramePr>
            <a:graphicFrameLocks noChangeAspect="1"/>
          </p:cNvGraphicFramePr>
          <p:nvPr userDrawn="1">
            <p:custDataLst>
              <p:tags r:id="rId13"/>
            </p:custDataLst>
            <p:extLst>
              <p:ext uri="{D42A27DB-BD31-4B8C-83A1-F6EECF244321}">
                <p14:modId xmlns:p14="http://schemas.microsoft.com/office/powerpoint/2010/main" val="403056674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4" imgW="7772400" imgH="10058400" progId="TCLayout.ActiveDocument.1">
                  <p:embed/>
                </p:oleObj>
              </mc:Choice>
              <mc:Fallback>
                <p:oleObj name="think-cell Slide" r:id="rId14" imgW="7772400" imgH="10058400" progId="TCLayout.ActiveDocument.1">
                  <p:embed/>
                  <p:pic>
                    <p:nvPicPr>
                      <p:cNvPr id="7" name="Object 6" hidden="1">
                        <a:extLst>
                          <a:ext uri="{FF2B5EF4-FFF2-40B4-BE49-F238E27FC236}">
                            <a16:creationId xmlns:a16="http://schemas.microsoft.com/office/drawing/2014/main" id="{8BBE7217-5DE7-D049-4C7C-876C39482E11}"/>
                          </a:ext>
                        </a:extLst>
                      </p:cNvPr>
                      <p:cNvPicPr/>
                      <p:nvPr/>
                    </p:nvPicPr>
                    <p:blipFill>
                      <a:blip r:embed="rId15"/>
                      <a:stretch>
                        <a:fillRect/>
                      </a:stretch>
                    </p:blipFill>
                    <p:spPr>
                      <a:xfrm>
                        <a:off x="1588" y="1588"/>
                        <a:ext cx="1227" cy="1588"/>
                      </a:xfrm>
                      <a:prstGeom prst="rect">
                        <a:avLst/>
                      </a:prstGeom>
                    </p:spPr>
                  </p:pic>
                </p:oleObj>
              </mc:Fallback>
            </mc:AlternateContent>
          </a:graphicData>
        </a:graphic>
      </p:graphicFrame>
    </p:spTree>
    <p:extLst>
      <p:ext uri="{BB962C8B-B14F-4D97-AF65-F5344CB8AC3E}">
        <p14:creationId xmlns:p14="http://schemas.microsoft.com/office/powerpoint/2010/main" val="214356872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31001B-4A17-B445-994D-419EDCCDF300}" type="datetimeFigureOut">
              <a:rPr lang="en-US" smtClean="0"/>
              <a:t>12/6/23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AB74C-DDDD-5949-BBF0-E4832D2D7293}" type="slidenum">
              <a:rPr lang="en-US" smtClean="0"/>
              <a:t>‹#›</a:t>
            </a:fld>
            <a:endParaRPr lang="en-US"/>
          </a:p>
        </p:txBody>
      </p:sp>
      <p:graphicFrame>
        <p:nvGraphicFramePr>
          <p:cNvPr id="7" name="think-cell data - do not delete" hidden="1">
            <a:extLst>
              <a:ext uri="{FF2B5EF4-FFF2-40B4-BE49-F238E27FC236}">
                <a16:creationId xmlns:a16="http://schemas.microsoft.com/office/drawing/2014/main" id="{BDED35AD-E4FE-621E-E86C-9D0C72722244}"/>
              </a:ext>
            </a:extLst>
          </p:cNvPr>
          <p:cNvGraphicFramePr>
            <a:graphicFrameLocks noChangeAspect="1"/>
          </p:cNvGraphicFramePr>
          <p:nvPr userDrawn="1">
            <p:custDataLst>
              <p:tags r:id="rId45"/>
            </p:custDataLst>
            <p:extLst>
              <p:ext uri="{D42A27DB-BD31-4B8C-83A1-F6EECF244321}">
                <p14:modId xmlns:p14="http://schemas.microsoft.com/office/powerpoint/2010/main" val="150959458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6" imgW="7772400" imgH="10058400" progId="TCLayout.ActiveDocument.1">
                  <p:embed/>
                </p:oleObj>
              </mc:Choice>
              <mc:Fallback>
                <p:oleObj name="think-cell Slide" r:id="rId46" imgW="7772400" imgH="10058400" progId="TCLayout.ActiveDocument.1">
                  <p:embed/>
                  <p:pic>
                    <p:nvPicPr>
                      <p:cNvPr id="7" name="think-cell data - do not delete" hidden="1">
                        <a:extLst>
                          <a:ext uri="{FF2B5EF4-FFF2-40B4-BE49-F238E27FC236}">
                            <a16:creationId xmlns:a16="http://schemas.microsoft.com/office/drawing/2014/main" id="{BDED35AD-E4FE-621E-E86C-9D0C72722244}"/>
                          </a:ext>
                        </a:extLst>
                      </p:cNvPr>
                      <p:cNvPicPr/>
                      <p:nvPr/>
                    </p:nvPicPr>
                    <p:blipFill>
                      <a:blip r:embed="rId47"/>
                      <a:stretch>
                        <a:fillRect/>
                      </a:stretch>
                    </p:blipFill>
                    <p:spPr>
                      <a:xfrm>
                        <a:off x="1588" y="1588"/>
                        <a:ext cx="1227" cy="1588"/>
                      </a:xfrm>
                      <a:prstGeom prst="rect">
                        <a:avLst/>
                      </a:prstGeom>
                    </p:spPr>
                  </p:pic>
                </p:oleObj>
              </mc:Fallback>
            </mc:AlternateContent>
          </a:graphicData>
        </a:graphic>
      </p:graphicFrame>
    </p:spTree>
    <p:extLst>
      <p:ext uri="{BB962C8B-B14F-4D97-AF65-F5344CB8AC3E}">
        <p14:creationId xmlns:p14="http://schemas.microsoft.com/office/powerpoint/2010/main" val="387860400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751" r:id="rId13"/>
    <p:sldLayoutId id="2147483752" r:id="rId14"/>
    <p:sldLayoutId id="2147483753" r:id="rId15"/>
    <p:sldLayoutId id="2147483754" r:id="rId16"/>
    <p:sldLayoutId id="2147483755" r:id="rId17"/>
    <p:sldLayoutId id="2147483756" r:id="rId18"/>
    <p:sldLayoutId id="2147483758" r:id="rId19"/>
    <p:sldLayoutId id="2147483759" r:id="rId20"/>
    <p:sldLayoutId id="2147483760" r:id="rId21"/>
    <p:sldLayoutId id="2147483761" r:id="rId22"/>
    <p:sldLayoutId id="2147483762" r:id="rId23"/>
    <p:sldLayoutId id="2147483763" r:id="rId24"/>
    <p:sldLayoutId id="2147483764"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76" r:id="rId36"/>
    <p:sldLayoutId id="2147483777" r:id="rId37"/>
    <p:sldLayoutId id="2147483781" r:id="rId38"/>
    <p:sldLayoutId id="2147483782" r:id="rId39"/>
    <p:sldLayoutId id="2147483783" r:id="rId40"/>
    <p:sldLayoutId id="2147483784" r:id="rId41"/>
    <p:sldLayoutId id="2147483785" r:id="rId42"/>
    <p:sldLayoutId id="2147483787"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8.emf"/><Relationship Id="rId5" Type="http://schemas.openxmlformats.org/officeDocument/2006/relationships/oleObject" Target="../embeddings/oleObject4.bin"/><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19.png"/><Relationship Id="rId3" Type="http://schemas.openxmlformats.org/officeDocument/2006/relationships/image" Target="../media/image24.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svg"/><Relationship Id="rId2" Type="http://schemas.openxmlformats.org/officeDocument/2006/relationships/notesSlide" Target="../notesSlides/notesSlide10.xml"/><Relationship Id="rId16" Type="http://schemas.openxmlformats.org/officeDocument/2006/relationships/image" Target="../media/image61.png"/><Relationship Id="rId1" Type="http://schemas.openxmlformats.org/officeDocument/2006/relationships/slideLayout" Target="../slideLayouts/slideLayout18.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svg"/><Relationship Id="rId15" Type="http://schemas.openxmlformats.org/officeDocument/2006/relationships/image" Target="../media/image60.emf"/><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50.sv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4.wdp"/><Relationship Id="rId3" Type="http://schemas.openxmlformats.org/officeDocument/2006/relationships/notesSlide" Target="../notesSlides/notesSlide12.xml"/><Relationship Id="rId7" Type="http://schemas.openxmlformats.org/officeDocument/2006/relationships/image" Target="../media/image34.emf"/><Relationship Id="rId12" Type="http://schemas.openxmlformats.org/officeDocument/2006/relationships/image" Target="../media/image37.png"/><Relationship Id="rId2" Type="http://schemas.openxmlformats.org/officeDocument/2006/relationships/slideLayout" Target="../slideLayouts/slideLayout23.xml"/><Relationship Id="rId1" Type="http://schemas.openxmlformats.org/officeDocument/2006/relationships/tags" Target="../tags/tag20.xml"/><Relationship Id="rId6" Type="http://schemas.openxmlformats.org/officeDocument/2006/relationships/image" Target="../media/image36.emf"/><Relationship Id="rId11" Type="http://schemas.microsoft.com/office/2007/relationships/hdphoto" Target="../media/hdphoto1.wdp"/><Relationship Id="rId5" Type="http://schemas.openxmlformats.org/officeDocument/2006/relationships/image" Target="../media/image63.emf"/><Relationship Id="rId10" Type="http://schemas.openxmlformats.org/officeDocument/2006/relationships/image" Target="../media/image27.png"/><Relationship Id="rId4" Type="http://schemas.openxmlformats.org/officeDocument/2006/relationships/oleObject" Target="../embeddings/oleObject5.bin"/><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notesSlide" Target="../notesSlides/notesSlide13.xml"/><Relationship Id="rId7" Type="http://schemas.microsoft.com/office/2007/relationships/hdphoto" Target="../media/hdphoto3.wdp"/><Relationship Id="rId12" Type="http://schemas.openxmlformats.org/officeDocument/2006/relationships/image" Target="../media/image64.png"/><Relationship Id="rId2" Type="http://schemas.openxmlformats.org/officeDocument/2006/relationships/slideLayout" Target="../slideLayouts/slideLayout23.xml"/><Relationship Id="rId1" Type="http://schemas.openxmlformats.org/officeDocument/2006/relationships/tags" Target="../tags/tag21.xml"/><Relationship Id="rId6" Type="http://schemas.openxmlformats.org/officeDocument/2006/relationships/image" Target="../media/image35.png"/><Relationship Id="rId11" Type="http://schemas.openxmlformats.org/officeDocument/2006/relationships/image" Target="../media/image47.png"/><Relationship Id="rId5" Type="http://schemas.openxmlformats.org/officeDocument/2006/relationships/image" Target="../media/image63.emf"/><Relationship Id="rId10" Type="http://schemas.openxmlformats.org/officeDocument/2006/relationships/image" Target="../media/image46.png"/><Relationship Id="rId4" Type="http://schemas.openxmlformats.org/officeDocument/2006/relationships/oleObject" Target="../embeddings/oleObject6.bin"/><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3" Type="http://schemas.openxmlformats.org/officeDocument/2006/relationships/notesSlide" Target="../notesSlides/notesSlide14.xml"/><Relationship Id="rId7" Type="http://schemas.openxmlformats.org/officeDocument/2006/relationships/image" Target="../media/image27.png"/><Relationship Id="rId12" Type="http://schemas.openxmlformats.org/officeDocument/2006/relationships/image" Target="../media/image37.png"/><Relationship Id="rId17" Type="http://schemas.openxmlformats.org/officeDocument/2006/relationships/image" Target="../media/image32.emf"/><Relationship Id="rId2" Type="http://schemas.openxmlformats.org/officeDocument/2006/relationships/slideLayout" Target="../slideLayouts/slideLayout23.xml"/><Relationship Id="rId16" Type="http://schemas.microsoft.com/office/2007/relationships/hdphoto" Target="../media/hdphoto2.wdp"/><Relationship Id="rId1" Type="http://schemas.openxmlformats.org/officeDocument/2006/relationships/tags" Target="../tags/tag22.xml"/><Relationship Id="rId6" Type="http://schemas.openxmlformats.org/officeDocument/2006/relationships/image" Target="../media/image30.emf"/><Relationship Id="rId11" Type="http://schemas.openxmlformats.org/officeDocument/2006/relationships/image" Target="../media/image36.emf"/><Relationship Id="rId5" Type="http://schemas.openxmlformats.org/officeDocument/2006/relationships/image" Target="../media/image63.emf"/><Relationship Id="rId15" Type="http://schemas.openxmlformats.org/officeDocument/2006/relationships/image" Target="../media/image31.png"/><Relationship Id="rId10" Type="http://schemas.microsoft.com/office/2007/relationships/hdphoto" Target="../media/hdphoto3.wdp"/><Relationship Id="rId4" Type="http://schemas.openxmlformats.org/officeDocument/2006/relationships/oleObject" Target="../embeddings/oleObject7.bin"/><Relationship Id="rId9" Type="http://schemas.openxmlformats.org/officeDocument/2006/relationships/image" Target="../media/image35.png"/><Relationship Id="rId14" Type="http://schemas.openxmlformats.org/officeDocument/2006/relationships/image" Target="../media/image34.emf"/></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4.wdp"/><Relationship Id="rId3" Type="http://schemas.openxmlformats.org/officeDocument/2006/relationships/notesSlide" Target="../notesSlides/notesSlide15.xml"/><Relationship Id="rId7" Type="http://schemas.openxmlformats.org/officeDocument/2006/relationships/image" Target="../media/image34.emf"/><Relationship Id="rId12" Type="http://schemas.openxmlformats.org/officeDocument/2006/relationships/image" Target="../media/image37.png"/><Relationship Id="rId17" Type="http://schemas.openxmlformats.org/officeDocument/2006/relationships/image" Target="../media/image28.emf"/><Relationship Id="rId2" Type="http://schemas.openxmlformats.org/officeDocument/2006/relationships/slideLayout" Target="../slideLayouts/slideLayout23.xml"/><Relationship Id="rId16" Type="http://schemas.openxmlformats.org/officeDocument/2006/relationships/image" Target="../media/image32.emf"/><Relationship Id="rId1" Type="http://schemas.openxmlformats.org/officeDocument/2006/relationships/tags" Target="../tags/tag23.xml"/><Relationship Id="rId6" Type="http://schemas.openxmlformats.org/officeDocument/2006/relationships/image" Target="../media/image36.emf"/><Relationship Id="rId11" Type="http://schemas.microsoft.com/office/2007/relationships/hdphoto" Target="../media/hdphoto1.wdp"/><Relationship Id="rId5" Type="http://schemas.openxmlformats.org/officeDocument/2006/relationships/image" Target="../media/image63.emf"/><Relationship Id="rId15" Type="http://schemas.microsoft.com/office/2007/relationships/hdphoto" Target="../media/hdphoto2.wdp"/><Relationship Id="rId10" Type="http://schemas.openxmlformats.org/officeDocument/2006/relationships/image" Target="../media/image27.png"/><Relationship Id="rId4" Type="http://schemas.openxmlformats.org/officeDocument/2006/relationships/oleObject" Target="../embeddings/oleObject8.bin"/><Relationship Id="rId9" Type="http://schemas.microsoft.com/office/2007/relationships/hdphoto" Target="../media/hdphoto3.wdp"/><Relationship Id="rId1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2.wdp"/><Relationship Id="rId3" Type="http://schemas.openxmlformats.org/officeDocument/2006/relationships/notesSlide" Target="../notesSlides/notesSlide16.xml"/><Relationship Id="rId7" Type="http://schemas.openxmlformats.org/officeDocument/2006/relationships/image" Target="../media/image37.png"/><Relationship Id="rId12" Type="http://schemas.openxmlformats.org/officeDocument/2006/relationships/image" Target="../media/image31.png"/><Relationship Id="rId2" Type="http://schemas.openxmlformats.org/officeDocument/2006/relationships/slideLayout" Target="../slideLayouts/slideLayout23.xml"/><Relationship Id="rId1" Type="http://schemas.openxmlformats.org/officeDocument/2006/relationships/tags" Target="../tags/tag24.xml"/><Relationship Id="rId6" Type="http://schemas.openxmlformats.org/officeDocument/2006/relationships/image" Target="../media/image36.emf"/><Relationship Id="rId11" Type="http://schemas.microsoft.com/office/2007/relationships/hdphoto" Target="../media/hdphoto3.wdp"/><Relationship Id="rId5" Type="http://schemas.openxmlformats.org/officeDocument/2006/relationships/image" Target="../media/image63.emf"/><Relationship Id="rId10" Type="http://schemas.openxmlformats.org/officeDocument/2006/relationships/image" Target="../media/image35.png"/><Relationship Id="rId4" Type="http://schemas.openxmlformats.org/officeDocument/2006/relationships/oleObject" Target="../embeddings/oleObject9.bin"/><Relationship Id="rId9" Type="http://schemas.openxmlformats.org/officeDocument/2006/relationships/image" Target="../media/image34.emf"/><Relationship Id="rId14" Type="http://schemas.openxmlformats.org/officeDocument/2006/relationships/image" Target="../media/image32.emf"/></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jpe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chart" Target="../charts/chart1.xml"/><Relationship Id="rId5" Type="http://schemas.openxmlformats.org/officeDocument/2006/relationships/image" Target="../media/image24.png"/><Relationship Id="rId4" Type="http://schemas.openxmlformats.org/officeDocument/2006/relationships/notesSlide" Target="../notesSlides/notesSlide3.xml"/><Relationship Id="rId9" Type="http://schemas.openxmlformats.org/officeDocument/2006/relationships/hyperlink" Target="https://medihair.com/en/hair-loss-statistic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8.emf"/><Relationship Id="rId11" Type="http://schemas.openxmlformats.org/officeDocument/2006/relationships/image" Target="../media/image32.emf"/><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27.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37.png"/><Relationship Id="rId3" Type="http://schemas.openxmlformats.org/officeDocument/2006/relationships/image" Target="../media/image24.png"/><Relationship Id="rId7" Type="http://schemas.microsoft.com/office/2007/relationships/hdphoto" Target="../media/hdphoto2.wdp"/><Relationship Id="rId12"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1.png"/><Relationship Id="rId11" Type="http://schemas.microsoft.com/office/2007/relationships/hdphoto" Target="../media/hdphoto3.wdp"/><Relationship Id="rId5" Type="http://schemas.openxmlformats.org/officeDocument/2006/relationships/image" Target="../media/image33.png"/><Relationship Id="rId15" Type="http://schemas.openxmlformats.org/officeDocument/2006/relationships/image" Target="../media/image38.emf"/><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emf"/><Relationship Id="rId1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image" Target="../media/image24.pn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notesSlide" Target="../notesSlides/notesSlide6.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slideLayout" Target="../slideLayouts/slideLayout18.xml"/><Relationship Id="rId5" Type="http://schemas.openxmlformats.org/officeDocument/2006/relationships/tags" Target="../tags/tag12.xml"/><Relationship Id="rId15" Type="http://schemas.openxmlformats.org/officeDocument/2006/relationships/chart" Target="../charts/chart2.xml"/><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hyperlink" Target="https://www.bosley.com/" TargetMode="External"/></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18" Type="http://schemas.microsoft.com/office/2007/relationships/hdphoto" Target="../media/hdphoto3.wdp"/><Relationship Id="rId3" Type="http://schemas.openxmlformats.org/officeDocument/2006/relationships/notesSlide" Target="../notesSlides/notesSlide7.xml"/><Relationship Id="rId21" Type="http://schemas.openxmlformats.org/officeDocument/2006/relationships/image" Target="../media/image31.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image" Target="../media/image35.png"/><Relationship Id="rId2" Type="http://schemas.openxmlformats.org/officeDocument/2006/relationships/slideLayout" Target="../slideLayouts/slideLayout12.xml"/><Relationship Id="rId16" Type="http://schemas.openxmlformats.org/officeDocument/2006/relationships/image" Target="../media/image36.emf"/><Relationship Id="rId20" Type="http://schemas.microsoft.com/office/2007/relationships/hdphoto" Target="../media/hdphoto4.wdp"/><Relationship Id="rId1" Type="http://schemas.openxmlformats.org/officeDocument/2006/relationships/tags" Target="../tags/tag18.xml"/><Relationship Id="rId6" Type="http://schemas.openxmlformats.org/officeDocument/2006/relationships/image" Target="../media/image18.emf"/><Relationship Id="rId11" Type="http://schemas.openxmlformats.org/officeDocument/2006/relationships/image" Target="../media/image34.emf"/><Relationship Id="rId24" Type="http://schemas.openxmlformats.org/officeDocument/2006/relationships/image" Target="../media/image38.emf"/><Relationship Id="rId5" Type="http://schemas.openxmlformats.org/officeDocument/2006/relationships/oleObject" Target="../embeddings/oleObject4.bin"/><Relationship Id="rId15" Type="http://schemas.microsoft.com/office/2007/relationships/hdphoto" Target="../media/hdphoto9.wdp"/><Relationship Id="rId23" Type="http://schemas.openxmlformats.org/officeDocument/2006/relationships/image" Target="../media/image32.emf"/><Relationship Id="rId10" Type="http://schemas.microsoft.com/office/2007/relationships/hdphoto" Target="../media/hdphoto6.wdp"/><Relationship Id="rId19" Type="http://schemas.openxmlformats.org/officeDocument/2006/relationships/image" Target="../media/image37.png"/><Relationship Id="rId4" Type="http://schemas.microsoft.com/office/2018/10/relationships/comments" Target="../comments/modernComment_63A_98069CC.xml"/><Relationship Id="rId9" Type="http://schemas.openxmlformats.org/officeDocument/2006/relationships/image" Target="../media/image40.png"/><Relationship Id="rId14" Type="http://schemas.microsoft.com/office/2007/relationships/hdphoto" Target="../media/hdphoto8.wdp"/><Relationship Id="rId22"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18" Type="http://schemas.microsoft.com/office/2007/relationships/hdphoto" Target="../media/hdphoto3.wdp"/><Relationship Id="rId3" Type="http://schemas.openxmlformats.org/officeDocument/2006/relationships/notesSlide" Target="../notesSlides/notesSlide8.xml"/><Relationship Id="rId21" Type="http://schemas.openxmlformats.org/officeDocument/2006/relationships/image" Target="../media/image31.png"/><Relationship Id="rId7" Type="http://schemas.openxmlformats.org/officeDocument/2006/relationships/image" Target="../media/image39.png"/><Relationship Id="rId12" Type="http://schemas.openxmlformats.org/officeDocument/2006/relationships/image" Target="../media/image41.png"/><Relationship Id="rId17" Type="http://schemas.openxmlformats.org/officeDocument/2006/relationships/image" Target="../media/image35.png"/><Relationship Id="rId2" Type="http://schemas.openxmlformats.org/officeDocument/2006/relationships/slideLayout" Target="../slideLayouts/slideLayout12.xml"/><Relationship Id="rId16" Type="http://schemas.openxmlformats.org/officeDocument/2006/relationships/image" Target="../media/image36.emf"/><Relationship Id="rId20" Type="http://schemas.microsoft.com/office/2007/relationships/hdphoto" Target="../media/hdphoto4.wdp"/><Relationship Id="rId1" Type="http://schemas.openxmlformats.org/officeDocument/2006/relationships/tags" Target="../tags/tag19.xml"/><Relationship Id="rId6" Type="http://schemas.openxmlformats.org/officeDocument/2006/relationships/image" Target="../media/image18.emf"/><Relationship Id="rId11" Type="http://schemas.openxmlformats.org/officeDocument/2006/relationships/image" Target="../media/image34.emf"/><Relationship Id="rId24" Type="http://schemas.openxmlformats.org/officeDocument/2006/relationships/image" Target="../media/image38.emf"/><Relationship Id="rId5" Type="http://schemas.openxmlformats.org/officeDocument/2006/relationships/oleObject" Target="../embeddings/oleObject4.bin"/><Relationship Id="rId15" Type="http://schemas.microsoft.com/office/2007/relationships/hdphoto" Target="../media/hdphoto9.wdp"/><Relationship Id="rId23" Type="http://schemas.openxmlformats.org/officeDocument/2006/relationships/image" Target="../media/image32.emf"/><Relationship Id="rId10" Type="http://schemas.microsoft.com/office/2007/relationships/hdphoto" Target="../media/hdphoto6.wdp"/><Relationship Id="rId19" Type="http://schemas.openxmlformats.org/officeDocument/2006/relationships/image" Target="../media/image37.png"/><Relationship Id="rId4" Type="http://schemas.microsoft.com/office/2018/10/relationships/comments" Target="../comments/modernComment_63E_83FF7AC6.xml"/><Relationship Id="rId9" Type="http://schemas.openxmlformats.org/officeDocument/2006/relationships/image" Target="../media/image40.png"/><Relationship Id="rId14" Type="http://schemas.microsoft.com/office/2007/relationships/hdphoto" Target="../media/hdphoto8.wdp"/><Relationship Id="rId22"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1.png"/><Relationship Id="rId3" Type="http://schemas.openxmlformats.org/officeDocument/2006/relationships/image" Target="../media/image24.png"/><Relationship Id="rId7" Type="http://schemas.openxmlformats.org/officeDocument/2006/relationships/image" Target="../media/image45.png"/><Relationship Id="rId12" Type="http://schemas.openxmlformats.org/officeDocument/2006/relationships/image" Target="../media/image34.emf"/><Relationship Id="rId2" Type="http://schemas.openxmlformats.org/officeDocument/2006/relationships/notesSlide" Target="../notesSlides/notesSlide9.xml"/><Relationship Id="rId16" Type="http://schemas.openxmlformats.org/officeDocument/2006/relationships/image" Target="../media/image48.emf"/><Relationship Id="rId1" Type="http://schemas.openxmlformats.org/officeDocument/2006/relationships/slideLayout" Target="../slideLayouts/slideLayout18.xml"/><Relationship Id="rId6" Type="http://schemas.openxmlformats.org/officeDocument/2006/relationships/image" Target="../media/image44.png"/><Relationship Id="rId11" Type="http://schemas.microsoft.com/office/2007/relationships/hdphoto" Target="../media/hdphoto3.wdp"/><Relationship Id="rId5" Type="http://schemas.openxmlformats.org/officeDocument/2006/relationships/image" Target="../media/image43.png"/><Relationship Id="rId15" Type="http://schemas.microsoft.com/office/2007/relationships/hdphoto" Target="../media/hdphoto8.wdp"/><Relationship Id="rId10" Type="http://schemas.openxmlformats.org/officeDocument/2006/relationships/image" Target="../media/image35.png"/><Relationship Id="rId4" Type="http://schemas.openxmlformats.org/officeDocument/2006/relationships/image" Target="../media/image42.png"/><Relationship Id="rId9" Type="http://schemas.openxmlformats.org/officeDocument/2006/relationships/image" Target="../media/image47.png"/><Relationship Id="rId1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close up of a brown hair&#10;&#10;Description automatically generated">
            <a:extLst>
              <a:ext uri="{FF2B5EF4-FFF2-40B4-BE49-F238E27FC236}">
                <a16:creationId xmlns:a16="http://schemas.microsoft.com/office/drawing/2014/main" id="{0F74BB05-E7B9-AA4E-B7F3-2B03C60964BD}"/>
              </a:ext>
            </a:extLst>
          </p:cNvPr>
          <p:cNvPicPr>
            <a:picLocks noChangeAspect="1"/>
          </p:cNvPicPr>
          <p:nvPr/>
        </p:nvPicPr>
        <p:blipFill rotWithShape="1">
          <a:blip r:embed="rId4">
            <a:alphaModFix amt="70000"/>
          </a:blip>
          <a:srcRect b="42355"/>
          <a:stretch/>
        </p:blipFill>
        <p:spPr>
          <a:xfrm>
            <a:off x="0" y="2613766"/>
            <a:ext cx="12192000" cy="4242816"/>
          </a:xfrm>
          <a:prstGeom prst="rect">
            <a:avLst/>
          </a:prstGeom>
        </p:spPr>
      </p:pic>
      <p:graphicFrame>
        <p:nvGraphicFramePr>
          <p:cNvPr id="5" name="Object 4" hidden="1">
            <a:extLst>
              <a:ext uri="{FF2B5EF4-FFF2-40B4-BE49-F238E27FC236}">
                <a16:creationId xmlns:a16="http://schemas.microsoft.com/office/drawing/2014/main" id="{39FC4515-6A43-CA38-CA0C-492E55F40FFC}"/>
              </a:ext>
            </a:extLst>
          </p:cNvPr>
          <p:cNvGraphicFramePr>
            <a:graphicFrameLocks noChangeAspect="1"/>
          </p:cNvGraphicFramePr>
          <p:nvPr>
            <p:custDataLst>
              <p:tags r:id="rId1"/>
            </p:custDataLst>
            <p:extLst>
              <p:ext uri="{D42A27DB-BD31-4B8C-83A1-F6EECF244321}">
                <p14:modId xmlns:p14="http://schemas.microsoft.com/office/powerpoint/2010/main" val="170034865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39FC4515-6A43-CA38-CA0C-492E55F40FFC}"/>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F3A4AA8-934D-45D6-8293-30C647AA9C0B}"/>
              </a:ext>
            </a:extLst>
          </p:cNvPr>
          <p:cNvSpPr>
            <a:spLocks noGrp="1"/>
          </p:cNvSpPr>
          <p:nvPr>
            <p:ph type="ctrTitle"/>
          </p:nvPr>
        </p:nvSpPr>
        <p:spPr>
          <a:xfrm>
            <a:off x="838199" y="2808407"/>
            <a:ext cx="10556789" cy="1192093"/>
          </a:xfrm>
        </p:spPr>
        <p:txBody>
          <a:bodyPr vert="horz">
            <a:normAutofit/>
          </a:bodyPr>
          <a:lstStyle/>
          <a:p>
            <a:r>
              <a:rPr lang="en-US" sz="4000" b="1" dirty="0" err="1">
                <a:latin typeface="Helvetica" pitchFamily="2" charset="0"/>
              </a:rPr>
              <a:t>NuFoll</a:t>
            </a:r>
            <a:r>
              <a:rPr lang="en-US" sz="4000" dirty="0">
                <a:latin typeface="Helvetica" pitchFamily="2" charset="0"/>
              </a:rPr>
              <a:t>: Programming skin cells to regrow natural hair</a:t>
            </a:r>
          </a:p>
        </p:txBody>
      </p:sp>
      <p:sp>
        <p:nvSpPr>
          <p:cNvPr id="6" name="Subtitle 5">
            <a:extLst>
              <a:ext uri="{FF2B5EF4-FFF2-40B4-BE49-F238E27FC236}">
                <a16:creationId xmlns:a16="http://schemas.microsoft.com/office/drawing/2014/main" id="{A9520C46-C88D-05BF-1CB5-7AE4742BEB71}"/>
              </a:ext>
            </a:extLst>
          </p:cNvPr>
          <p:cNvSpPr>
            <a:spLocks noGrp="1"/>
          </p:cNvSpPr>
          <p:nvPr>
            <p:ph type="subTitle" idx="1"/>
          </p:nvPr>
        </p:nvSpPr>
        <p:spPr>
          <a:xfrm>
            <a:off x="1544594" y="4550303"/>
            <a:ext cx="9144000" cy="1655762"/>
          </a:xfrm>
        </p:spPr>
        <p:txBody>
          <a:bodyPr>
            <a:normAutofit/>
          </a:bodyPr>
          <a:lstStyle/>
          <a:p>
            <a:r>
              <a:rPr lang="en-US" sz="2000" b="1" dirty="0">
                <a:latin typeface="Helvetica" pitchFamily="2" charset="0"/>
                <a:cs typeface="Arial" panose="020B0604020202020204" pitchFamily="34" charset="0"/>
              </a:rPr>
              <a:t>Peggy Myung, MD, PhD</a:t>
            </a:r>
          </a:p>
          <a:p>
            <a:r>
              <a:rPr lang="en-US" sz="2000" dirty="0">
                <a:latin typeface="Helvetica" pitchFamily="2" charset="0"/>
                <a:cs typeface="Arial" panose="020B0604020202020204" pitchFamily="34" charset="0"/>
              </a:rPr>
              <a:t>Associate Professor</a:t>
            </a:r>
          </a:p>
          <a:p>
            <a:r>
              <a:rPr lang="en-US" sz="2000" dirty="0">
                <a:latin typeface="Helvetica" pitchFamily="2" charset="0"/>
                <a:cs typeface="Arial" panose="020B0604020202020204" pitchFamily="34" charset="0"/>
              </a:rPr>
              <a:t>Department of Dermatology/Dermatopathology</a:t>
            </a:r>
          </a:p>
          <a:p>
            <a:endParaRPr lang="en-US" sz="2000" dirty="0">
              <a:latin typeface="Helvetica" pitchFamily="2" charset="0"/>
              <a:cs typeface="Arial" panose="020B0604020202020204" pitchFamily="34" charset="0"/>
            </a:endParaRPr>
          </a:p>
        </p:txBody>
      </p:sp>
      <p:pic>
        <p:nvPicPr>
          <p:cNvPr id="9" name="Picture 8" descr="A logo with a drop of hair&#10;&#10;Description automatically generated">
            <a:extLst>
              <a:ext uri="{FF2B5EF4-FFF2-40B4-BE49-F238E27FC236}">
                <a16:creationId xmlns:a16="http://schemas.microsoft.com/office/drawing/2014/main" id="{0F37F479-2A82-5EBC-91B1-496F310A044F}"/>
              </a:ext>
            </a:extLst>
          </p:cNvPr>
          <p:cNvPicPr>
            <a:picLocks noChangeAspect="1"/>
          </p:cNvPicPr>
          <p:nvPr/>
        </p:nvPicPr>
        <p:blipFill>
          <a:blip r:embed="rId7"/>
          <a:stretch>
            <a:fillRect/>
          </a:stretch>
        </p:blipFill>
        <p:spPr>
          <a:xfrm>
            <a:off x="4695526" y="208870"/>
            <a:ext cx="2842133" cy="2300774"/>
          </a:xfrm>
          <a:prstGeom prst="rect">
            <a:avLst/>
          </a:prstGeom>
        </p:spPr>
      </p:pic>
    </p:spTree>
    <p:extLst>
      <p:ext uri="{BB962C8B-B14F-4D97-AF65-F5344CB8AC3E}">
        <p14:creationId xmlns:p14="http://schemas.microsoft.com/office/powerpoint/2010/main" val="1870334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55">
            <a:extLst>
              <a:ext uri="{FF2B5EF4-FFF2-40B4-BE49-F238E27FC236}">
                <a16:creationId xmlns:a16="http://schemas.microsoft.com/office/drawing/2014/main" id="{9B2F25B0-D6B7-77BC-3552-9C81AAC828BD}"/>
              </a:ext>
            </a:extLst>
          </p:cNvPr>
          <p:cNvSpPr/>
          <p:nvPr/>
        </p:nvSpPr>
        <p:spPr>
          <a:xfrm>
            <a:off x="0" y="1345461"/>
            <a:ext cx="12192000" cy="5512540"/>
          </a:xfrm>
          <a:prstGeom prst="roundRect">
            <a:avLst>
              <a:gd name="adj" fmla="val 0"/>
            </a:avLst>
          </a:prstGeom>
          <a:solidFill>
            <a:srgbClr val="36503B">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7" name="Picture 16">
            <a:extLst>
              <a:ext uri="{FF2B5EF4-FFF2-40B4-BE49-F238E27FC236}">
                <a16:creationId xmlns:a16="http://schemas.microsoft.com/office/drawing/2014/main" id="{DC2B619C-3A91-DBCF-CA76-95C27E6DDA60}"/>
              </a:ext>
            </a:extLst>
          </p:cNvPr>
          <p:cNvPicPr>
            <a:picLocks noChangeAspect="1"/>
          </p:cNvPicPr>
          <p:nvPr/>
        </p:nvPicPr>
        <p:blipFill rotWithShape="1">
          <a:blip r:embed="rId3"/>
          <a:srcRect l="51541" b="41414"/>
          <a:stretch/>
        </p:blipFill>
        <p:spPr>
          <a:xfrm>
            <a:off x="4855676" y="7130958"/>
            <a:ext cx="1313549" cy="683675"/>
          </a:xfrm>
          <a:prstGeom prst="rect">
            <a:avLst/>
          </a:prstGeom>
        </p:spPr>
      </p:pic>
      <p:sp>
        <p:nvSpPr>
          <p:cNvPr id="18" name="TextBox 17">
            <a:extLst>
              <a:ext uri="{FF2B5EF4-FFF2-40B4-BE49-F238E27FC236}">
                <a16:creationId xmlns:a16="http://schemas.microsoft.com/office/drawing/2014/main" id="{41A4669A-3758-FDA7-C3A1-A2FAB24BB481}"/>
              </a:ext>
            </a:extLst>
          </p:cNvPr>
          <p:cNvSpPr txBox="1"/>
          <p:nvPr/>
        </p:nvSpPr>
        <p:spPr>
          <a:xfrm>
            <a:off x="5917342" y="7254771"/>
            <a:ext cx="1296573" cy="369332"/>
          </a:xfrm>
          <a:prstGeom prst="rect">
            <a:avLst/>
          </a:prstGeom>
          <a:noFill/>
        </p:spPr>
        <p:txBody>
          <a:bodyPr wrap="none" rtlCol="0">
            <a:spAutoFit/>
          </a:bodyPr>
          <a:lstStyle/>
          <a:p>
            <a:r>
              <a:rPr lang="en-US" dirty="0"/>
              <a:t>confidential</a:t>
            </a:r>
          </a:p>
        </p:txBody>
      </p:sp>
      <p:sp>
        <p:nvSpPr>
          <p:cNvPr id="65" name="Title 19">
            <a:extLst>
              <a:ext uri="{FF2B5EF4-FFF2-40B4-BE49-F238E27FC236}">
                <a16:creationId xmlns:a16="http://schemas.microsoft.com/office/drawing/2014/main" id="{83769EA3-4D28-CCE4-C69C-DA8E2E59551C}"/>
              </a:ext>
            </a:extLst>
          </p:cNvPr>
          <p:cNvSpPr txBox="1">
            <a:spLocks/>
          </p:cNvSpPr>
          <p:nvPr/>
        </p:nvSpPr>
        <p:spPr>
          <a:xfrm>
            <a:off x="222069" y="281970"/>
            <a:ext cx="11680897" cy="775386"/>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35503B"/>
                </a:solidFill>
                <a:latin typeface="Helvetica" pitchFamily="2" charset="0"/>
              </a:rPr>
              <a:t>Competitive Landscape</a:t>
            </a:r>
          </a:p>
          <a:p>
            <a:pPr algn="ctr"/>
            <a:endParaRPr lang="en-US" dirty="0">
              <a:solidFill>
                <a:srgbClr val="35503B"/>
              </a:solidFill>
              <a:latin typeface="Helvetica" pitchFamily="2" charset="0"/>
            </a:endParaRPr>
          </a:p>
        </p:txBody>
      </p:sp>
      <p:graphicFrame>
        <p:nvGraphicFramePr>
          <p:cNvPr id="2" name="Google Shape;67;p15">
            <a:extLst>
              <a:ext uri="{FF2B5EF4-FFF2-40B4-BE49-F238E27FC236}">
                <a16:creationId xmlns:a16="http://schemas.microsoft.com/office/drawing/2014/main" id="{AA21FFCF-280E-842F-7D53-4DC671D90D6E}"/>
              </a:ext>
            </a:extLst>
          </p:cNvPr>
          <p:cNvGraphicFramePr/>
          <p:nvPr>
            <p:extLst>
              <p:ext uri="{D42A27DB-BD31-4B8C-83A1-F6EECF244321}">
                <p14:modId xmlns:p14="http://schemas.microsoft.com/office/powerpoint/2010/main" val="2531545383"/>
              </p:ext>
            </p:extLst>
          </p:nvPr>
        </p:nvGraphicFramePr>
        <p:xfrm>
          <a:off x="361665" y="2082881"/>
          <a:ext cx="11311928" cy="4154232"/>
        </p:xfrm>
        <a:graphic>
          <a:graphicData uri="http://schemas.openxmlformats.org/drawingml/2006/table">
            <a:tbl>
              <a:tblPr>
                <a:noFill/>
              </a:tblPr>
              <a:tblGrid>
                <a:gridCol w="3010862">
                  <a:extLst>
                    <a:ext uri="{9D8B030D-6E8A-4147-A177-3AD203B41FA5}">
                      <a16:colId xmlns:a16="http://schemas.microsoft.com/office/drawing/2014/main" val="20001"/>
                    </a:ext>
                  </a:extLst>
                </a:gridCol>
                <a:gridCol w="2280403">
                  <a:extLst>
                    <a:ext uri="{9D8B030D-6E8A-4147-A177-3AD203B41FA5}">
                      <a16:colId xmlns:a16="http://schemas.microsoft.com/office/drawing/2014/main" val="20002"/>
                    </a:ext>
                  </a:extLst>
                </a:gridCol>
                <a:gridCol w="1407580">
                  <a:extLst>
                    <a:ext uri="{9D8B030D-6E8A-4147-A177-3AD203B41FA5}">
                      <a16:colId xmlns:a16="http://schemas.microsoft.com/office/drawing/2014/main" val="20003"/>
                    </a:ext>
                  </a:extLst>
                </a:gridCol>
                <a:gridCol w="1352261">
                  <a:extLst>
                    <a:ext uri="{9D8B030D-6E8A-4147-A177-3AD203B41FA5}">
                      <a16:colId xmlns:a16="http://schemas.microsoft.com/office/drawing/2014/main" val="20004"/>
                    </a:ext>
                  </a:extLst>
                </a:gridCol>
                <a:gridCol w="1493634">
                  <a:extLst>
                    <a:ext uri="{9D8B030D-6E8A-4147-A177-3AD203B41FA5}">
                      <a16:colId xmlns:a16="http://schemas.microsoft.com/office/drawing/2014/main" val="2923500433"/>
                    </a:ext>
                  </a:extLst>
                </a:gridCol>
                <a:gridCol w="1767188">
                  <a:extLst>
                    <a:ext uri="{9D8B030D-6E8A-4147-A177-3AD203B41FA5}">
                      <a16:colId xmlns:a16="http://schemas.microsoft.com/office/drawing/2014/main" val="4239383991"/>
                    </a:ext>
                  </a:extLst>
                </a:gridCol>
              </a:tblGrid>
              <a:tr h="645038">
                <a:tc>
                  <a:txBody>
                    <a:bodyPr/>
                    <a:lstStyle/>
                    <a:p>
                      <a:pPr marL="0" lvl="0" indent="0" algn="ctr" rtl="0">
                        <a:spcBef>
                          <a:spcPts val="0"/>
                        </a:spcBef>
                        <a:spcAft>
                          <a:spcPts val="0"/>
                        </a:spcAft>
                        <a:buNone/>
                      </a:pPr>
                      <a:r>
                        <a:rPr lang="en" sz="1600" b="1" dirty="0">
                          <a:solidFill>
                            <a:srgbClr val="35503B"/>
                          </a:solidFill>
                          <a:latin typeface="Arial" panose="020B0604020202020204" pitchFamily="34" charset="0"/>
                          <a:cs typeface="Arial" panose="020B0604020202020204" pitchFamily="34" charset="0"/>
                        </a:rPr>
                        <a:t>Company</a:t>
                      </a:r>
                      <a:endParaRPr sz="1600" b="1" dirty="0">
                        <a:solidFill>
                          <a:srgbClr val="35503B"/>
                        </a:solidFill>
                        <a:latin typeface="Arial" panose="020B0604020202020204" pitchFamily="34" charset="0"/>
                        <a:cs typeface="Arial" panose="020B0604020202020204" pitchFamily="34" charset="0"/>
                      </a:endParaRPr>
                    </a:p>
                  </a:txBody>
                  <a:tcPr marL="121900" marR="121900" marT="121900" marB="121900">
                    <a:lnL w="12700" cmpd="sng">
                      <a:noFill/>
                      <a:prstDash val="solid"/>
                    </a:lnL>
                    <a:lnR w="12700" cmpd="sng">
                      <a:noFill/>
                      <a:prstDash val="solid"/>
                    </a:lnR>
                    <a:lnT w="12700" cmpd="sng">
                      <a:noFill/>
                      <a:prstDash val="soli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solidFill>
                      <a:schemeClr val="accent6">
                        <a:lumMod val="75000"/>
                        <a:alpha val="30000"/>
                      </a:schemeClr>
                    </a:solidFill>
                  </a:tcPr>
                </a:tc>
                <a:tc>
                  <a:txBody>
                    <a:bodyPr/>
                    <a:lstStyle/>
                    <a:p>
                      <a:pPr marL="0" lvl="0" indent="0" algn="ctr" rtl="0">
                        <a:spcBef>
                          <a:spcPts val="0"/>
                        </a:spcBef>
                        <a:spcAft>
                          <a:spcPts val="0"/>
                        </a:spcAft>
                        <a:buNone/>
                      </a:pPr>
                      <a:r>
                        <a:rPr lang="en" sz="1600" b="1" dirty="0">
                          <a:solidFill>
                            <a:srgbClr val="35503B"/>
                          </a:solidFill>
                          <a:latin typeface="Arial" panose="020B0604020202020204" pitchFamily="34" charset="0"/>
                          <a:cs typeface="Arial" panose="020B0604020202020204" pitchFamily="34" charset="0"/>
                        </a:rPr>
                        <a:t>Target</a:t>
                      </a:r>
                      <a:endParaRPr sz="1600" b="1" dirty="0">
                        <a:solidFill>
                          <a:srgbClr val="35503B"/>
                        </a:solidFill>
                        <a:latin typeface="Arial" panose="020B0604020202020204" pitchFamily="34" charset="0"/>
                        <a:cs typeface="Arial" panose="020B0604020202020204" pitchFamily="34" charset="0"/>
                      </a:endParaRPr>
                    </a:p>
                  </a:txBody>
                  <a:tcPr marL="121900" marR="121900" marT="121900" marB="121900">
                    <a:lnL w="12700" cmpd="sng">
                      <a:noFill/>
                      <a:prstDash val="solid"/>
                    </a:lnL>
                    <a:lnR w="12700" cmpd="sng">
                      <a:noFill/>
                      <a:prstDash val="solid"/>
                    </a:lnR>
                    <a:lnT w="12700" cmpd="sng">
                      <a:noFill/>
                      <a:prstDash val="soli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solidFill>
                      <a:schemeClr val="accent6">
                        <a:lumMod val="75000"/>
                        <a:alpha val="30000"/>
                      </a:schemeClr>
                    </a:solidFill>
                  </a:tcPr>
                </a:tc>
                <a:tc>
                  <a:txBody>
                    <a:bodyPr/>
                    <a:lstStyle/>
                    <a:p>
                      <a:pPr marL="0" lvl="0" indent="0" algn="ctr" rtl="0">
                        <a:spcBef>
                          <a:spcPts val="0"/>
                        </a:spcBef>
                        <a:spcAft>
                          <a:spcPts val="0"/>
                        </a:spcAft>
                        <a:buNone/>
                      </a:pPr>
                      <a:r>
                        <a:rPr lang="en" sz="1600" b="1" dirty="0">
                          <a:solidFill>
                            <a:srgbClr val="35503B"/>
                          </a:solidFill>
                          <a:latin typeface="Arial" panose="020B0604020202020204" pitchFamily="34" charset="0"/>
                          <a:cs typeface="Arial" panose="020B0604020202020204" pitchFamily="34" charset="0"/>
                        </a:rPr>
                        <a:t>New Hair Growth</a:t>
                      </a:r>
                      <a:endParaRPr sz="1600" b="1" dirty="0">
                        <a:solidFill>
                          <a:srgbClr val="35503B"/>
                        </a:solidFill>
                        <a:latin typeface="Arial" panose="020B0604020202020204" pitchFamily="34" charset="0"/>
                        <a:cs typeface="Arial" panose="020B0604020202020204" pitchFamily="34" charset="0"/>
                      </a:endParaRPr>
                    </a:p>
                  </a:txBody>
                  <a:tcPr marL="121900" marR="121900" marT="121900" marB="121900">
                    <a:lnL w="12700" cmpd="sng">
                      <a:noFill/>
                      <a:prstDash val="solid"/>
                    </a:lnL>
                    <a:lnR w="12700" cmpd="sng">
                      <a:noFill/>
                      <a:prstDash val="solid"/>
                    </a:lnR>
                    <a:lnT w="12700" cmpd="sng">
                      <a:noFill/>
                      <a:prstDash val="soli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solidFill>
                      <a:schemeClr val="accent6">
                        <a:lumMod val="75000"/>
                        <a:alpha val="30000"/>
                      </a:schemeClr>
                    </a:solidFill>
                  </a:tcPr>
                </a:tc>
                <a:tc>
                  <a:txBody>
                    <a:bodyPr/>
                    <a:lstStyle/>
                    <a:p>
                      <a:pPr marL="0" lvl="0" indent="0" algn="ctr" rtl="0">
                        <a:spcBef>
                          <a:spcPts val="0"/>
                        </a:spcBef>
                        <a:spcAft>
                          <a:spcPts val="0"/>
                        </a:spcAft>
                        <a:buNone/>
                      </a:pPr>
                      <a:r>
                        <a:rPr lang="en-US" sz="1600" b="1" dirty="0">
                          <a:solidFill>
                            <a:srgbClr val="35503B"/>
                          </a:solidFill>
                          <a:latin typeface="Arial" panose="020B0604020202020204" pitchFamily="34" charset="0"/>
                          <a:cs typeface="Arial" panose="020B0604020202020204" pitchFamily="34" charset="0"/>
                        </a:rPr>
                        <a:t>One-time treatment</a:t>
                      </a:r>
                      <a:endParaRPr sz="1600" b="1" dirty="0">
                        <a:solidFill>
                          <a:srgbClr val="35503B"/>
                        </a:solidFill>
                        <a:latin typeface="Arial" panose="020B0604020202020204" pitchFamily="34" charset="0"/>
                        <a:cs typeface="Arial" panose="020B0604020202020204" pitchFamily="34" charset="0"/>
                      </a:endParaRPr>
                    </a:p>
                  </a:txBody>
                  <a:tcPr marL="121900" marR="121900" marT="121900" marB="121900">
                    <a:lnL w="12700" cmpd="sng">
                      <a:noFill/>
                      <a:prstDash val="solid"/>
                    </a:lnL>
                    <a:lnR w="12700" cmpd="sng">
                      <a:noFill/>
                      <a:prstDash val="solid"/>
                    </a:lnR>
                    <a:lnT w="12700" cmpd="sng">
                      <a:noFill/>
                      <a:prstDash val="soli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solidFill>
                      <a:schemeClr val="accent6">
                        <a:lumMod val="75000"/>
                        <a:alpha val="30000"/>
                      </a:schemeClr>
                    </a:solidFill>
                  </a:tcPr>
                </a:tc>
                <a:tc>
                  <a:txBody>
                    <a:bodyPr/>
                    <a:lstStyle/>
                    <a:p>
                      <a:pPr marL="0" lvl="0" indent="0" algn="ctr" rtl="0">
                        <a:spcBef>
                          <a:spcPts val="0"/>
                        </a:spcBef>
                        <a:spcAft>
                          <a:spcPts val="0"/>
                        </a:spcAft>
                        <a:buNone/>
                      </a:pPr>
                      <a:r>
                        <a:rPr lang="en-US" sz="1600" b="1" dirty="0">
                          <a:solidFill>
                            <a:srgbClr val="35503B"/>
                          </a:solidFill>
                          <a:latin typeface="Arial" panose="020B0604020202020204" pitchFamily="34" charset="0"/>
                          <a:cs typeface="Arial" panose="020B0604020202020204" pitchFamily="34" charset="0"/>
                        </a:rPr>
                        <a:t>Side effects</a:t>
                      </a:r>
                      <a:endParaRPr sz="1600" b="1" dirty="0">
                        <a:solidFill>
                          <a:srgbClr val="35503B"/>
                        </a:solidFill>
                        <a:latin typeface="Arial" panose="020B0604020202020204" pitchFamily="34" charset="0"/>
                        <a:cs typeface="Arial" panose="020B0604020202020204" pitchFamily="34" charset="0"/>
                      </a:endParaRPr>
                    </a:p>
                  </a:txBody>
                  <a:tcPr marL="121900" marR="121900" marT="121900" marB="121900">
                    <a:lnL w="12700" cmpd="sng">
                      <a:noFill/>
                      <a:prstDash val="solid"/>
                    </a:lnL>
                    <a:lnR w="12700" cmpd="sng">
                      <a:noFill/>
                      <a:prstDash val="solid"/>
                    </a:lnR>
                    <a:lnT w="12700" cmpd="sng">
                      <a:noFill/>
                      <a:prstDash val="soli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solidFill>
                      <a:schemeClr val="accent6">
                        <a:lumMod val="75000"/>
                        <a:alpha val="30000"/>
                      </a:schemeClr>
                    </a:solidFill>
                  </a:tcPr>
                </a:tc>
                <a:tc>
                  <a:txBody>
                    <a:bodyPr/>
                    <a:lstStyle/>
                    <a:p>
                      <a:pPr marL="0" lvl="0" indent="0" algn="ctr" rtl="0">
                        <a:spcBef>
                          <a:spcPts val="0"/>
                        </a:spcBef>
                        <a:spcAft>
                          <a:spcPts val="0"/>
                        </a:spcAft>
                        <a:buNone/>
                      </a:pPr>
                      <a:r>
                        <a:rPr lang="en-US" sz="1600" b="1" dirty="0">
                          <a:solidFill>
                            <a:srgbClr val="35503B"/>
                          </a:solidFill>
                          <a:latin typeface="Arial" panose="020B0604020202020204" pitchFamily="34" charset="0"/>
                          <a:cs typeface="Arial" panose="020B0604020202020204" pitchFamily="34" charset="0"/>
                        </a:rPr>
                        <a:t>ROA</a:t>
                      </a:r>
                      <a:endParaRPr sz="1600" b="1" dirty="0">
                        <a:solidFill>
                          <a:srgbClr val="35503B"/>
                        </a:solidFill>
                        <a:latin typeface="Arial" panose="020B0604020202020204" pitchFamily="34" charset="0"/>
                        <a:cs typeface="Arial" panose="020B0604020202020204" pitchFamily="34" charset="0"/>
                      </a:endParaRPr>
                    </a:p>
                  </a:txBody>
                  <a:tcPr marL="121900" marR="121900" marT="121900" marB="121900">
                    <a:lnL w="12700" cmpd="sng">
                      <a:noFill/>
                      <a:prstDash val="solid"/>
                    </a:lnL>
                    <a:lnR w="12700" cmpd="sng">
                      <a:noFill/>
                      <a:prstDash val="solid"/>
                    </a:lnR>
                    <a:lnT w="12700" cmpd="sng">
                      <a:noFill/>
                      <a:prstDash val="soli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solidFill>
                      <a:schemeClr val="accent6">
                        <a:lumMod val="75000"/>
                        <a:alpha val="30000"/>
                      </a:schemeClr>
                    </a:solidFill>
                  </a:tcPr>
                </a:tc>
                <a:extLst>
                  <a:ext uri="{0D108BD9-81ED-4DB2-BD59-A6C34878D82A}">
                    <a16:rowId xmlns:a16="http://schemas.microsoft.com/office/drawing/2014/main" val="10000"/>
                  </a:ext>
                </a:extLst>
              </a:tr>
              <a:tr h="591991">
                <a:tc>
                  <a:txBody>
                    <a:bodyPr/>
                    <a:lstStyle/>
                    <a:p>
                      <a:pPr marL="0" lvl="0" indent="0" algn="ctr" rtl="0">
                        <a:spcBef>
                          <a:spcPts val="0"/>
                        </a:spcBef>
                        <a:spcAft>
                          <a:spcPts val="0"/>
                        </a:spcAft>
                        <a:buNone/>
                      </a:pPr>
                      <a:endParaRPr sz="1800" b="1" dirty="0">
                        <a:solidFill>
                          <a:srgbClr val="35503B"/>
                        </a:solidFill>
                        <a:latin typeface="Arial" panose="020B0604020202020204" pitchFamily="34" charset="0"/>
                        <a:cs typeface="Arial" panose="020B0604020202020204" pitchFamily="34" charset="0"/>
                      </a:endParaRP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rtl="0">
                        <a:spcBef>
                          <a:spcPts val="0"/>
                        </a:spcBef>
                        <a:spcAft>
                          <a:spcPts val="0"/>
                        </a:spcAft>
                        <a:buNone/>
                      </a:pPr>
                      <a:r>
                        <a:rPr lang="en-US" sz="1400" dirty="0">
                          <a:solidFill>
                            <a:srgbClr val="35503B"/>
                          </a:solidFill>
                          <a:latin typeface="Arial" panose="020B0604020202020204" pitchFamily="34" charset="0"/>
                          <a:cs typeface="Arial" panose="020B0604020202020204" pitchFamily="34" charset="0"/>
                        </a:rPr>
                        <a:t>Target X + Target Y </a:t>
                      </a:r>
                      <a:endParaRPr sz="1400" dirty="0">
                        <a:solidFill>
                          <a:srgbClr val="35503B"/>
                        </a:solidFill>
                        <a:latin typeface="Arial" panose="020B0604020202020204" pitchFamily="34" charset="0"/>
                        <a:cs typeface="Arial" panose="020B0604020202020204" pitchFamily="34" charset="0"/>
                      </a:endParaRP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rtl="0">
                        <a:spcBef>
                          <a:spcPts val="0"/>
                        </a:spcBef>
                        <a:spcAft>
                          <a:spcPts val="0"/>
                        </a:spcAft>
                        <a:buNone/>
                      </a:pPr>
                      <a:endParaRPr sz="1400" dirty="0">
                        <a:solidFill>
                          <a:srgbClr val="35503B"/>
                        </a:solidFill>
                        <a:latin typeface="Arial" panose="020B0604020202020204" pitchFamily="34" charset="0"/>
                        <a:cs typeface="Arial" panose="020B0604020202020204" pitchFamily="34" charset="0"/>
                      </a:endParaRP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rtl="0">
                        <a:spcBef>
                          <a:spcPts val="0"/>
                        </a:spcBef>
                        <a:spcAft>
                          <a:spcPts val="0"/>
                        </a:spcAft>
                        <a:buNone/>
                      </a:pPr>
                      <a:endParaRPr sz="1400" dirty="0">
                        <a:solidFill>
                          <a:srgbClr val="35503B"/>
                        </a:solidFill>
                        <a:latin typeface="Arial" panose="020B0604020202020204" pitchFamily="34" charset="0"/>
                        <a:cs typeface="Arial" panose="020B0604020202020204" pitchFamily="34" charset="0"/>
                      </a:endParaRP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rtl="0">
                        <a:spcBef>
                          <a:spcPts val="0"/>
                        </a:spcBef>
                        <a:spcAft>
                          <a:spcPts val="0"/>
                        </a:spcAft>
                        <a:buNone/>
                      </a:pPr>
                      <a:r>
                        <a:rPr lang="en-US" sz="1400" dirty="0">
                          <a:solidFill>
                            <a:srgbClr val="35503B"/>
                          </a:solidFill>
                          <a:latin typeface="Arial" panose="020B0604020202020204" pitchFamily="34" charset="0"/>
                          <a:cs typeface="Arial" panose="020B0604020202020204" pitchFamily="34" charset="0"/>
                        </a:rPr>
                        <a:t>TBD</a:t>
                      </a:r>
                      <a:endParaRPr sz="1400" dirty="0">
                        <a:solidFill>
                          <a:srgbClr val="35503B"/>
                        </a:solidFill>
                        <a:latin typeface="Arial" panose="020B0604020202020204" pitchFamily="34" charset="0"/>
                        <a:cs typeface="Arial" panose="020B0604020202020204" pitchFamily="34" charset="0"/>
                      </a:endParaRP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rtl="0">
                        <a:spcBef>
                          <a:spcPts val="0"/>
                        </a:spcBef>
                        <a:spcAft>
                          <a:spcPts val="0"/>
                        </a:spcAft>
                        <a:buNone/>
                      </a:pPr>
                      <a:r>
                        <a:rPr lang="en-US" sz="1400" dirty="0">
                          <a:solidFill>
                            <a:srgbClr val="35503B"/>
                          </a:solidFill>
                          <a:latin typeface="Arial" panose="020B0604020202020204" pitchFamily="34" charset="0"/>
                          <a:cs typeface="Arial" panose="020B0604020202020204" pitchFamily="34" charset="0"/>
                        </a:rPr>
                        <a:t>Topical</a:t>
                      </a:r>
                      <a:endParaRPr sz="1400" dirty="0">
                        <a:solidFill>
                          <a:srgbClr val="35503B"/>
                        </a:solidFill>
                        <a:latin typeface="Arial" panose="020B0604020202020204" pitchFamily="34" charset="0"/>
                        <a:cs typeface="Arial" panose="020B0604020202020204" pitchFamily="34" charset="0"/>
                      </a:endParaRP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4650742"/>
                  </a:ext>
                </a:extLst>
              </a:tr>
              <a:tr h="793101">
                <a:tc>
                  <a:txBody>
                    <a:bodyPr/>
                    <a:lstStyle/>
                    <a:p>
                      <a:pPr marL="0" lvl="0" indent="0" algn="ctr" rtl="0">
                        <a:spcBef>
                          <a:spcPts val="0"/>
                        </a:spcBef>
                        <a:spcAft>
                          <a:spcPts val="0"/>
                        </a:spcAft>
                        <a:buNone/>
                      </a:pPr>
                      <a:endParaRPr sz="1400" dirty="0">
                        <a:solidFill>
                          <a:srgbClr val="35503B"/>
                        </a:solidFill>
                        <a:latin typeface="Arial" panose="020B0604020202020204" pitchFamily="34" charset="0"/>
                        <a:cs typeface="Arial" panose="020B0604020202020204" pitchFamily="34" charset="0"/>
                      </a:endParaRP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 sz="1400" dirty="0">
                          <a:solidFill>
                            <a:srgbClr val="35503B"/>
                          </a:solidFill>
                          <a:latin typeface="Arial" panose="020B0604020202020204" pitchFamily="34" charset="0"/>
                          <a:cs typeface="Arial" panose="020B0604020202020204" pitchFamily="34" charset="0"/>
                        </a:rPr>
                        <a:t>Janus kinase</a:t>
                      </a: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1400" dirty="0">
                        <a:solidFill>
                          <a:srgbClr val="35503B"/>
                        </a:solidFill>
                        <a:latin typeface="Arial" panose="020B0604020202020204" pitchFamily="34" charset="0"/>
                        <a:cs typeface="Arial" panose="020B0604020202020204" pitchFamily="34" charset="0"/>
                      </a:endParaRP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1400" dirty="0">
                        <a:solidFill>
                          <a:srgbClr val="35503B"/>
                        </a:solidFill>
                        <a:latin typeface="Arial" panose="020B0604020202020204" pitchFamily="34" charset="0"/>
                        <a:cs typeface="Arial" panose="020B0604020202020204" pitchFamily="34" charset="0"/>
                      </a:endParaRP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1400" dirty="0">
                        <a:solidFill>
                          <a:srgbClr val="35503B"/>
                        </a:solidFill>
                        <a:latin typeface="Arial" panose="020B0604020202020204" pitchFamily="34" charset="0"/>
                        <a:cs typeface="Arial" panose="020B0604020202020204" pitchFamily="34" charset="0"/>
                      </a:endParaRP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1400">
                          <a:solidFill>
                            <a:srgbClr val="35503B"/>
                          </a:solidFill>
                          <a:latin typeface="Arial" panose="020B0604020202020204" pitchFamily="34" charset="0"/>
                          <a:cs typeface="Arial" panose="020B0604020202020204" pitchFamily="34" charset="0"/>
                        </a:rPr>
                        <a:t>Oral</a:t>
                      </a:r>
                      <a:endParaRPr sz="1400" dirty="0">
                        <a:solidFill>
                          <a:srgbClr val="35503B"/>
                        </a:solidFill>
                        <a:latin typeface="Arial" panose="020B0604020202020204" pitchFamily="34" charset="0"/>
                        <a:cs typeface="Arial" panose="020B0604020202020204" pitchFamily="34" charset="0"/>
                      </a:endParaRP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76241">
                <a:tc>
                  <a:txBody>
                    <a:bodyPr/>
                    <a:lstStyle/>
                    <a:p>
                      <a:pPr marL="0" lvl="0" indent="0" algn="ctr" rtl="0">
                        <a:spcBef>
                          <a:spcPts val="0"/>
                        </a:spcBef>
                        <a:spcAft>
                          <a:spcPts val="0"/>
                        </a:spcAft>
                        <a:buNone/>
                      </a:pPr>
                      <a:endParaRPr sz="1400" dirty="0">
                        <a:solidFill>
                          <a:srgbClr val="35503B"/>
                        </a:solidFill>
                        <a:latin typeface="Arial" panose="020B0604020202020204" pitchFamily="34" charset="0"/>
                        <a:cs typeface="Arial" panose="020B0604020202020204" pitchFamily="34" charset="0"/>
                      </a:endParaRP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1400" dirty="0">
                          <a:solidFill>
                            <a:srgbClr val="35503B"/>
                          </a:solidFill>
                          <a:latin typeface="Arial" panose="020B0604020202020204" pitchFamily="34" charset="0"/>
                          <a:cs typeface="Arial" panose="020B0604020202020204" pitchFamily="34" charset="0"/>
                        </a:rPr>
                        <a:t>S</a:t>
                      </a:r>
                      <a:r>
                        <a:rPr lang="en" sz="1400" dirty="0">
                          <a:solidFill>
                            <a:srgbClr val="35503B"/>
                          </a:solidFill>
                          <a:latin typeface="Arial" panose="020B0604020202020204" pitchFamily="34" charset="0"/>
                          <a:cs typeface="Arial" panose="020B0604020202020204" pitchFamily="34" charset="0"/>
                        </a:rPr>
                        <a:t>teroid 5 Alpha reductase</a:t>
                      </a: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1400" dirty="0">
                        <a:solidFill>
                          <a:srgbClr val="35503B"/>
                        </a:solidFill>
                        <a:latin typeface="Arial" panose="020B0604020202020204" pitchFamily="34" charset="0"/>
                        <a:cs typeface="Arial" panose="020B0604020202020204" pitchFamily="34" charset="0"/>
                      </a:endParaRP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1400" dirty="0">
                        <a:solidFill>
                          <a:srgbClr val="35503B"/>
                        </a:solidFill>
                        <a:latin typeface="Arial" panose="020B0604020202020204" pitchFamily="34" charset="0"/>
                        <a:cs typeface="Arial" panose="020B0604020202020204" pitchFamily="34" charset="0"/>
                      </a:endParaRP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1400" dirty="0">
                        <a:solidFill>
                          <a:srgbClr val="35503B"/>
                        </a:solidFill>
                        <a:latin typeface="Arial" panose="020B0604020202020204" pitchFamily="34" charset="0"/>
                        <a:cs typeface="Arial" panose="020B0604020202020204" pitchFamily="34" charset="0"/>
                      </a:endParaRP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1400" dirty="0">
                          <a:solidFill>
                            <a:srgbClr val="35503B"/>
                          </a:solidFill>
                          <a:latin typeface="Arial" panose="020B0604020202020204" pitchFamily="34" charset="0"/>
                          <a:cs typeface="Arial" panose="020B0604020202020204" pitchFamily="34" charset="0"/>
                        </a:rPr>
                        <a:t>Oral, topical</a:t>
                      </a:r>
                      <a:endParaRPr sz="1400" dirty="0">
                        <a:solidFill>
                          <a:srgbClr val="35503B"/>
                        </a:solidFill>
                        <a:latin typeface="Arial" panose="020B0604020202020204" pitchFamily="34" charset="0"/>
                        <a:cs typeface="Arial" panose="020B0604020202020204" pitchFamily="34" charset="0"/>
                      </a:endParaRP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61419">
                <a:tc>
                  <a:txBody>
                    <a:bodyPr/>
                    <a:lstStyle/>
                    <a:p>
                      <a:pPr marL="0" lvl="0" indent="0" algn="ctr" rtl="0">
                        <a:spcBef>
                          <a:spcPts val="0"/>
                        </a:spcBef>
                        <a:spcAft>
                          <a:spcPts val="0"/>
                        </a:spcAft>
                        <a:buNone/>
                      </a:pPr>
                      <a:endParaRPr sz="1400" dirty="0">
                        <a:solidFill>
                          <a:srgbClr val="35503B"/>
                        </a:solidFill>
                        <a:latin typeface="Arial" panose="020B0604020202020204" pitchFamily="34" charset="0"/>
                        <a:cs typeface="Arial" panose="020B0604020202020204" pitchFamily="34" charset="0"/>
                      </a:endParaRP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1400" dirty="0">
                          <a:solidFill>
                            <a:srgbClr val="35503B"/>
                          </a:solidFill>
                          <a:latin typeface="Arial" panose="020B0604020202020204" pitchFamily="34" charset="0"/>
                          <a:cs typeface="Arial" panose="020B0604020202020204" pitchFamily="34" charset="0"/>
                        </a:rPr>
                        <a:t>Potassium channel</a:t>
                      </a: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1400" dirty="0">
                        <a:solidFill>
                          <a:srgbClr val="35503B"/>
                        </a:solidFill>
                        <a:latin typeface="Arial" panose="020B0604020202020204" pitchFamily="34" charset="0"/>
                        <a:cs typeface="Arial" panose="020B0604020202020204" pitchFamily="34" charset="0"/>
                      </a:endParaRP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1400" dirty="0">
                        <a:solidFill>
                          <a:srgbClr val="35503B"/>
                        </a:solidFill>
                        <a:latin typeface="Arial" panose="020B0604020202020204" pitchFamily="34" charset="0"/>
                        <a:cs typeface="Arial" panose="020B0604020202020204" pitchFamily="34" charset="0"/>
                      </a:endParaRP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1400" dirty="0">
                        <a:solidFill>
                          <a:srgbClr val="35503B"/>
                        </a:solidFill>
                        <a:latin typeface="Arial" panose="020B0604020202020204" pitchFamily="34" charset="0"/>
                        <a:cs typeface="Arial" panose="020B0604020202020204" pitchFamily="34" charset="0"/>
                      </a:endParaRP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1400" dirty="0">
                          <a:solidFill>
                            <a:srgbClr val="35503B"/>
                          </a:solidFill>
                          <a:latin typeface="Arial" panose="020B0604020202020204" pitchFamily="34" charset="0"/>
                          <a:cs typeface="Arial" panose="020B0604020202020204" pitchFamily="34" charset="0"/>
                        </a:rPr>
                        <a:t>Oral</a:t>
                      </a:r>
                      <a:endParaRPr sz="1400" dirty="0">
                        <a:solidFill>
                          <a:srgbClr val="35503B"/>
                        </a:solidFill>
                        <a:latin typeface="Arial" panose="020B0604020202020204" pitchFamily="34" charset="0"/>
                        <a:cs typeface="Arial" panose="020B0604020202020204" pitchFamily="34" charset="0"/>
                      </a:endParaRPr>
                    </a:p>
                  </a:txBody>
                  <a:tcPr marL="121900" marR="121900" marT="121900" marB="121900">
                    <a:lnL w="12700" cap="flat" cmpd="sng" algn="ctr">
                      <a:solidFill>
                        <a:srgbClr val="35503B"/>
                      </a:solidFill>
                      <a:prstDash val="solid"/>
                      <a:round/>
                      <a:headEnd type="none" w="med" len="med"/>
                      <a:tailEnd type="none" w="med" len="med"/>
                    </a:lnL>
                    <a:lnR w="12700" cap="flat" cmpd="sng" algn="ctr">
                      <a:solidFill>
                        <a:srgbClr val="35503B"/>
                      </a:solidFill>
                      <a:prstDash val="solid"/>
                      <a:round/>
                      <a:headEnd type="none" w="med" len="med"/>
                      <a:tailEnd type="none" w="med" len="med"/>
                    </a:lnR>
                    <a:lnT w="12700" cap="flat" cmpd="sng" algn="ctr">
                      <a:solidFill>
                        <a:srgbClr val="35503B"/>
                      </a:solidFill>
                      <a:prstDash val="solid"/>
                      <a:round/>
                      <a:headEnd type="none" w="med" len="med"/>
                      <a:tailEnd type="none" w="med" len="med"/>
                    </a:lnT>
                    <a:lnB w="12700" cap="flat" cmpd="sng" algn="ctr">
                      <a:solidFill>
                        <a:srgbClr val="35503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3" name="Graphic 2" descr="Checkmark with solid fill">
            <a:extLst>
              <a:ext uri="{FF2B5EF4-FFF2-40B4-BE49-F238E27FC236}">
                <a16:creationId xmlns:a16="http://schemas.microsoft.com/office/drawing/2014/main" id="{88DFB442-6851-73CF-3C54-27BEC8A183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0" y="2815835"/>
            <a:ext cx="568025" cy="586432"/>
          </a:xfrm>
          <a:prstGeom prst="rect">
            <a:avLst/>
          </a:prstGeom>
        </p:spPr>
      </p:pic>
      <p:pic>
        <p:nvPicPr>
          <p:cNvPr id="4" name="Graphic 3" descr="Checkmark with solid fill">
            <a:extLst>
              <a:ext uri="{FF2B5EF4-FFF2-40B4-BE49-F238E27FC236}">
                <a16:creationId xmlns:a16="http://schemas.microsoft.com/office/drawing/2014/main" id="{29346C09-2898-BF62-B6AA-835C719346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28251" y="2815835"/>
            <a:ext cx="568025" cy="586432"/>
          </a:xfrm>
          <a:prstGeom prst="rect">
            <a:avLst/>
          </a:prstGeom>
        </p:spPr>
      </p:pic>
      <p:pic>
        <p:nvPicPr>
          <p:cNvPr id="5" name="Graphic 4" descr="Checkmark with solid fill">
            <a:extLst>
              <a:ext uri="{FF2B5EF4-FFF2-40B4-BE49-F238E27FC236}">
                <a16:creationId xmlns:a16="http://schemas.microsoft.com/office/drawing/2014/main" id="{CEAA3DE8-8C50-5291-F621-6827E0458D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43877" y="3512554"/>
            <a:ext cx="568025" cy="586432"/>
          </a:xfrm>
          <a:prstGeom prst="rect">
            <a:avLst/>
          </a:prstGeom>
        </p:spPr>
      </p:pic>
      <p:pic>
        <p:nvPicPr>
          <p:cNvPr id="6" name="Graphic 5" descr="Checkmark with solid fill">
            <a:extLst>
              <a:ext uri="{FF2B5EF4-FFF2-40B4-BE49-F238E27FC236}">
                <a16:creationId xmlns:a16="http://schemas.microsoft.com/office/drawing/2014/main" id="{83D0F611-FB6C-B640-E14C-7ED8D7F66A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43876" y="4444906"/>
            <a:ext cx="568025" cy="586432"/>
          </a:xfrm>
          <a:prstGeom prst="rect">
            <a:avLst/>
          </a:prstGeom>
        </p:spPr>
      </p:pic>
      <p:pic>
        <p:nvPicPr>
          <p:cNvPr id="7" name="Graphic 6" descr="Checkmark with solid fill">
            <a:extLst>
              <a:ext uri="{FF2B5EF4-FFF2-40B4-BE49-F238E27FC236}">
                <a16:creationId xmlns:a16="http://schemas.microsoft.com/office/drawing/2014/main" id="{65E64734-0D50-2F9C-B344-C9D15F9120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43875" y="5482455"/>
            <a:ext cx="568025" cy="586432"/>
          </a:xfrm>
          <a:prstGeom prst="rect">
            <a:avLst/>
          </a:prstGeom>
        </p:spPr>
      </p:pic>
      <p:pic>
        <p:nvPicPr>
          <p:cNvPr id="8" name="Picture 7" descr="A blue oval with black text&#10;&#10;Description automatically generated">
            <a:extLst>
              <a:ext uri="{FF2B5EF4-FFF2-40B4-BE49-F238E27FC236}">
                <a16:creationId xmlns:a16="http://schemas.microsoft.com/office/drawing/2014/main" id="{C6B199D3-8869-4284-5F13-1C39E748ED21}"/>
              </a:ext>
            </a:extLst>
          </p:cNvPr>
          <p:cNvPicPr>
            <a:picLocks noChangeAspect="1"/>
          </p:cNvPicPr>
          <p:nvPr/>
        </p:nvPicPr>
        <p:blipFill>
          <a:blip r:embed="rId6"/>
          <a:stretch>
            <a:fillRect/>
          </a:stretch>
        </p:blipFill>
        <p:spPr>
          <a:xfrm>
            <a:off x="460235" y="3618036"/>
            <a:ext cx="738309" cy="451906"/>
          </a:xfrm>
          <a:prstGeom prst="rect">
            <a:avLst/>
          </a:prstGeom>
        </p:spPr>
      </p:pic>
      <p:pic>
        <p:nvPicPr>
          <p:cNvPr id="9" name="Picture 8" descr="A logo with white text&#10;&#10;Description automatically generated">
            <a:extLst>
              <a:ext uri="{FF2B5EF4-FFF2-40B4-BE49-F238E27FC236}">
                <a16:creationId xmlns:a16="http://schemas.microsoft.com/office/drawing/2014/main" id="{568776DB-7CD0-CEE5-09CC-C1B9A0C48982}"/>
              </a:ext>
            </a:extLst>
          </p:cNvPr>
          <p:cNvPicPr>
            <a:picLocks noChangeAspect="1"/>
          </p:cNvPicPr>
          <p:nvPr/>
        </p:nvPicPr>
        <p:blipFill>
          <a:blip r:embed="rId7"/>
          <a:stretch>
            <a:fillRect/>
          </a:stretch>
        </p:blipFill>
        <p:spPr>
          <a:xfrm>
            <a:off x="412809" y="5556460"/>
            <a:ext cx="568025" cy="504820"/>
          </a:xfrm>
          <a:prstGeom prst="rect">
            <a:avLst/>
          </a:prstGeom>
        </p:spPr>
      </p:pic>
      <p:pic>
        <p:nvPicPr>
          <p:cNvPr id="10" name="Picture 9" descr="A blue and black logo&#10;&#10;Description automatically generated">
            <a:extLst>
              <a:ext uri="{FF2B5EF4-FFF2-40B4-BE49-F238E27FC236}">
                <a16:creationId xmlns:a16="http://schemas.microsoft.com/office/drawing/2014/main" id="{1C02C07A-BBA4-4DE0-859F-2A2FAF3BC2B3}"/>
              </a:ext>
            </a:extLst>
          </p:cNvPr>
          <p:cNvPicPr>
            <a:picLocks noChangeAspect="1"/>
          </p:cNvPicPr>
          <p:nvPr/>
        </p:nvPicPr>
        <p:blipFill>
          <a:blip r:embed="rId8"/>
          <a:stretch>
            <a:fillRect/>
          </a:stretch>
        </p:blipFill>
        <p:spPr>
          <a:xfrm>
            <a:off x="361665" y="4233213"/>
            <a:ext cx="1147656" cy="382298"/>
          </a:xfrm>
          <a:prstGeom prst="rect">
            <a:avLst/>
          </a:prstGeom>
        </p:spPr>
      </p:pic>
      <p:pic>
        <p:nvPicPr>
          <p:cNvPr id="12" name="Picture 11" descr="A blue text on a black background&#10;&#10;Description automatically generated">
            <a:extLst>
              <a:ext uri="{FF2B5EF4-FFF2-40B4-BE49-F238E27FC236}">
                <a16:creationId xmlns:a16="http://schemas.microsoft.com/office/drawing/2014/main" id="{52AC4519-755F-85CD-3984-D809B8028174}"/>
              </a:ext>
            </a:extLst>
          </p:cNvPr>
          <p:cNvPicPr>
            <a:picLocks noChangeAspect="1"/>
          </p:cNvPicPr>
          <p:nvPr/>
        </p:nvPicPr>
        <p:blipFill>
          <a:blip r:embed="rId9"/>
          <a:stretch>
            <a:fillRect/>
          </a:stretch>
        </p:blipFill>
        <p:spPr>
          <a:xfrm>
            <a:off x="1609831" y="4132023"/>
            <a:ext cx="1830936" cy="681160"/>
          </a:xfrm>
          <a:prstGeom prst="rect">
            <a:avLst/>
          </a:prstGeom>
        </p:spPr>
      </p:pic>
      <p:pic>
        <p:nvPicPr>
          <p:cNvPr id="13" name="Picture 12" descr="A red text on a black background&#10;&#10;Description automatically generated">
            <a:extLst>
              <a:ext uri="{FF2B5EF4-FFF2-40B4-BE49-F238E27FC236}">
                <a16:creationId xmlns:a16="http://schemas.microsoft.com/office/drawing/2014/main" id="{5C213095-4A68-4E84-9E1C-C6F39E679827}"/>
              </a:ext>
            </a:extLst>
          </p:cNvPr>
          <p:cNvPicPr>
            <a:picLocks noChangeAspect="1"/>
          </p:cNvPicPr>
          <p:nvPr/>
        </p:nvPicPr>
        <p:blipFill>
          <a:blip r:embed="rId10"/>
          <a:stretch>
            <a:fillRect/>
          </a:stretch>
        </p:blipFill>
        <p:spPr>
          <a:xfrm>
            <a:off x="1299054" y="3583748"/>
            <a:ext cx="1002397" cy="586432"/>
          </a:xfrm>
          <a:prstGeom prst="rect">
            <a:avLst/>
          </a:prstGeom>
        </p:spPr>
      </p:pic>
      <p:pic>
        <p:nvPicPr>
          <p:cNvPr id="14" name="Picture 13" descr="A logo with white text&#10;&#10;Description automatically generated">
            <a:extLst>
              <a:ext uri="{FF2B5EF4-FFF2-40B4-BE49-F238E27FC236}">
                <a16:creationId xmlns:a16="http://schemas.microsoft.com/office/drawing/2014/main" id="{9D925F33-1752-BF59-6A1D-2CF04D937C14}"/>
              </a:ext>
            </a:extLst>
          </p:cNvPr>
          <p:cNvPicPr>
            <a:picLocks noChangeAspect="1"/>
          </p:cNvPicPr>
          <p:nvPr/>
        </p:nvPicPr>
        <p:blipFill>
          <a:blip r:embed="rId7"/>
          <a:stretch>
            <a:fillRect/>
          </a:stretch>
        </p:blipFill>
        <p:spPr>
          <a:xfrm>
            <a:off x="457436" y="4707370"/>
            <a:ext cx="568025" cy="504820"/>
          </a:xfrm>
          <a:prstGeom prst="rect">
            <a:avLst/>
          </a:prstGeom>
        </p:spPr>
      </p:pic>
      <p:pic>
        <p:nvPicPr>
          <p:cNvPr id="15" name="Picture 14" descr="A blue text on a black background&#10;&#10;Description automatically generated">
            <a:extLst>
              <a:ext uri="{FF2B5EF4-FFF2-40B4-BE49-F238E27FC236}">
                <a16:creationId xmlns:a16="http://schemas.microsoft.com/office/drawing/2014/main" id="{37AC8701-1746-1A50-AB35-8446C5035BB2}"/>
              </a:ext>
            </a:extLst>
          </p:cNvPr>
          <p:cNvPicPr>
            <a:picLocks noChangeAspect="1"/>
          </p:cNvPicPr>
          <p:nvPr/>
        </p:nvPicPr>
        <p:blipFill>
          <a:blip r:embed="rId11"/>
          <a:stretch>
            <a:fillRect/>
          </a:stretch>
        </p:blipFill>
        <p:spPr>
          <a:xfrm>
            <a:off x="2359521" y="3512554"/>
            <a:ext cx="900410" cy="623598"/>
          </a:xfrm>
          <a:prstGeom prst="rect">
            <a:avLst/>
          </a:prstGeom>
        </p:spPr>
      </p:pic>
      <p:pic>
        <p:nvPicPr>
          <p:cNvPr id="16" name="Picture 15" descr="A logo with a black background&#10;&#10;Description automatically generated">
            <a:extLst>
              <a:ext uri="{FF2B5EF4-FFF2-40B4-BE49-F238E27FC236}">
                <a16:creationId xmlns:a16="http://schemas.microsoft.com/office/drawing/2014/main" id="{ABA7012A-2889-8249-2EB5-40403F055C77}"/>
              </a:ext>
            </a:extLst>
          </p:cNvPr>
          <p:cNvPicPr>
            <a:picLocks noChangeAspect="1"/>
          </p:cNvPicPr>
          <p:nvPr/>
        </p:nvPicPr>
        <p:blipFill>
          <a:blip r:embed="rId12"/>
          <a:stretch>
            <a:fillRect/>
          </a:stretch>
        </p:blipFill>
        <p:spPr>
          <a:xfrm>
            <a:off x="2004034" y="4615511"/>
            <a:ext cx="1469925" cy="685285"/>
          </a:xfrm>
          <a:prstGeom prst="rect">
            <a:avLst/>
          </a:prstGeom>
        </p:spPr>
      </p:pic>
      <p:pic>
        <p:nvPicPr>
          <p:cNvPr id="22" name="Picture 21" descr="A blue oval with black text&#10;&#10;Description automatically generated">
            <a:extLst>
              <a:ext uri="{FF2B5EF4-FFF2-40B4-BE49-F238E27FC236}">
                <a16:creationId xmlns:a16="http://schemas.microsoft.com/office/drawing/2014/main" id="{FC430914-9B7B-0677-AE00-1B340ED6E3D6}"/>
              </a:ext>
            </a:extLst>
          </p:cNvPr>
          <p:cNvPicPr>
            <a:picLocks noChangeAspect="1"/>
          </p:cNvPicPr>
          <p:nvPr/>
        </p:nvPicPr>
        <p:blipFill>
          <a:blip r:embed="rId6"/>
          <a:stretch>
            <a:fillRect/>
          </a:stretch>
        </p:blipFill>
        <p:spPr>
          <a:xfrm>
            <a:off x="1087458" y="5593008"/>
            <a:ext cx="639872" cy="391654"/>
          </a:xfrm>
          <a:prstGeom prst="rect">
            <a:avLst/>
          </a:prstGeom>
        </p:spPr>
      </p:pic>
      <p:pic>
        <p:nvPicPr>
          <p:cNvPr id="26" name="Picture 25" descr="A logo with a black background&#10;&#10;Description automatically generated">
            <a:extLst>
              <a:ext uri="{FF2B5EF4-FFF2-40B4-BE49-F238E27FC236}">
                <a16:creationId xmlns:a16="http://schemas.microsoft.com/office/drawing/2014/main" id="{92D7D0D7-46AF-3606-B3ED-1E5580AD8135}"/>
              </a:ext>
            </a:extLst>
          </p:cNvPr>
          <p:cNvPicPr>
            <a:picLocks noChangeAspect="1"/>
          </p:cNvPicPr>
          <p:nvPr/>
        </p:nvPicPr>
        <p:blipFill>
          <a:blip r:embed="rId13"/>
          <a:stretch>
            <a:fillRect/>
          </a:stretch>
        </p:blipFill>
        <p:spPr>
          <a:xfrm>
            <a:off x="2301451" y="5344677"/>
            <a:ext cx="1188451" cy="848554"/>
          </a:xfrm>
          <a:prstGeom prst="rect">
            <a:avLst/>
          </a:prstGeom>
        </p:spPr>
      </p:pic>
      <p:pic>
        <p:nvPicPr>
          <p:cNvPr id="28" name="Picture 27" descr="A red letter on a black background&#10;&#10;Description automatically generated">
            <a:extLst>
              <a:ext uri="{FF2B5EF4-FFF2-40B4-BE49-F238E27FC236}">
                <a16:creationId xmlns:a16="http://schemas.microsoft.com/office/drawing/2014/main" id="{A40C9590-B8D3-1B05-99F6-F2D24486E8F3}"/>
              </a:ext>
            </a:extLst>
          </p:cNvPr>
          <p:cNvPicPr>
            <a:picLocks noChangeAspect="1"/>
          </p:cNvPicPr>
          <p:nvPr/>
        </p:nvPicPr>
        <p:blipFill>
          <a:blip r:embed="rId14"/>
          <a:stretch>
            <a:fillRect/>
          </a:stretch>
        </p:blipFill>
        <p:spPr>
          <a:xfrm>
            <a:off x="1489204" y="5503340"/>
            <a:ext cx="1226301" cy="534876"/>
          </a:xfrm>
          <a:prstGeom prst="rect">
            <a:avLst/>
          </a:prstGeom>
        </p:spPr>
      </p:pic>
      <p:pic>
        <p:nvPicPr>
          <p:cNvPr id="30" name="Picture 29">
            <a:extLst>
              <a:ext uri="{FF2B5EF4-FFF2-40B4-BE49-F238E27FC236}">
                <a16:creationId xmlns:a16="http://schemas.microsoft.com/office/drawing/2014/main" id="{17AFA7CE-97D8-A45E-581D-7B695D728D68}"/>
              </a:ext>
            </a:extLst>
          </p:cNvPr>
          <p:cNvPicPr>
            <a:picLocks noChangeAspect="1"/>
          </p:cNvPicPr>
          <p:nvPr/>
        </p:nvPicPr>
        <p:blipFill>
          <a:blip r:embed="rId15"/>
          <a:stretch>
            <a:fillRect/>
          </a:stretch>
        </p:blipFill>
        <p:spPr>
          <a:xfrm>
            <a:off x="1080211" y="4549725"/>
            <a:ext cx="1049762" cy="825813"/>
          </a:xfrm>
          <a:prstGeom prst="rect">
            <a:avLst/>
          </a:prstGeom>
        </p:spPr>
      </p:pic>
      <p:sp>
        <p:nvSpPr>
          <p:cNvPr id="23" name="Rectangle 22">
            <a:extLst>
              <a:ext uri="{FF2B5EF4-FFF2-40B4-BE49-F238E27FC236}">
                <a16:creationId xmlns:a16="http://schemas.microsoft.com/office/drawing/2014/main" id="{30316B44-6D44-1193-75B6-73E0BD22D891}"/>
              </a:ext>
            </a:extLst>
          </p:cNvPr>
          <p:cNvSpPr/>
          <p:nvPr/>
        </p:nvSpPr>
        <p:spPr>
          <a:xfrm>
            <a:off x="361665" y="2815834"/>
            <a:ext cx="11311928" cy="60920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11" name="Graphic 10" descr="Close with solid fill">
            <a:extLst>
              <a:ext uri="{FF2B5EF4-FFF2-40B4-BE49-F238E27FC236}">
                <a16:creationId xmlns:a16="http://schemas.microsoft.com/office/drawing/2014/main" id="{CB0F48C1-12E9-B7FC-9FF8-D9461704297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28416" y="3526184"/>
            <a:ext cx="635609" cy="635609"/>
          </a:xfrm>
          <a:prstGeom prst="rect">
            <a:avLst/>
          </a:prstGeom>
        </p:spPr>
      </p:pic>
      <p:pic>
        <p:nvPicPr>
          <p:cNvPr id="20" name="Graphic 19" descr="Close with solid fill">
            <a:extLst>
              <a:ext uri="{FF2B5EF4-FFF2-40B4-BE49-F238E27FC236}">
                <a16:creationId xmlns:a16="http://schemas.microsoft.com/office/drawing/2014/main" id="{511B1035-3554-3FFD-11DD-65C58B5E84D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393175" y="3534571"/>
            <a:ext cx="635609" cy="635609"/>
          </a:xfrm>
          <a:prstGeom prst="rect">
            <a:avLst/>
          </a:prstGeom>
        </p:spPr>
      </p:pic>
      <p:pic>
        <p:nvPicPr>
          <p:cNvPr id="24" name="Graphic 23" descr="Close with solid fill">
            <a:extLst>
              <a:ext uri="{FF2B5EF4-FFF2-40B4-BE49-F238E27FC236}">
                <a16:creationId xmlns:a16="http://schemas.microsoft.com/office/drawing/2014/main" id="{7CBA9311-A7EB-438A-A672-0DA309AA0E3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28416" y="4418400"/>
            <a:ext cx="635609" cy="635609"/>
          </a:xfrm>
          <a:prstGeom prst="rect">
            <a:avLst/>
          </a:prstGeom>
        </p:spPr>
      </p:pic>
      <p:pic>
        <p:nvPicPr>
          <p:cNvPr id="25" name="Graphic 24" descr="Close with solid fill">
            <a:extLst>
              <a:ext uri="{FF2B5EF4-FFF2-40B4-BE49-F238E27FC236}">
                <a16:creationId xmlns:a16="http://schemas.microsoft.com/office/drawing/2014/main" id="{BE038C00-235F-A761-D6F5-2D91C8CE3B3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393175" y="4426787"/>
            <a:ext cx="635609" cy="635609"/>
          </a:xfrm>
          <a:prstGeom prst="rect">
            <a:avLst/>
          </a:prstGeom>
        </p:spPr>
      </p:pic>
      <p:pic>
        <p:nvPicPr>
          <p:cNvPr id="29" name="Graphic 28" descr="Close with solid fill">
            <a:extLst>
              <a:ext uri="{FF2B5EF4-FFF2-40B4-BE49-F238E27FC236}">
                <a16:creationId xmlns:a16="http://schemas.microsoft.com/office/drawing/2014/main" id="{D5933C7B-D1CA-7ECA-C9C0-BCEB8BBAD0A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28416" y="5442392"/>
            <a:ext cx="635609" cy="635609"/>
          </a:xfrm>
          <a:prstGeom prst="rect">
            <a:avLst/>
          </a:prstGeom>
        </p:spPr>
      </p:pic>
      <p:pic>
        <p:nvPicPr>
          <p:cNvPr id="31" name="Graphic 30" descr="Close with solid fill">
            <a:extLst>
              <a:ext uri="{FF2B5EF4-FFF2-40B4-BE49-F238E27FC236}">
                <a16:creationId xmlns:a16="http://schemas.microsoft.com/office/drawing/2014/main" id="{47F850D7-AC50-5477-F9F8-10F88F56C55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393175" y="5450779"/>
            <a:ext cx="635609" cy="635609"/>
          </a:xfrm>
          <a:prstGeom prst="rect">
            <a:avLst/>
          </a:prstGeom>
        </p:spPr>
      </p:pic>
      <p:pic>
        <p:nvPicPr>
          <p:cNvPr id="32" name="Picture 31" descr="A logo with a drop of hair&#10;&#10;Description automatically generated">
            <a:extLst>
              <a:ext uri="{FF2B5EF4-FFF2-40B4-BE49-F238E27FC236}">
                <a16:creationId xmlns:a16="http://schemas.microsoft.com/office/drawing/2014/main" id="{842A1FD8-3273-72D9-52C7-1235F12105A2}"/>
              </a:ext>
            </a:extLst>
          </p:cNvPr>
          <p:cNvPicPr>
            <a:picLocks noChangeAspect="1"/>
          </p:cNvPicPr>
          <p:nvPr/>
        </p:nvPicPr>
        <p:blipFill>
          <a:blip r:embed="rId18"/>
          <a:stretch>
            <a:fillRect/>
          </a:stretch>
        </p:blipFill>
        <p:spPr>
          <a:xfrm>
            <a:off x="1407394" y="2767307"/>
            <a:ext cx="950826" cy="769716"/>
          </a:xfrm>
          <a:prstGeom prst="rect">
            <a:avLst/>
          </a:prstGeom>
        </p:spPr>
      </p:pic>
    </p:spTree>
    <p:extLst>
      <p:ext uri="{BB962C8B-B14F-4D97-AF65-F5344CB8AC3E}">
        <p14:creationId xmlns:p14="http://schemas.microsoft.com/office/powerpoint/2010/main" val="400779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55">
            <a:extLst>
              <a:ext uri="{FF2B5EF4-FFF2-40B4-BE49-F238E27FC236}">
                <a16:creationId xmlns:a16="http://schemas.microsoft.com/office/drawing/2014/main" id="{9B2F25B0-D6B7-77BC-3552-9C81AAC828BD}"/>
              </a:ext>
            </a:extLst>
          </p:cNvPr>
          <p:cNvSpPr/>
          <p:nvPr/>
        </p:nvSpPr>
        <p:spPr>
          <a:xfrm>
            <a:off x="0" y="1620404"/>
            <a:ext cx="12192000" cy="5237596"/>
          </a:xfrm>
          <a:prstGeom prst="roundRect">
            <a:avLst>
              <a:gd name="adj" fmla="val 0"/>
            </a:avLst>
          </a:prstGeom>
          <a:solidFill>
            <a:srgbClr val="36503B">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7" name="Picture 16">
            <a:extLst>
              <a:ext uri="{FF2B5EF4-FFF2-40B4-BE49-F238E27FC236}">
                <a16:creationId xmlns:a16="http://schemas.microsoft.com/office/drawing/2014/main" id="{DC2B619C-3A91-DBCF-CA76-95C27E6DDA60}"/>
              </a:ext>
            </a:extLst>
          </p:cNvPr>
          <p:cNvPicPr>
            <a:picLocks noChangeAspect="1"/>
          </p:cNvPicPr>
          <p:nvPr/>
        </p:nvPicPr>
        <p:blipFill rotWithShape="1">
          <a:blip r:embed="rId3"/>
          <a:srcRect l="51541" b="41414"/>
          <a:stretch/>
        </p:blipFill>
        <p:spPr>
          <a:xfrm>
            <a:off x="4855676" y="7130958"/>
            <a:ext cx="1313549" cy="683675"/>
          </a:xfrm>
          <a:prstGeom prst="rect">
            <a:avLst/>
          </a:prstGeom>
        </p:spPr>
      </p:pic>
      <p:sp>
        <p:nvSpPr>
          <p:cNvPr id="18" name="TextBox 17">
            <a:extLst>
              <a:ext uri="{FF2B5EF4-FFF2-40B4-BE49-F238E27FC236}">
                <a16:creationId xmlns:a16="http://schemas.microsoft.com/office/drawing/2014/main" id="{41A4669A-3758-FDA7-C3A1-A2FAB24BB481}"/>
              </a:ext>
            </a:extLst>
          </p:cNvPr>
          <p:cNvSpPr txBox="1"/>
          <p:nvPr/>
        </p:nvSpPr>
        <p:spPr>
          <a:xfrm>
            <a:off x="5917342" y="7254771"/>
            <a:ext cx="1351652" cy="369332"/>
          </a:xfrm>
          <a:prstGeom prst="rect">
            <a:avLst/>
          </a:prstGeom>
          <a:noFill/>
        </p:spPr>
        <p:txBody>
          <a:bodyPr wrap="none" rtlCol="0">
            <a:spAutoFit/>
          </a:bodyPr>
          <a:lstStyle/>
          <a:p>
            <a:r>
              <a:rPr lang="en-US" dirty="0">
                <a:latin typeface="Helvetica" pitchFamily="2" charset="0"/>
              </a:rPr>
              <a:t>confidential</a:t>
            </a:r>
          </a:p>
        </p:txBody>
      </p:sp>
      <p:sp>
        <p:nvSpPr>
          <p:cNvPr id="65" name="Title 19">
            <a:extLst>
              <a:ext uri="{FF2B5EF4-FFF2-40B4-BE49-F238E27FC236}">
                <a16:creationId xmlns:a16="http://schemas.microsoft.com/office/drawing/2014/main" id="{83769EA3-4D28-CCE4-C69C-DA8E2E59551C}"/>
              </a:ext>
            </a:extLst>
          </p:cNvPr>
          <p:cNvSpPr txBox="1">
            <a:spLocks/>
          </p:cNvSpPr>
          <p:nvPr/>
        </p:nvSpPr>
        <p:spPr>
          <a:xfrm>
            <a:off x="222069" y="190530"/>
            <a:ext cx="11680897" cy="775386"/>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35503B"/>
                </a:solidFill>
                <a:latin typeface="Helvetica" pitchFamily="2" charset="0"/>
              </a:rPr>
              <a:t>Milestones and use of </a:t>
            </a:r>
            <a:r>
              <a:rPr lang="en-US" dirty="0" err="1">
                <a:solidFill>
                  <a:srgbClr val="35503B"/>
                </a:solidFill>
                <a:latin typeface="Helvetica" pitchFamily="2" charset="0"/>
              </a:rPr>
              <a:t>Blavatnik</a:t>
            </a:r>
            <a:r>
              <a:rPr lang="en-US" dirty="0">
                <a:solidFill>
                  <a:srgbClr val="35503B"/>
                </a:solidFill>
                <a:latin typeface="Helvetica" pitchFamily="2" charset="0"/>
              </a:rPr>
              <a:t> funds</a:t>
            </a:r>
          </a:p>
          <a:p>
            <a:pPr algn="ctr"/>
            <a:endParaRPr lang="en-US" dirty="0">
              <a:solidFill>
                <a:srgbClr val="35503B"/>
              </a:solidFill>
              <a:latin typeface="Helvetica" pitchFamily="2" charset="0"/>
            </a:endParaRPr>
          </a:p>
          <a:p>
            <a:pPr algn="ctr"/>
            <a:endParaRPr lang="en-US" dirty="0">
              <a:solidFill>
                <a:srgbClr val="35503B"/>
              </a:solidFill>
              <a:latin typeface="Helvetica" pitchFamily="2" charset="0"/>
            </a:endParaRPr>
          </a:p>
        </p:txBody>
      </p:sp>
      <p:graphicFrame>
        <p:nvGraphicFramePr>
          <p:cNvPr id="31" name="Table 6">
            <a:extLst>
              <a:ext uri="{FF2B5EF4-FFF2-40B4-BE49-F238E27FC236}">
                <a16:creationId xmlns:a16="http://schemas.microsoft.com/office/drawing/2014/main" id="{52954228-66ED-61E8-DB90-7BA1C330FB06}"/>
              </a:ext>
            </a:extLst>
          </p:cNvPr>
          <p:cNvGraphicFramePr>
            <a:graphicFrameLocks noGrp="1"/>
          </p:cNvGraphicFramePr>
          <p:nvPr>
            <p:extLst>
              <p:ext uri="{D42A27DB-BD31-4B8C-83A1-F6EECF244321}">
                <p14:modId xmlns:p14="http://schemas.microsoft.com/office/powerpoint/2010/main" val="4004164240"/>
              </p:ext>
            </p:extLst>
          </p:nvPr>
        </p:nvGraphicFramePr>
        <p:xfrm>
          <a:off x="2661128" y="2552406"/>
          <a:ext cx="2117444" cy="2776106"/>
        </p:xfrm>
        <a:graphic>
          <a:graphicData uri="http://schemas.openxmlformats.org/drawingml/2006/table">
            <a:tbl>
              <a:tblPr firstRow="1" bandRow="1">
                <a:tableStyleId>{93296810-A885-4BE3-A3E7-6D5BEEA58F35}</a:tableStyleId>
              </a:tblPr>
              <a:tblGrid>
                <a:gridCol w="2117444">
                  <a:extLst>
                    <a:ext uri="{9D8B030D-6E8A-4147-A177-3AD203B41FA5}">
                      <a16:colId xmlns:a16="http://schemas.microsoft.com/office/drawing/2014/main" val="4192499901"/>
                    </a:ext>
                  </a:extLst>
                </a:gridCol>
              </a:tblGrid>
              <a:tr h="815832">
                <a:tc>
                  <a:txBody>
                    <a:bodyPr/>
                    <a:lstStyle/>
                    <a:p>
                      <a:pPr algn="ctr"/>
                      <a:r>
                        <a:rPr lang="en-US" sz="1600" dirty="0">
                          <a:latin typeface="Helvetica" pitchFamily="2" charset="0"/>
                        </a:rPr>
                        <a:t>Identify hit compounds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987343740"/>
                  </a:ext>
                </a:extLst>
              </a:tr>
              <a:tr h="1960274">
                <a:tc>
                  <a:txBody>
                    <a:bodyPr/>
                    <a:lstStyle/>
                    <a:p>
                      <a:pPr marL="285750" indent="-285750">
                        <a:spcAft>
                          <a:spcPts val="600"/>
                        </a:spcAft>
                        <a:buFont typeface="Arial" panose="020B0604020202020204" pitchFamily="34" charset="0"/>
                        <a:buChar char="•"/>
                        <a:tabLst/>
                      </a:pPr>
                      <a:r>
                        <a:rPr lang="en-US" sz="1300" dirty="0">
                          <a:latin typeface="Helvetica" pitchFamily="2" charset="0"/>
                        </a:rPr>
                        <a:t>Screen YCMD Bioactive collections ($60-80k)</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300" dirty="0">
                          <a:latin typeface="Helvetica" pitchFamily="2" charset="0"/>
                        </a:rPr>
                        <a:t>Perform hit compound validation in vitro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300" dirty="0">
                          <a:latin typeface="Helvetica" pitchFamily="2" charset="0"/>
                        </a:rPr>
                        <a:t>Orthogonal assay ($15k)</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300" dirty="0">
                          <a:latin typeface="Helvetica" pitchFamily="2" charset="0"/>
                        </a:rPr>
                        <a:t>File IP</a:t>
                      </a:r>
                      <a:endParaRPr lang="en-US" sz="1300" dirty="0">
                        <a:latin typeface="Helvetica" pitchFamily="2"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72609139"/>
                  </a:ext>
                </a:extLst>
              </a:tr>
            </a:tbl>
          </a:graphicData>
        </a:graphic>
      </p:graphicFrame>
      <p:graphicFrame>
        <p:nvGraphicFramePr>
          <p:cNvPr id="32" name="Table 31">
            <a:extLst>
              <a:ext uri="{FF2B5EF4-FFF2-40B4-BE49-F238E27FC236}">
                <a16:creationId xmlns:a16="http://schemas.microsoft.com/office/drawing/2014/main" id="{F035C72E-42CC-ED4D-0E9F-03AB9C1FADB2}"/>
              </a:ext>
            </a:extLst>
          </p:cNvPr>
          <p:cNvGraphicFramePr>
            <a:graphicFrameLocks noGrp="1"/>
          </p:cNvGraphicFramePr>
          <p:nvPr>
            <p:extLst>
              <p:ext uri="{D42A27DB-BD31-4B8C-83A1-F6EECF244321}">
                <p14:modId xmlns:p14="http://schemas.microsoft.com/office/powerpoint/2010/main" val="3250499487"/>
              </p:ext>
            </p:extLst>
          </p:nvPr>
        </p:nvGraphicFramePr>
        <p:xfrm>
          <a:off x="4922526" y="2552405"/>
          <a:ext cx="2117444" cy="2918951"/>
        </p:xfrm>
        <a:graphic>
          <a:graphicData uri="http://schemas.openxmlformats.org/drawingml/2006/table">
            <a:tbl>
              <a:tblPr firstRow="1" bandRow="1">
                <a:tableStyleId>{93296810-A885-4BE3-A3E7-6D5BEEA58F35}</a:tableStyleId>
              </a:tblPr>
              <a:tblGrid>
                <a:gridCol w="2117444">
                  <a:extLst>
                    <a:ext uri="{9D8B030D-6E8A-4147-A177-3AD203B41FA5}">
                      <a16:colId xmlns:a16="http://schemas.microsoft.com/office/drawing/2014/main" val="4192499901"/>
                    </a:ext>
                  </a:extLst>
                </a:gridCol>
              </a:tblGrid>
              <a:tr h="870677">
                <a:tc>
                  <a:txBody>
                    <a:bodyPr/>
                    <a:lstStyle/>
                    <a:p>
                      <a:pPr algn="ctr"/>
                      <a:r>
                        <a:rPr lang="en-US" sz="1600" b="1" dirty="0">
                          <a:latin typeface="Helvetica" pitchFamily="2" charset="0"/>
                        </a:rPr>
                        <a:t>Lead compound nomination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987343740"/>
                  </a:ext>
                </a:extLst>
              </a:tr>
              <a:tr h="2048274">
                <a:tc>
                  <a:txBody>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300" dirty="0">
                          <a:latin typeface="Helvetica" pitchFamily="2" charset="0"/>
                        </a:rPr>
                        <a:t>Combinatorial screen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300" dirty="0">
                          <a:latin typeface="Helvetica" pitchFamily="2" charset="0"/>
                        </a:rPr>
                        <a:t>Hair graft assay ($60k)</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300" dirty="0">
                          <a:latin typeface="Helvetica" pitchFamily="2" charset="0"/>
                        </a:rPr>
                        <a:t>Hit expansion and rescreen ($40-50k for med. chem.)</a:t>
                      </a:r>
                    </a:p>
                    <a:p>
                      <a:pPr marL="285750" indent="-285750">
                        <a:spcAft>
                          <a:spcPts val="600"/>
                        </a:spcAft>
                        <a:buFont typeface="Arial" panose="020B0604020202020204" pitchFamily="34" charset="0"/>
                        <a:buChar char="•"/>
                        <a:tabLst/>
                      </a:pPr>
                      <a:r>
                        <a:rPr lang="en-US" sz="1300" dirty="0">
                          <a:latin typeface="Helvetica" pitchFamily="2" charset="0"/>
                        </a:rPr>
                        <a:t>File additional IP on optimized compounds</a:t>
                      </a:r>
                      <a:endParaRPr lang="en-US" sz="1300" dirty="0">
                        <a:latin typeface="Helvetica" pitchFamily="2"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72609139"/>
                  </a:ext>
                </a:extLst>
              </a:tr>
            </a:tbl>
          </a:graphicData>
        </a:graphic>
      </p:graphicFrame>
      <p:sp>
        <p:nvSpPr>
          <p:cNvPr id="33" name="Rectangle: Rounded Corners 2">
            <a:extLst>
              <a:ext uri="{FF2B5EF4-FFF2-40B4-BE49-F238E27FC236}">
                <a16:creationId xmlns:a16="http://schemas.microsoft.com/office/drawing/2014/main" id="{92913373-B686-19D8-8D1A-10989CFB3B8F}"/>
              </a:ext>
            </a:extLst>
          </p:cNvPr>
          <p:cNvSpPr/>
          <p:nvPr/>
        </p:nvSpPr>
        <p:spPr>
          <a:xfrm>
            <a:off x="2661127" y="5599235"/>
            <a:ext cx="2117443" cy="376047"/>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35503B"/>
                </a:solidFill>
                <a:latin typeface="Helvetica" pitchFamily="2" charset="0"/>
                <a:cs typeface="Arial" panose="020B0604020202020204" pitchFamily="34" charset="0"/>
              </a:rPr>
              <a:t>$95K</a:t>
            </a:r>
          </a:p>
        </p:txBody>
      </p:sp>
      <p:sp>
        <p:nvSpPr>
          <p:cNvPr id="34" name="Rectangle: Rounded Corners 4">
            <a:extLst>
              <a:ext uri="{FF2B5EF4-FFF2-40B4-BE49-F238E27FC236}">
                <a16:creationId xmlns:a16="http://schemas.microsoft.com/office/drawing/2014/main" id="{4963299E-7B25-7537-E8D8-B0DAEAC949A1}"/>
              </a:ext>
            </a:extLst>
          </p:cNvPr>
          <p:cNvSpPr/>
          <p:nvPr/>
        </p:nvSpPr>
        <p:spPr>
          <a:xfrm>
            <a:off x="4922526" y="5599235"/>
            <a:ext cx="2117443" cy="376047"/>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35503B"/>
                </a:solidFill>
                <a:latin typeface="Helvetica" pitchFamily="2" charset="0"/>
                <a:cs typeface="Arial" panose="020B0604020202020204" pitchFamily="34" charset="0"/>
              </a:rPr>
              <a:t>$110K</a:t>
            </a:r>
          </a:p>
        </p:txBody>
      </p:sp>
      <p:sp>
        <p:nvSpPr>
          <p:cNvPr id="35" name="Rectangle: Rounded Corners 8">
            <a:extLst>
              <a:ext uri="{FF2B5EF4-FFF2-40B4-BE49-F238E27FC236}">
                <a16:creationId xmlns:a16="http://schemas.microsoft.com/office/drawing/2014/main" id="{8125CFCF-EA89-CC6B-99DD-AB4BA1A885B0}"/>
              </a:ext>
            </a:extLst>
          </p:cNvPr>
          <p:cNvSpPr/>
          <p:nvPr/>
        </p:nvSpPr>
        <p:spPr>
          <a:xfrm>
            <a:off x="2661128" y="6113007"/>
            <a:ext cx="6640240" cy="376047"/>
          </a:xfrm>
          <a:prstGeom prst="roundRect">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Helvetica" pitchFamily="2" charset="0"/>
                <a:cs typeface="Arial" panose="020B0604020202020204" pitchFamily="34" charset="0"/>
              </a:rPr>
              <a:t>Total ask: $320K</a:t>
            </a:r>
          </a:p>
        </p:txBody>
      </p:sp>
      <p:graphicFrame>
        <p:nvGraphicFramePr>
          <p:cNvPr id="36" name="Table 6">
            <a:extLst>
              <a:ext uri="{FF2B5EF4-FFF2-40B4-BE49-F238E27FC236}">
                <a16:creationId xmlns:a16="http://schemas.microsoft.com/office/drawing/2014/main" id="{17C8C452-A0BA-7AD6-FACC-B468A1D38A3E}"/>
              </a:ext>
            </a:extLst>
          </p:cNvPr>
          <p:cNvGraphicFramePr>
            <a:graphicFrameLocks noGrp="1"/>
          </p:cNvGraphicFramePr>
          <p:nvPr>
            <p:extLst>
              <p:ext uri="{D42A27DB-BD31-4B8C-83A1-F6EECF244321}">
                <p14:modId xmlns:p14="http://schemas.microsoft.com/office/powerpoint/2010/main" val="1085073578"/>
              </p:ext>
            </p:extLst>
          </p:nvPr>
        </p:nvGraphicFramePr>
        <p:xfrm>
          <a:off x="7183924" y="2552405"/>
          <a:ext cx="2117444" cy="2918951"/>
        </p:xfrm>
        <a:graphic>
          <a:graphicData uri="http://schemas.openxmlformats.org/drawingml/2006/table">
            <a:tbl>
              <a:tblPr firstRow="1" bandRow="1">
                <a:tableStyleId>{93296810-A885-4BE3-A3E7-6D5BEEA58F35}</a:tableStyleId>
              </a:tblPr>
              <a:tblGrid>
                <a:gridCol w="2117444">
                  <a:extLst>
                    <a:ext uri="{9D8B030D-6E8A-4147-A177-3AD203B41FA5}">
                      <a16:colId xmlns:a16="http://schemas.microsoft.com/office/drawing/2014/main" val="4192499901"/>
                    </a:ext>
                  </a:extLst>
                </a:gridCol>
              </a:tblGrid>
              <a:tr h="861175">
                <a:tc>
                  <a:txBody>
                    <a:bodyPr/>
                    <a:lstStyle/>
                    <a:p>
                      <a:pPr algn="ctr"/>
                      <a:r>
                        <a:rPr lang="en-US" sz="1600" dirty="0">
                          <a:latin typeface="Helvetica" pitchFamily="2" charset="0"/>
                        </a:rPr>
                        <a:t>IND enabling studies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987343740"/>
                  </a:ext>
                </a:extLst>
              </a:tr>
              <a:tr h="2057776">
                <a:tc>
                  <a:txBody>
                    <a:bodyPr/>
                    <a:lstStyle/>
                    <a:p>
                      <a:pPr marL="285750" indent="-285750">
                        <a:spcAft>
                          <a:spcPts val="600"/>
                        </a:spcAft>
                        <a:buFont typeface="Arial" panose="020B0604020202020204" pitchFamily="34" charset="0"/>
                        <a:buChar char="•"/>
                        <a:tabLst/>
                      </a:pPr>
                      <a:r>
                        <a:rPr lang="en-US" sz="1300" i="1" dirty="0">
                          <a:latin typeface="Helvetica" pitchFamily="2" charset="0"/>
                        </a:rPr>
                        <a:t>in vivo</a:t>
                      </a:r>
                      <a:r>
                        <a:rPr lang="en-US" sz="1300" dirty="0">
                          <a:latin typeface="Helvetica" pitchFamily="2" charset="0"/>
                        </a:rPr>
                        <a:t> validation in mice+ dose escalation ($35k)</a:t>
                      </a:r>
                    </a:p>
                    <a:p>
                      <a:pPr marL="285750" indent="-285750">
                        <a:spcAft>
                          <a:spcPts val="600"/>
                        </a:spcAft>
                        <a:buFont typeface="Arial" panose="020B0604020202020204" pitchFamily="34" charset="0"/>
                        <a:buChar char="•"/>
                      </a:pPr>
                      <a:r>
                        <a:rPr lang="en-US" sz="1300" dirty="0">
                          <a:latin typeface="Helvetica" pitchFamily="2" charset="0"/>
                        </a:rPr>
                        <a:t>Rat/NHP tox ($80k)</a:t>
                      </a:r>
                    </a:p>
                    <a:p>
                      <a:pPr marL="285750" indent="-285750">
                        <a:spcAft>
                          <a:spcPts val="600"/>
                        </a:spcAft>
                        <a:buFont typeface="Arial" panose="020B0604020202020204" pitchFamily="34" charset="0"/>
                        <a:buChar char="•"/>
                        <a:tabLst/>
                      </a:pPr>
                      <a:r>
                        <a:rPr lang="en-US" sz="1300" dirty="0">
                          <a:latin typeface="Helvetica" pitchFamily="2" charset="0"/>
                        </a:rPr>
                        <a:t>Inc. company</a:t>
                      </a:r>
                    </a:p>
                    <a:p>
                      <a:endParaRPr lang="en-US" dirty="0">
                        <a:latin typeface="Helvetica"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72609139"/>
                  </a:ext>
                </a:extLst>
              </a:tr>
            </a:tbl>
          </a:graphicData>
        </a:graphic>
      </p:graphicFrame>
      <p:sp>
        <p:nvSpPr>
          <p:cNvPr id="37" name="Rectangle: Rounded Corners 10">
            <a:extLst>
              <a:ext uri="{FF2B5EF4-FFF2-40B4-BE49-F238E27FC236}">
                <a16:creationId xmlns:a16="http://schemas.microsoft.com/office/drawing/2014/main" id="{419C7819-891C-E445-CEF8-FE3E570BBE2F}"/>
              </a:ext>
            </a:extLst>
          </p:cNvPr>
          <p:cNvSpPr/>
          <p:nvPr/>
        </p:nvSpPr>
        <p:spPr>
          <a:xfrm>
            <a:off x="7183925" y="5599235"/>
            <a:ext cx="2117444" cy="376047"/>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35503B"/>
                </a:solidFill>
                <a:latin typeface="Helvetica" pitchFamily="2" charset="0"/>
                <a:cs typeface="Arial" panose="020B0604020202020204" pitchFamily="34" charset="0"/>
              </a:rPr>
              <a:t>$115K</a:t>
            </a:r>
          </a:p>
        </p:txBody>
      </p:sp>
      <p:graphicFrame>
        <p:nvGraphicFramePr>
          <p:cNvPr id="38" name="Table 6">
            <a:extLst>
              <a:ext uri="{FF2B5EF4-FFF2-40B4-BE49-F238E27FC236}">
                <a16:creationId xmlns:a16="http://schemas.microsoft.com/office/drawing/2014/main" id="{C90CA913-CA49-7F16-5BDC-B5103576C639}"/>
              </a:ext>
            </a:extLst>
          </p:cNvPr>
          <p:cNvGraphicFramePr>
            <a:graphicFrameLocks noGrp="1"/>
          </p:cNvGraphicFramePr>
          <p:nvPr>
            <p:extLst>
              <p:ext uri="{D42A27DB-BD31-4B8C-83A1-F6EECF244321}">
                <p14:modId xmlns:p14="http://schemas.microsoft.com/office/powerpoint/2010/main" val="3688147592"/>
              </p:ext>
            </p:extLst>
          </p:nvPr>
        </p:nvGraphicFramePr>
        <p:xfrm>
          <a:off x="9445323" y="2553047"/>
          <a:ext cx="2117443" cy="2918309"/>
        </p:xfrm>
        <a:graphic>
          <a:graphicData uri="http://schemas.openxmlformats.org/drawingml/2006/table">
            <a:tbl>
              <a:tblPr firstRow="1" bandRow="1">
                <a:tableStyleId>{93296810-A885-4BE3-A3E7-6D5BEEA58F35}</a:tableStyleId>
              </a:tblPr>
              <a:tblGrid>
                <a:gridCol w="2117443">
                  <a:extLst>
                    <a:ext uri="{9D8B030D-6E8A-4147-A177-3AD203B41FA5}">
                      <a16:colId xmlns:a16="http://schemas.microsoft.com/office/drawing/2014/main" val="4192499901"/>
                    </a:ext>
                  </a:extLst>
                </a:gridCol>
              </a:tblGrid>
              <a:tr h="860986">
                <a:tc>
                  <a:txBody>
                    <a:bodyPr/>
                    <a:lstStyle/>
                    <a:p>
                      <a:pPr algn="ctr"/>
                      <a:r>
                        <a:rPr lang="en-US" sz="1600" dirty="0">
                          <a:latin typeface="Helvetica" pitchFamily="2" charset="0"/>
                        </a:rPr>
                        <a:t>Post </a:t>
                      </a:r>
                      <a:r>
                        <a:rPr lang="en-US" sz="1600" dirty="0" err="1">
                          <a:latin typeface="Helvetica" pitchFamily="2" charset="0"/>
                        </a:rPr>
                        <a:t>Blavatnik</a:t>
                      </a:r>
                      <a:endParaRPr lang="en-US" sz="1600" dirty="0">
                        <a:latin typeface="Helvetica"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85723"/>
                    </a:solidFill>
                  </a:tcPr>
                </a:tc>
                <a:extLst>
                  <a:ext uri="{0D108BD9-81ED-4DB2-BD59-A6C34878D82A}">
                    <a16:rowId xmlns:a16="http://schemas.microsoft.com/office/drawing/2014/main" val="987343740"/>
                  </a:ext>
                </a:extLst>
              </a:tr>
              <a:tr h="2057323">
                <a:tc>
                  <a:txBody>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300" dirty="0">
                          <a:latin typeface="Helvetica" pitchFamily="2" charset="0"/>
                        </a:rPr>
                        <a:t>DMPK</a:t>
                      </a:r>
                      <a:endParaRPr lang="en-US" sz="1300" dirty="0">
                        <a:latin typeface="Helvetica" pitchFamily="2"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300" dirty="0">
                          <a:latin typeface="Helvetica" pitchFamily="2" charset="0"/>
                          <a:cs typeface="Arial" panose="020B0604020202020204" pitchFamily="34" charset="0"/>
                        </a:rPr>
                        <a:t>Develop/optimize Formulation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300" dirty="0">
                          <a:latin typeface="Helvetica" pitchFamily="2" charset="0"/>
                          <a:cs typeface="Arial" panose="020B0604020202020204" pitchFamily="34" charset="0"/>
                        </a:rPr>
                        <a:t>IND</a:t>
                      </a:r>
                    </a:p>
                    <a:p>
                      <a:pPr marL="285750" indent="-285750">
                        <a:spcAft>
                          <a:spcPts val="600"/>
                        </a:spcAft>
                        <a:buFont typeface="Arial" panose="020B0604020202020204" pitchFamily="34" charset="0"/>
                        <a:buChar char="•"/>
                      </a:pPr>
                      <a:r>
                        <a:rPr lang="en-US" sz="1300" dirty="0">
                          <a:latin typeface="Helvetica" pitchFamily="2" charset="0"/>
                          <a:cs typeface="Arial" panose="020B0604020202020204" pitchFamily="34" charset="0"/>
                        </a:rPr>
                        <a:t>Clinical trials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385723">
                        <a:alpha val="50466"/>
                      </a:srgbClr>
                    </a:solidFill>
                  </a:tcPr>
                </a:tc>
                <a:extLst>
                  <a:ext uri="{0D108BD9-81ED-4DB2-BD59-A6C34878D82A}">
                    <a16:rowId xmlns:a16="http://schemas.microsoft.com/office/drawing/2014/main" val="2272609139"/>
                  </a:ext>
                </a:extLst>
              </a:tr>
            </a:tbl>
          </a:graphicData>
        </a:graphic>
      </p:graphicFrame>
      <p:graphicFrame>
        <p:nvGraphicFramePr>
          <p:cNvPr id="39" name="Table 6">
            <a:extLst>
              <a:ext uri="{FF2B5EF4-FFF2-40B4-BE49-F238E27FC236}">
                <a16:creationId xmlns:a16="http://schemas.microsoft.com/office/drawing/2014/main" id="{1D2B9665-7706-EA89-568B-E469B331EDD7}"/>
              </a:ext>
            </a:extLst>
          </p:cNvPr>
          <p:cNvGraphicFramePr>
            <a:graphicFrameLocks noGrp="1"/>
          </p:cNvGraphicFramePr>
          <p:nvPr>
            <p:extLst>
              <p:ext uri="{D42A27DB-BD31-4B8C-83A1-F6EECF244321}">
                <p14:modId xmlns:p14="http://schemas.microsoft.com/office/powerpoint/2010/main" val="3830561380"/>
              </p:ext>
            </p:extLst>
          </p:nvPr>
        </p:nvGraphicFramePr>
        <p:xfrm>
          <a:off x="399731" y="2561692"/>
          <a:ext cx="2117443" cy="2909666"/>
        </p:xfrm>
        <a:graphic>
          <a:graphicData uri="http://schemas.openxmlformats.org/drawingml/2006/table">
            <a:tbl>
              <a:tblPr firstRow="1" bandRow="1">
                <a:tableStyleId>{93296810-A885-4BE3-A3E7-6D5BEEA58F35}</a:tableStyleId>
              </a:tblPr>
              <a:tblGrid>
                <a:gridCol w="2117443">
                  <a:extLst>
                    <a:ext uri="{9D8B030D-6E8A-4147-A177-3AD203B41FA5}">
                      <a16:colId xmlns:a16="http://schemas.microsoft.com/office/drawing/2014/main" val="4192499901"/>
                    </a:ext>
                  </a:extLst>
                </a:gridCol>
              </a:tblGrid>
              <a:tr h="858436">
                <a:tc>
                  <a:txBody>
                    <a:bodyPr/>
                    <a:lstStyle/>
                    <a:p>
                      <a:pPr algn="ctr"/>
                      <a:r>
                        <a:rPr lang="en-US" sz="1600" dirty="0">
                          <a:latin typeface="Helvetica" pitchFamily="2" charset="0"/>
                        </a:rPr>
                        <a:t>30K Accelerator Funding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1A94C"/>
                    </a:solidFill>
                  </a:tcPr>
                </a:tc>
                <a:extLst>
                  <a:ext uri="{0D108BD9-81ED-4DB2-BD59-A6C34878D82A}">
                    <a16:rowId xmlns:a16="http://schemas.microsoft.com/office/drawing/2014/main" val="987343740"/>
                  </a:ext>
                </a:extLst>
              </a:tr>
              <a:tr h="2051230">
                <a:tc>
                  <a:txBody>
                    <a:bodyPr/>
                    <a:lstStyle/>
                    <a:p>
                      <a:pPr marL="236538" indent="-236538">
                        <a:lnSpc>
                          <a:spcPct val="150000"/>
                        </a:lnSpc>
                        <a:tabLst/>
                      </a:pPr>
                      <a:r>
                        <a:rPr lang="en-US" sz="1400" dirty="0">
                          <a:latin typeface="Helvetica" pitchFamily="2" charset="0"/>
                        </a:rPr>
                        <a:t>     </a:t>
                      </a:r>
                      <a:r>
                        <a:rPr lang="en-US" sz="1300" dirty="0">
                          <a:latin typeface="Helvetica" pitchFamily="2" charset="0"/>
                        </a:rPr>
                        <a:t>Optimized dose and duration of X and Y</a:t>
                      </a:r>
                    </a:p>
                    <a:p>
                      <a:pPr marL="236538" indent="-236538">
                        <a:lnSpc>
                          <a:spcPct val="150000"/>
                        </a:lnSpc>
                        <a:tabLst/>
                      </a:pPr>
                      <a:r>
                        <a:rPr lang="en-US" sz="1300" dirty="0">
                          <a:latin typeface="Helvetica" pitchFamily="2" charset="0"/>
                        </a:rPr>
                        <a:t>     Functional validation of high throughput screening</a:t>
                      </a:r>
                      <a:endParaRPr lang="en-US" sz="1300" dirty="0">
                        <a:latin typeface="Helvetica" pitchFamily="2"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1A94C">
                        <a:alpha val="50084"/>
                      </a:srgbClr>
                    </a:solidFill>
                  </a:tcPr>
                </a:tc>
                <a:extLst>
                  <a:ext uri="{0D108BD9-81ED-4DB2-BD59-A6C34878D82A}">
                    <a16:rowId xmlns:a16="http://schemas.microsoft.com/office/drawing/2014/main" val="2272609139"/>
                  </a:ext>
                </a:extLst>
              </a:tr>
            </a:tbl>
          </a:graphicData>
        </a:graphic>
      </p:graphicFrame>
      <p:sp>
        <p:nvSpPr>
          <p:cNvPr id="40" name="Arrow: Notched Right 12">
            <a:extLst>
              <a:ext uri="{FF2B5EF4-FFF2-40B4-BE49-F238E27FC236}">
                <a16:creationId xmlns:a16="http://schemas.microsoft.com/office/drawing/2014/main" id="{E61FD271-457A-1124-5EAE-FFB7C9BF4ABE}"/>
              </a:ext>
            </a:extLst>
          </p:cNvPr>
          <p:cNvSpPr/>
          <p:nvPr/>
        </p:nvSpPr>
        <p:spPr>
          <a:xfrm>
            <a:off x="421338" y="1165085"/>
            <a:ext cx="11243139" cy="906502"/>
          </a:xfrm>
          <a:prstGeom prst="notchedRightArrow">
            <a:avLst>
              <a:gd name="adj1" fmla="val 49999"/>
              <a:gd name="adj2" fmla="val 5000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cs typeface="Arial" panose="020B0604020202020204" pitchFamily="34" charset="0"/>
            </a:endParaRPr>
          </a:p>
        </p:txBody>
      </p:sp>
      <p:sp>
        <p:nvSpPr>
          <p:cNvPr id="41" name="Oval 40">
            <a:extLst>
              <a:ext uri="{FF2B5EF4-FFF2-40B4-BE49-F238E27FC236}">
                <a16:creationId xmlns:a16="http://schemas.microsoft.com/office/drawing/2014/main" id="{0D08D05F-7B04-8D3D-2C4D-75F7AC869779}"/>
              </a:ext>
            </a:extLst>
          </p:cNvPr>
          <p:cNvSpPr/>
          <p:nvPr/>
        </p:nvSpPr>
        <p:spPr>
          <a:xfrm>
            <a:off x="1333758" y="1498079"/>
            <a:ext cx="249388" cy="240515"/>
          </a:xfrm>
          <a:prstGeom prst="ellipse">
            <a:avLst/>
          </a:prstGeom>
          <a:solidFill>
            <a:srgbClr val="E1A9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cs typeface="Arial" panose="020B0604020202020204" pitchFamily="34" charset="0"/>
            </a:endParaRPr>
          </a:p>
        </p:txBody>
      </p:sp>
      <p:cxnSp>
        <p:nvCxnSpPr>
          <p:cNvPr id="46" name="Straight Connector 45">
            <a:extLst>
              <a:ext uri="{FF2B5EF4-FFF2-40B4-BE49-F238E27FC236}">
                <a16:creationId xmlns:a16="http://schemas.microsoft.com/office/drawing/2014/main" id="{D4E79724-2E94-6725-936F-11D46E054514}"/>
              </a:ext>
            </a:extLst>
          </p:cNvPr>
          <p:cNvCxnSpPr>
            <a:cxnSpLocks/>
          </p:cNvCxnSpPr>
          <p:nvPr/>
        </p:nvCxnSpPr>
        <p:spPr>
          <a:xfrm>
            <a:off x="1458452" y="1830609"/>
            <a:ext cx="0" cy="249674"/>
          </a:xfrm>
          <a:prstGeom prst="line">
            <a:avLst/>
          </a:prstGeom>
          <a:ln w="19050">
            <a:solidFill>
              <a:srgbClr val="35503B"/>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9CB3465-64B4-0CFA-92F5-4C3999EF239E}"/>
              </a:ext>
            </a:extLst>
          </p:cNvPr>
          <p:cNvSpPr txBox="1"/>
          <p:nvPr/>
        </p:nvSpPr>
        <p:spPr>
          <a:xfrm>
            <a:off x="1086911" y="2046021"/>
            <a:ext cx="743082" cy="338554"/>
          </a:xfrm>
          <a:prstGeom prst="rect">
            <a:avLst/>
          </a:prstGeom>
          <a:noFill/>
          <a:ln>
            <a:noFill/>
          </a:ln>
        </p:spPr>
        <p:txBody>
          <a:bodyPr wrap="square" rtlCol="0">
            <a:spAutoFit/>
          </a:bodyPr>
          <a:lstStyle/>
          <a:p>
            <a:pPr algn="ctr"/>
            <a:r>
              <a:rPr lang="en-US" sz="1600" dirty="0">
                <a:solidFill>
                  <a:srgbClr val="35503B"/>
                </a:solidFill>
                <a:latin typeface="Helvetica" pitchFamily="2" charset="0"/>
                <a:cs typeface="Arial" panose="020B0604020202020204" pitchFamily="34" charset="0"/>
              </a:rPr>
              <a:t>Now</a:t>
            </a:r>
          </a:p>
        </p:txBody>
      </p:sp>
      <p:sp>
        <p:nvSpPr>
          <p:cNvPr id="48" name="Oval 47">
            <a:extLst>
              <a:ext uri="{FF2B5EF4-FFF2-40B4-BE49-F238E27FC236}">
                <a16:creationId xmlns:a16="http://schemas.microsoft.com/office/drawing/2014/main" id="{E7F7BF9A-12E7-9326-F706-23023BC5D036}"/>
              </a:ext>
            </a:extLst>
          </p:cNvPr>
          <p:cNvSpPr/>
          <p:nvPr/>
        </p:nvSpPr>
        <p:spPr>
          <a:xfrm>
            <a:off x="8117952" y="1498079"/>
            <a:ext cx="249388" cy="240515"/>
          </a:xfrm>
          <a:prstGeom prst="ellipse">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cs typeface="Arial" panose="020B0604020202020204" pitchFamily="34" charset="0"/>
            </a:endParaRPr>
          </a:p>
        </p:txBody>
      </p:sp>
      <p:cxnSp>
        <p:nvCxnSpPr>
          <p:cNvPr id="49" name="Straight Connector 48">
            <a:extLst>
              <a:ext uri="{FF2B5EF4-FFF2-40B4-BE49-F238E27FC236}">
                <a16:creationId xmlns:a16="http://schemas.microsoft.com/office/drawing/2014/main" id="{B700766D-BDFC-9396-DB50-A5590AAE064A}"/>
              </a:ext>
            </a:extLst>
          </p:cNvPr>
          <p:cNvCxnSpPr>
            <a:cxnSpLocks/>
          </p:cNvCxnSpPr>
          <p:nvPr/>
        </p:nvCxnSpPr>
        <p:spPr>
          <a:xfrm>
            <a:off x="8242646" y="1826660"/>
            <a:ext cx="0" cy="249674"/>
          </a:xfrm>
          <a:prstGeom prst="line">
            <a:avLst/>
          </a:prstGeom>
          <a:ln w="19050">
            <a:solidFill>
              <a:srgbClr val="35503B"/>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A29F3BF-CBBD-D244-0798-758D7DBC8C51}"/>
              </a:ext>
            </a:extLst>
          </p:cNvPr>
          <p:cNvSpPr txBox="1"/>
          <p:nvPr/>
        </p:nvSpPr>
        <p:spPr>
          <a:xfrm>
            <a:off x="7523656" y="2065866"/>
            <a:ext cx="1437980" cy="338554"/>
          </a:xfrm>
          <a:prstGeom prst="rect">
            <a:avLst/>
          </a:prstGeom>
          <a:noFill/>
          <a:ln>
            <a:noFill/>
          </a:ln>
        </p:spPr>
        <p:txBody>
          <a:bodyPr wrap="square" rtlCol="0">
            <a:spAutoFit/>
          </a:bodyPr>
          <a:lstStyle/>
          <a:p>
            <a:r>
              <a:rPr lang="en-US" sz="1600" dirty="0">
                <a:solidFill>
                  <a:srgbClr val="35503B"/>
                </a:solidFill>
                <a:latin typeface="Helvetica" pitchFamily="2" charset="0"/>
                <a:cs typeface="Arial" panose="020B0604020202020204" pitchFamily="34" charset="0"/>
              </a:rPr>
              <a:t>18-20 months</a:t>
            </a:r>
          </a:p>
        </p:txBody>
      </p:sp>
      <p:sp>
        <p:nvSpPr>
          <p:cNvPr id="53" name="Oval 52">
            <a:extLst>
              <a:ext uri="{FF2B5EF4-FFF2-40B4-BE49-F238E27FC236}">
                <a16:creationId xmlns:a16="http://schemas.microsoft.com/office/drawing/2014/main" id="{B7D8B683-FCF6-E3B4-FB49-6F4FAD7D1D33}"/>
              </a:ext>
            </a:extLst>
          </p:cNvPr>
          <p:cNvSpPr/>
          <p:nvPr/>
        </p:nvSpPr>
        <p:spPr>
          <a:xfrm>
            <a:off x="5856554" y="1498079"/>
            <a:ext cx="249388" cy="240515"/>
          </a:xfrm>
          <a:prstGeom prst="ellipse">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cs typeface="Arial" panose="020B0604020202020204" pitchFamily="34" charset="0"/>
            </a:endParaRPr>
          </a:p>
        </p:txBody>
      </p:sp>
      <p:cxnSp>
        <p:nvCxnSpPr>
          <p:cNvPr id="54" name="Straight Connector 53">
            <a:extLst>
              <a:ext uri="{FF2B5EF4-FFF2-40B4-BE49-F238E27FC236}">
                <a16:creationId xmlns:a16="http://schemas.microsoft.com/office/drawing/2014/main" id="{C5009C0C-4A9B-785C-449C-9706C71C088C}"/>
              </a:ext>
            </a:extLst>
          </p:cNvPr>
          <p:cNvCxnSpPr>
            <a:cxnSpLocks/>
          </p:cNvCxnSpPr>
          <p:nvPr/>
        </p:nvCxnSpPr>
        <p:spPr>
          <a:xfrm>
            <a:off x="5981248" y="1843375"/>
            <a:ext cx="0" cy="249674"/>
          </a:xfrm>
          <a:prstGeom prst="line">
            <a:avLst/>
          </a:prstGeom>
          <a:ln w="19050">
            <a:solidFill>
              <a:srgbClr val="35503B"/>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51DB0348-171F-F1EC-6484-82320193CF6F}"/>
              </a:ext>
            </a:extLst>
          </p:cNvPr>
          <p:cNvSpPr txBox="1"/>
          <p:nvPr/>
        </p:nvSpPr>
        <p:spPr>
          <a:xfrm>
            <a:off x="5242249" y="2065866"/>
            <a:ext cx="1477999" cy="338554"/>
          </a:xfrm>
          <a:prstGeom prst="rect">
            <a:avLst/>
          </a:prstGeom>
          <a:noFill/>
        </p:spPr>
        <p:txBody>
          <a:bodyPr wrap="square" rtlCol="0">
            <a:spAutoFit/>
          </a:bodyPr>
          <a:lstStyle/>
          <a:p>
            <a:pPr algn="ctr"/>
            <a:r>
              <a:rPr lang="en-US" sz="1600" dirty="0">
                <a:solidFill>
                  <a:srgbClr val="35503B"/>
                </a:solidFill>
                <a:latin typeface="Helvetica" pitchFamily="2" charset="0"/>
                <a:cs typeface="Arial" panose="020B0604020202020204" pitchFamily="34" charset="0"/>
              </a:rPr>
              <a:t>12-14 months</a:t>
            </a:r>
          </a:p>
        </p:txBody>
      </p:sp>
      <p:sp>
        <p:nvSpPr>
          <p:cNvPr id="51" name="Oval 50">
            <a:extLst>
              <a:ext uri="{FF2B5EF4-FFF2-40B4-BE49-F238E27FC236}">
                <a16:creationId xmlns:a16="http://schemas.microsoft.com/office/drawing/2014/main" id="{5C051FCF-C25A-876E-43FE-490BE125B97B}"/>
              </a:ext>
            </a:extLst>
          </p:cNvPr>
          <p:cNvSpPr/>
          <p:nvPr/>
        </p:nvSpPr>
        <p:spPr>
          <a:xfrm>
            <a:off x="3595156" y="1498079"/>
            <a:ext cx="249388" cy="240515"/>
          </a:xfrm>
          <a:prstGeom prst="ellipse">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5503B"/>
              </a:solidFill>
              <a:latin typeface="Helvetica" pitchFamily="2" charset="0"/>
              <a:cs typeface="Arial" panose="020B0604020202020204" pitchFamily="34" charset="0"/>
            </a:endParaRPr>
          </a:p>
        </p:txBody>
      </p:sp>
      <p:cxnSp>
        <p:nvCxnSpPr>
          <p:cNvPr id="52" name="Straight Connector 51">
            <a:extLst>
              <a:ext uri="{FF2B5EF4-FFF2-40B4-BE49-F238E27FC236}">
                <a16:creationId xmlns:a16="http://schemas.microsoft.com/office/drawing/2014/main" id="{95ABE6E9-8276-E6A2-6F04-EFDC0857568F}"/>
              </a:ext>
            </a:extLst>
          </p:cNvPr>
          <p:cNvCxnSpPr>
            <a:cxnSpLocks/>
          </p:cNvCxnSpPr>
          <p:nvPr/>
        </p:nvCxnSpPr>
        <p:spPr>
          <a:xfrm>
            <a:off x="3719850" y="1826660"/>
            <a:ext cx="0" cy="249674"/>
          </a:xfrm>
          <a:prstGeom prst="line">
            <a:avLst/>
          </a:prstGeom>
          <a:ln w="19050">
            <a:solidFill>
              <a:srgbClr val="35503B"/>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1183D0D-DA04-CF7D-3086-55B9E673801B}"/>
              </a:ext>
            </a:extLst>
          </p:cNvPr>
          <p:cNvSpPr txBox="1"/>
          <p:nvPr/>
        </p:nvSpPr>
        <p:spPr>
          <a:xfrm>
            <a:off x="3098842" y="2076799"/>
            <a:ext cx="1242017" cy="338554"/>
          </a:xfrm>
          <a:prstGeom prst="rect">
            <a:avLst/>
          </a:prstGeom>
          <a:noFill/>
        </p:spPr>
        <p:txBody>
          <a:bodyPr wrap="square" rtlCol="0">
            <a:spAutoFit/>
          </a:bodyPr>
          <a:lstStyle/>
          <a:p>
            <a:pPr algn="ctr"/>
            <a:r>
              <a:rPr lang="en-US" sz="1600" dirty="0">
                <a:solidFill>
                  <a:srgbClr val="35503B"/>
                </a:solidFill>
                <a:latin typeface="Helvetica" pitchFamily="2" charset="0"/>
                <a:cs typeface="Arial" panose="020B0604020202020204" pitchFamily="34" charset="0"/>
              </a:rPr>
              <a:t>6-8 months</a:t>
            </a:r>
          </a:p>
        </p:txBody>
      </p:sp>
      <p:sp>
        <p:nvSpPr>
          <p:cNvPr id="57" name="Oval 56">
            <a:extLst>
              <a:ext uri="{FF2B5EF4-FFF2-40B4-BE49-F238E27FC236}">
                <a16:creationId xmlns:a16="http://schemas.microsoft.com/office/drawing/2014/main" id="{DBFFF4F8-2BF8-8F63-32BF-DD7C4EFF91E6}"/>
              </a:ext>
            </a:extLst>
          </p:cNvPr>
          <p:cNvSpPr/>
          <p:nvPr/>
        </p:nvSpPr>
        <p:spPr>
          <a:xfrm>
            <a:off x="10379350" y="1498079"/>
            <a:ext cx="249388" cy="240515"/>
          </a:xfrm>
          <a:prstGeom prst="ellipse">
            <a:avLst/>
          </a:prstGeom>
          <a:solidFill>
            <a:srgbClr val="3857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cs typeface="Arial" panose="020B0604020202020204" pitchFamily="34" charset="0"/>
            </a:endParaRPr>
          </a:p>
        </p:txBody>
      </p:sp>
      <p:sp>
        <p:nvSpPr>
          <p:cNvPr id="58" name="TextBox 57">
            <a:extLst>
              <a:ext uri="{FF2B5EF4-FFF2-40B4-BE49-F238E27FC236}">
                <a16:creationId xmlns:a16="http://schemas.microsoft.com/office/drawing/2014/main" id="{A6ECD473-D2C7-B94A-396B-0FAAA3589A4F}"/>
              </a:ext>
            </a:extLst>
          </p:cNvPr>
          <p:cNvSpPr txBox="1"/>
          <p:nvPr/>
        </p:nvSpPr>
        <p:spPr>
          <a:xfrm>
            <a:off x="9786986" y="2068843"/>
            <a:ext cx="1434117" cy="338554"/>
          </a:xfrm>
          <a:prstGeom prst="rect">
            <a:avLst/>
          </a:prstGeom>
          <a:noFill/>
          <a:ln>
            <a:noFill/>
          </a:ln>
        </p:spPr>
        <p:txBody>
          <a:bodyPr wrap="square" rtlCol="0">
            <a:spAutoFit/>
          </a:bodyPr>
          <a:lstStyle/>
          <a:p>
            <a:pPr algn="ctr"/>
            <a:r>
              <a:rPr lang="en-US" sz="1600" dirty="0">
                <a:solidFill>
                  <a:srgbClr val="35503B"/>
                </a:solidFill>
                <a:latin typeface="Helvetica" pitchFamily="2" charset="0"/>
                <a:cs typeface="Arial" panose="020B0604020202020204" pitchFamily="34" charset="0"/>
              </a:rPr>
              <a:t>24 months</a:t>
            </a:r>
          </a:p>
        </p:txBody>
      </p:sp>
      <p:cxnSp>
        <p:nvCxnSpPr>
          <p:cNvPr id="59" name="Straight Connector 58">
            <a:extLst>
              <a:ext uri="{FF2B5EF4-FFF2-40B4-BE49-F238E27FC236}">
                <a16:creationId xmlns:a16="http://schemas.microsoft.com/office/drawing/2014/main" id="{5776ED15-9A04-200F-30FD-DCF3C62CB042}"/>
              </a:ext>
            </a:extLst>
          </p:cNvPr>
          <p:cNvCxnSpPr>
            <a:cxnSpLocks/>
          </p:cNvCxnSpPr>
          <p:nvPr/>
        </p:nvCxnSpPr>
        <p:spPr>
          <a:xfrm>
            <a:off x="10504044" y="1843375"/>
            <a:ext cx="0" cy="249674"/>
          </a:xfrm>
          <a:prstGeom prst="line">
            <a:avLst/>
          </a:prstGeom>
          <a:ln w="19050">
            <a:solidFill>
              <a:srgbClr val="35503B"/>
            </a:solidFill>
          </a:ln>
        </p:spPr>
        <p:style>
          <a:lnRef idx="1">
            <a:schemeClr val="accent1"/>
          </a:lnRef>
          <a:fillRef idx="0">
            <a:schemeClr val="accent1"/>
          </a:fillRef>
          <a:effectRef idx="0">
            <a:schemeClr val="accent1"/>
          </a:effectRef>
          <a:fontRef idx="minor">
            <a:schemeClr val="tx1"/>
          </a:fontRef>
        </p:style>
      </p:cxnSp>
      <p:pic>
        <p:nvPicPr>
          <p:cNvPr id="64" name="Graphic 63" descr="Checkmark with solid fill">
            <a:extLst>
              <a:ext uri="{FF2B5EF4-FFF2-40B4-BE49-F238E27FC236}">
                <a16:creationId xmlns:a16="http://schemas.microsoft.com/office/drawing/2014/main" id="{D6A43673-F022-3B10-3F01-04E96543BF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2928" y="3410776"/>
            <a:ext cx="336190" cy="347084"/>
          </a:xfrm>
          <a:prstGeom prst="rect">
            <a:avLst/>
          </a:prstGeom>
        </p:spPr>
      </p:pic>
      <p:pic>
        <p:nvPicPr>
          <p:cNvPr id="96" name="Graphic 95" descr="Checkmark with solid fill">
            <a:extLst>
              <a:ext uri="{FF2B5EF4-FFF2-40B4-BE49-F238E27FC236}">
                <a16:creationId xmlns:a16="http://schemas.microsoft.com/office/drawing/2014/main" id="{B98C5660-CFC8-2335-C92B-08EABCA2BB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8027" y="4015659"/>
            <a:ext cx="336190" cy="347084"/>
          </a:xfrm>
          <a:prstGeom prst="rect">
            <a:avLst/>
          </a:prstGeom>
        </p:spPr>
      </p:pic>
    </p:spTree>
    <p:extLst>
      <p:ext uri="{BB962C8B-B14F-4D97-AF65-F5344CB8AC3E}">
        <p14:creationId xmlns:p14="http://schemas.microsoft.com/office/powerpoint/2010/main" val="2196628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C9F89B6-10A7-1DE3-AC27-43BC5007930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3C9F89B6-10A7-1DE3-AC27-43BC5007930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7" name="Title 1">
            <a:extLst>
              <a:ext uri="{FF2B5EF4-FFF2-40B4-BE49-F238E27FC236}">
                <a16:creationId xmlns:a16="http://schemas.microsoft.com/office/drawing/2014/main" id="{18037AE3-E8B4-1FFB-AF7A-031E7E2A07C3}"/>
              </a:ext>
            </a:extLst>
          </p:cNvPr>
          <p:cNvSpPr>
            <a:spLocks noGrp="1"/>
          </p:cNvSpPr>
          <p:nvPr>
            <p:ph type="title"/>
          </p:nvPr>
        </p:nvSpPr>
        <p:spPr>
          <a:xfrm>
            <a:off x="191589" y="66978"/>
            <a:ext cx="11808822" cy="877729"/>
          </a:xfrm>
        </p:spPr>
        <p:txBody>
          <a:bodyPr vert="horz" lIns="91440" tIns="45720" rIns="91440" bIns="45720" rtlCol="0" anchor="ctr">
            <a:normAutofit/>
          </a:bodyPr>
          <a:lstStyle/>
          <a:p>
            <a:r>
              <a:rPr lang="en-US" sz="2800" dirty="0">
                <a:latin typeface="Arial Rounded MT Bold" panose="020F0704030504030204" pitchFamily="34" charset="77"/>
              </a:rPr>
              <a:t>Dermal condensate </a:t>
            </a:r>
            <a:r>
              <a:rPr lang="en-US" sz="2800" u="sng" dirty="0">
                <a:latin typeface="Arial Rounded MT Bold" panose="020F0704030504030204" pitchFamily="34" charset="77"/>
              </a:rPr>
              <a:t>size</a:t>
            </a:r>
            <a:r>
              <a:rPr lang="en-US" sz="2800" dirty="0">
                <a:latin typeface="Arial Rounded MT Bold" panose="020F0704030504030204" pitchFamily="34" charset="77"/>
              </a:rPr>
              <a:t> controls hair follicle size</a:t>
            </a:r>
            <a:endParaRPr lang="en-US" sz="2800" dirty="0"/>
          </a:p>
        </p:txBody>
      </p:sp>
      <p:cxnSp>
        <p:nvCxnSpPr>
          <p:cNvPr id="2" name="Straight Arrow Connector 1">
            <a:extLst>
              <a:ext uri="{FF2B5EF4-FFF2-40B4-BE49-F238E27FC236}">
                <a16:creationId xmlns:a16="http://schemas.microsoft.com/office/drawing/2014/main" id="{E5E637A0-6153-80FE-BDA9-A2827E9EB3E4}"/>
              </a:ext>
            </a:extLst>
          </p:cNvPr>
          <p:cNvCxnSpPr>
            <a:cxnSpLocks/>
          </p:cNvCxnSpPr>
          <p:nvPr/>
        </p:nvCxnSpPr>
        <p:spPr>
          <a:xfrm>
            <a:off x="4174773" y="2381460"/>
            <a:ext cx="654132"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6DA3DD1-ABD5-4C65-BC7E-10F2CDBDB2D4}"/>
              </a:ext>
            </a:extLst>
          </p:cNvPr>
          <p:cNvPicPr>
            <a:picLocks noChangeAspect="1"/>
          </p:cNvPicPr>
          <p:nvPr/>
        </p:nvPicPr>
        <p:blipFill>
          <a:blip r:embed="rId6"/>
          <a:stretch>
            <a:fillRect/>
          </a:stretch>
        </p:blipFill>
        <p:spPr>
          <a:xfrm>
            <a:off x="5621614" y="2369483"/>
            <a:ext cx="2608356" cy="440120"/>
          </a:xfrm>
          <a:prstGeom prst="rect">
            <a:avLst/>
          </a:prstGeom>
        </p:spPr>
      </p:pic>
      <p:sp>
        <p:nvSpPr>
          <p:cNvPr id="6" name="TextBox 5">
            <a:extLst>
              <a:ext uri="{FF2B5EF4-FFF2-40B4-BE49-F238E27FC236}">
                <a16:creationId xmlns:a16="http://schemas.microsoft.com/office/drawing/2014/main" id="{92D493BC-3EB9-9B21-644B-198666539E25}"/>
              </a:ext>
            </a:extLst>
          </p:cNvPr>
          <p:cNvSpPr txBox="1"/>
          <p:nvPr/>
        </p:nvSpPr>
        <p:spPr>
          <a:xfrm>
            <a:off x="7514283" y="2789342"/>
            <a:ext cx="704185" cy="400110"/>
          </a:xfrm>
          <a:prstGeom prst="rect">
            <a:avLst/>
          </a:prstGeom>
          <a:noFill/>
        </p:spPr>
        <p:txBody>
          <a:bodyPr wrap="square" rtlCol="0">
            <a:spAutoFit/>
          </a:bodyPr>
          <a:lstStyle/>
          <a:p>
            <a:r>
              <a:rPr lang="en-US" sz="2000" dirty="0">
                <a:latin typeface="Arial Rounded MT Bold" panose="020F0704030504030204" pitchFamily="34" charset="77"/>
                <a:cs typeface="Arial" panose="020B0604020202020204" pitchFamily="34" charset="0"/>
              </a:rPr>
              <a:t>DC</a:t>
            </a:r>
          </a:p>
        </p:txBody>
      </p:sp>
      <p:sp>
        <p:nvSpPr>
          <p:cNvPr id="30" name="Right Brace 29">
            <a:extLst>
              <a:ext uri="{FF2B5EF4-FFF2-40B4-BE49-F238E27FC236}">
                <a16:creationId xmlns:a16="http://schemas.microsoft.com/office/drawing/2014/main" id="{398BE17E-1B63-7630-6407-FAB5FABB999B}"/>
              </a:ext>
            </a:extLst>
          </p:cNvPr>
          <p:cNvSpPr/>
          <p:nvPr/>
        </p:nvSpPr>
        <p:spPr>
          <a:xfrm>
            <a:off x="7354522" y="2653769"/>
            <a:ext cx="117901" cy="535683"/>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 name="Group 30">
            <a:extLst>
              <a:ext uri="{FF2B5EF4-FFF2-40B4-BE49-F238E27FC236}">
                <a16:creationId xmlns:a16="http://schemas.microsoft.com/office/drawing/2014/main" id="{447AB227-BD07-F06C-D369-8239A8D27EFF}"/>
              </a:ext>
            </a:extLst>
          </p:cNvPr>
          <p:cNvGrpSpPr/>
          <p:nvPr/>
        </p:nvGrpSpPr>
        <p:grpSpPr>
          <a:xfrm>
            <a:off x="897710" y="2066601"/>
            <a:ext cx="2770759" cy="1238046"/>
            <a:chOff x="884653" y="3263634"/>
            <a:chExt cx="2770759" cy="1238046"/>
          </a:xfrm>
        </p:grpSpPr>
        <p:pic>
          <p:nvPicPr>
            <p:cNvPr id="35" name="Picture 34">
              <a:extLst>
                <a:ext uri="{FF2B5EF4-FFF2-40B4-BE49-F238E27FC236}">
                  <a16:creationId xmlns:a16="http://schemas.microsoft.com/office/drawing/2014/main" id="{1FB72954-BCA6-6EE3-BE87-995B11E1443D}"/>
                </a:ext>
              </a:extLst>
            </p:cNvPr>
            <p:cNvPicPr>
              <a:picLocks noChangeAspect="1"/>
            </p:cNvPicPr>
            <p:nvPr/>
          </p:nvPicPr>
          <p:blipFill>
            <a:blip r:embed="rId7"/>
            <a:stretch>
              <a:fillRect/>
            </a:stretch>
          </p:blipFill>
          <p:spPr>
            <a:xfrm>
              <a:off x="884653" y="3263634"/>
              <a:ext cx="2608355" cy="150482"/>
            </a:xfrm>
            <a:prstGeom prst="rect">
              <a:avLst/>
            </a:prstGeom>
          </p:spPr>
        </p:pic>
        <p:pic>
          <p:nvPicPr>
            <p:cNvPr id="36" name="Picture 35">
              <a:extLst>
                <a:ext uri="{FF2B5EF4-FFF2-40B4-BE49-F238E27FC236}">
                  <a16:creationId xmlns:a16="http://schemas.microsoft.com/office/drawing/2014/main" id="{4F31D5DE-6D8F-F69C-0491-9C96B9D8159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149129" y="3578492"/>
              <a:ext cx="1013223" cy="250326"/>
            </a:xfrm>
            <a:prstGeom prst="rect">
              <a:avLst/>
            </a:prstGeom>
          </p:spPr>
        </p:pic>
        <p:pic>
          <p:nvPicPr>
            <p:cNvPr id="38" name="Picture 37">
              <a:extLst>
                <a:ext uri="{FF2B5EF4-FFF2-40B4-BE49-F238E27FC236}">
                  <a16:creationId xmlns:a16="http://schemas.microsoft.com/office/drawing/2014/main" id="{3D479716-2544-8E48-CF0F-79D1D9BA236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249398" y="3479958"/>
              <a:ext cx="1013223" cy="250326"/>
            </a:xfrm>
            <a:prstGeom prst="rect">
              <a:avLst/>
            </a:prstGeom>
          </p:spPr>
        </p:pic>
        <p:pic>
          <p:nvPicPr>
            <p:cNvPr id="39" name="Picture 38">
              <a:extLst>
                <a:ext uri="{FF2B5EF4-FFF2-40B4-BE49-F238E27FC236}">
                  <a16:creationId xmlns:a16="http://schemas.microsoft.com/office/drawing/2014/main" id="{0E226AE9-7457-5295-CAC8-EB8E3B6AEC3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784795" y="3914827"/>
              <a:ext cx="1013223" cy="250326"/>
            </a:xfrm>
            <a:prstGeom prst="rect">
              <a:avLst/>
            </a:prstGeom>
          </p:spPr>
        </p:pic>
        <p:pic>
          <p:nvPicPr>
            <p:cNvPr id="40" name="Picture 39">
              <a:extLst>
                <a:ext uri="{FF2B5EF4-FFF2-40B4-BE49-F238E27FC236}">
                  <a16:creationId xmlns:a16="http://schemas.microsoft.com/office/drawing/2014/main" id="{57B926A5-90F1-E55A-F040-2343126D379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219906" y="4251354"/>
              <a:ext cx="1013223" cy="250326"/>
            </a:xfrm>
            <a:prstGeom prst="rect">
              <a:avLst/>
            </a:prstGeom>
          </p:spPr>
        </p:pic>
        <p:pic>
          <p:nvPicPr>
            <p:cNvPr id="41" name="Picture 40">
              <a:extLst>
                <a:ext uri="{FF2B5EF4-FFF2-40B4-BE49-F238E27FC236}">
                  <a16:creationId xmlns:a16="http://schemas.microsoft.com/office/drawing/2014/main" id="{4229DF5E-4B5E-732F-0732-960C862F4B5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642189" y="4186430"/>
              <a:ext cx="1013223" cy="250326"/>
            </a:xfrm>
            <a:prstGeom prst="rect">
              <a:avLst/>
            </a:prstGeom>
          </p:spPr>
        </p:pic>
      </p:grpSp>
      <p:pic>
        <p:nvPicPr>
          <p:cNvPr id="42" name="Picture 41">
            <a:extLst>
              <a:ext uri="{FF2B5EF4-FFF2-40B4-BE49-F238E27FC236}">
                <a16:creationId xmlns:a16="http://schemas.microsoft.com/office/drawing/2014/main" id="{E3C11F41-3737-0DC9-4910-BA296A0EFF8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862" r="96552">
                        <a14:foregroundMark x1="7184" y1="57895" x2="1149" y2="58947"/>
                        <a14:foregroundMark x1="88506" y1="56316" x2="96552" y2="56316"/>
                        <a14:foregroundMark x1="38506" y1="88947" x2="58908" y2="88421"/>
                        <a14:backgroundMark x1="20402" y1="14211" x2="20402" y2="14211"/>
                        <a14:backgroundMark x1="16667" y1="15789" x2="15230" y2="40000"/>
                      </a14:backgroundRemoval>
                    </a14:imgEffect>
                  </a14:imgLayer>
                </a14:imgProps>
              </a:ext>
            </a:extLst>
          </a:blip>
          <a:stretch>
            <a:fillRect/>
          </a:stretch>
        </p:blipFill>
        <p:spPr>
          <a:xfrm>
            <a:off x="6230003" y="2649051"/>
            <a:ext cx="710309" cy="387812"/>
          </a:xfrm>
          <a:prstGeom prst="rect">
            <a:avLst/>
          </a:prstGeom>
        </p:spPr>
      </p:pic>
      <p:pic>
        <p:nvPicPr>
          <p:cNvPr id="43" name="Picture 42">
            <a:extLst>
              <a:ext uri="{FF2B5EF4-FFF2-40B4-BE49-F238E27FC236}">
                <a16:creationId xmlns:a16="http://schemas.microsoft.com/office/drawing/2014/main" id="{47253CA2-A9E9-2B79-A4BB-0FFEBA08113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862" r="96552">
                        <a14:foregroundMark x1="7184" y1="57895" x2="1149" y2="58947"/>
                        <a14:foregroundMark x1="88506" y1="56316" x2="96552" y2="56316"/>
                        <a14:foregroundMark x1="38506" y1="88947" x2="58908" y2="88421"/>
                        <a14:backgroundMark x1="20402" y1="14211" x2="20402" y2="14211"/>
                        <a14:backgroundMark x1="16667" y1="15789" x2="15230" y2="40000"/>
                      </a14:backgroundRemoval>
                    </a14:imgEffect>
                  </a14:imgLayer>
                </a14:imgProps>
              </a:ext>
            </a:extLst>
          </a:blip>
          <a:stretch>
            <a:fillRect/>
          </a:stretch>
        </p:blipFill>
        <p:spPr>
          <a:xfrm>
            <a:off x="6596501" y="2680482"/>
            <a:ext cx="710309" cy="387812"/>
          </a:xfrm>
          <a:prstGeom prst="rect">
            <a:avLst/>
          </a:prstGeom>
        </p:spPr>
      </p:pic>
      <p:pic>
        <p:nvPicPr>
          <p:cNvPr id="44" name="Picture 43">
            <a:extLst>
              <a:ext uri="{FF2B5EF4-FFF2-40B4-BE49-F238E27FC236}">
                <a16:creationId xmlns:a16="http://schemas.microsoft.com/office/drawing/2014/main" id="{406268F5-1928-5AF0-6BBE-57C633FFD76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862" r="96552">
                        <a14:foregroundMark x1="7184" y1="57895" x2="1149" y2="58947"/>
                        <a14:foregroundMark x1="88506" y1="56316" x2="96552" y2="56316"/>
                        <a14:foregroundMark x1="38506" y1="88947" x2="58908" y2="88421"/>
                        <a14:backgroundMark x1="20402" y1="14211" x2="20402" y2="14211"/>
                        <a14:backgroundMark x1="16667" y1="15789" x2="15230" y2="40000"/>
                      </a14:backgroundRemoval>
                    </a14:imgEffect>
                  </a14:imgLayer>
                </a14:imgProps>
              </a:ext>
            </a:extLst>
          </a:blip>
          <a:stretch>
            <a:fillRect/>
          </a:stretch>
        </p:blipFill>
        <p:spPr>
          <a:xfrm>
            <a:off x="6427890" y="2842351"/>
            <a:ext cx="710309" cy="387812"/>
          </a:xfrm>
          <a:prstGeom prst="rect">
            <a:avLst/>
          </a:prstGeom>
        </p:spPr>
      </p:pic>
      <p:cxnSp>
        <p:nvCxnSpPr>
          <p:cNvPr id="45" name="Straight Arrow Connector 44">
            <a:extLst>
              <a:ext uri="{FF2B5EF4-FFF2-40B4-BE49-F238E27FC236}">
                <a16:creationId xmlns:a16="http://schemas.microsoft.com/office/drawing/2014/main" id="{83148420-4F91-8CDB-DE72-6A4AD88AF0B9}"/>
              </a:ext>
            </a:extLst>
          </p:cNvPr>
          <p:cNvCxnSpPr>
            <a:cxnSpLocks/>
          </p:cNvCxnSpPr>
          <p:nvPr/>
        </p:nvCxnSpPr>
        <p:spPr>
          <a:xfrm>
            <a:off x="4174773" y="4566927"/>
            <a:ext cx="654132"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D5706FC3-CCC3-4674-7B15-42324FB4D925}"/>
              </a:ext>
            </a:extLst>
          </p:cNvPr>
          <p:cNvGrpSpPr/>
          <p:nvPr/>
        </p:nvGrpSpPr>
        <p:grpSpPr>
          <a:xfrm>
            <a:off x="5404212" y="4252063"/>
            <a:ext cx="2949774" cy="1285580"/>
            <a:chOff x="5391155" y="3263629"/>
            <a:chExt cx="2949774" cy="1285580"/>
          </a:xfrm>
        </p:grpSpPr>
        <p:pic>
          <p:nvPicPr>
            <p:cNvPr id="47" name="Picture 46">
              <a:extLst>
                <a:ext uri="{FF2B5EF4-FFF2-40B4-BE49-F238E27FC236}">
                  <a16:creationId xmlns:a16="http://schemas.microsoft.com/office/drawing/2014/main" id="{EF6C9A19-2B1F-DFF3-D183-B42DA938BB6C}"/>
                </a:ext>
              </a:extLst>
            </p:cNvPr>
            <p:cNvPicPr>
              <a:picLocks noChangeAspect="1"/>
            </p:cNvPicPr>
            <p:nvPr/>
          </p:nvPicPr>
          <p:blipFill>
            <a:blip r:embed="rId6"/>
            <a:stretch>
              <a:fillRect/>
            </a:stretch>
          </p:blipFill>
          <p:spPr>
            <a:xfrm>
              <a:off x="5391155" y="3263629"/>
              <a:ext cx="2949774" cy="629727"/>
            </a:xfrm>
            <a:prstGeom prst="rect">
              <a:avLst/>
            </a:prstGeom>
          </p:spPr>
        </p:pic>
        <p:pic>
          <p:nvPicPr>
            <p:cNvPr id="48" name="Picture 47">
              <a:extLst>
                <a:ext uri="{FF2B5EF4-FFF2-40B4-BE49-F238E27FC236}">
                  <a16:creationId xmlns:a16="http://schemas.microsoft.com/office/drawing/2014/main" id="{5F73F548-05B2-013C-51C3-70C363B9F2A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936" b="95192" l="9910" r="89865">
                          <a14:foregroundMark x1="47523" y1="95192" x2="47523" y2="95192"/>
                          <a14:foregroundMark x1="89414" y1="25641" x2="89414" y2="25641"/>
                        </a14:backgroundRemoval>
                      </a14:imgEffect>
                    </a14:imgLayer>
                  </a14:imgProps>
                </a:ext>
              </a:extLst>
            </a:blip>
            <a:stretch>
              <a:fillRect/>
            </a:stretch>
          </p:blipFill>
          <p:spPr>
            <a:xfrm rot="450421">
              <a:off x="6103219" y="3735393"/>
              <a:ext cx="1158123" cy="813816"/>
            </a:xfrm>
            <a:prstGeom prst="rect">
              <a:avLst/>
            </a:prstGeom>
          </p:spPr>
        </p:pic>
      </p:grpSp>
      <p:sp>
        <p:nvSpPr>
          <p:cNvPr id="49" name="TextBox 48">
            <a:extLst>
              <a:ext uri="{FF2B5EF4-FFF2-40B4-BE49-F238E27FC236}">
                <a16:creationId xmlns:a16="http://schemas.microsoft.com/office/drawing/2014/main" id="{4E353B3C-D5E2-C085-1ED3-C5FCA2156006}"/>
              </a:ext>
            </a:extLst>
          </p:cNvPr>
          <p:cNvSpPr txBox="1"/>
          <p:nvPr/>
        </p:nvSpPr>
        <p:spPr>
          <a:xfrm>
            <a:off x="7514283" y="4974809"/>
            <a:ext cx="704185" cy="400110"/>
          </a:xfrm>
          <a:prstGeom prst="rect">
            <a:avLst/>
          </a:prstGeom>
          <a:noFill/>
        </p:spPr>
        <p:txBody>
          <a:bodyPr wrap="square" rtlCol="0">
            <a:spAutoFit/>
          </a:bodyPr>
          <a:lstStyle/>
          <a:p>
            <a:r>
              <a:rPr lang="en-US" sz="2000" dirty="0">
                <a:latin typeface="Arial Rounded MT Bold" panose="020F0704030504030204" pitchFamily="34" charset="77"/>
                <a:cs typeface="Arial" panose="020B0604020202020204" pitchFamily="34" charset="0"/>
              </a:rPr>
              <a:t>DC</a:t>
            </a:r>
          </a:p>
        </p:txBody>
      </p:sp>
      <p:sp>
        <p:nvSpPr>
          <p:cNvPr id="50" name="Right Brace 49">
            <a:extLst>
              <a:ext uri="{FF2B5EF4-FFF2-40B4-BE49-F238E27FC236}">
                <a16:creationId xmlns:a16="http://schemas.microsoft.com/office/drawing/2014/main" id="{0C0DEFDF-E8AA-2344-8B78-4C0BF733BA28}"/>
              </a:ext>
            </a:extLst>
          </p:cNvPr>
          <p:cNvSpPr/>
          <p:nvPr/>
        </p:nvSpPr>
        <p:spPr>
          <a:xfrm>
            <a:off x="7335407" y="4695790"/>
            <a:ext cx="149825" cy="95814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 name="Group 50">
            <a:extLst>
              <a:ext uri="{FF2B5EF4-FFF2-40B4-BE49-F238E27FC236}">
                <a16:creationId xmlns:a16="http://schemas.microsoft.com/office/drawing/2014/main" id="{C704CCA5-7E1F-0D41-1694-13586F1DF7BB}"/>
              </a:ext>
            </a:extLst>
          </p:cNvPr>
          <p:cNvGrpSpPr/>
          <p:nvPr/>
        </p:nvGrpSpPr>
        <p:grpSpPr>
          <a:xfrm>
            <a:off x="897710" y="4252068"/>
            <a:ext cx="2770759" cy="1238046"/>
            <a:chOff x="884653" y="3263634"/>
            <a:chExt cx="2770759" cy="1238046"/>
          </a:xfrm>
        </p:grpSpPr>
        <p:pic>
          <p:nvPicPr>
            <p:cNvPr id="52" name="Picture 51">
              <a:extLst>
                <a:ext uri="{FF2B5EF4-FFF2-40B4-BE49-F238E27FC236}">
                  <a16:creationId xmlns:a16="http://schemas.microsoft.com/office/drawing/2014/main" id="{A7FDF07C-268E-62E9-1E54-4C8D27F53C9D}"/>
                </a:ext>
              </a:extLst>
            </p:cNvPr>
            <p:cNvPicPr>
              <a:picLocks noChangeAspect="1"/>
            </p:cNvPicPr>
            <p:nvPr/>
          </p:nvPicPr>
          <p:blipFill>
            <a:blip r:embed="rId7"/>
            <a:stretch>
              <a:fillRect/>
            </a:stretch>
          </p:blipFill>
          <p:spPr>
            <a:xfrm>
              <a:off x="884653" y="3263634"/>
              <a:ext cx="2608355" cy="150482"/>
            </a:xfrm>
            <a:prstGeom prst="rect">
              <a:avLst/>
            </a:prstGeom>
          </p:spPr>
        </p:pic>
        <p:pic>
          <p:nvPicPr>
            <p:cNvPr id="53" name="Picture 52">
              <a:extLst>
                <a:ext uri="{FF2B5EF4-FFF2-40B4-BE49-F238E27FC236}">
                  <a16:creationId xmlns:a16="http://schemas.microsoft.com/office/drawing/2014/main" id="{5209F647-44F9-0D40-39AB-496CB36F4E8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149129" y="3578492"/>
              <a:ext cx="1013223" cy="250326"/>
            </a:xfrm>
            <a:prstGeom prst="rect">
              <a:avLst/>
            </a:prstGeom>
          </p:spPr>
        </p:pic>
        <p:pic>
          <p:nvPicPr>
            <p:cNvPr id="54" name="Picture 53">
              <a:extLst>
                <a:ext uri="{FF2B5EF4-FFF2-40B4-BE49-F238E27FC236}">
                  <a16:creationId xmlns:a16="http://schemas.microsoft.com/office/drawing/2014/main" id="{1CDA3A93-5958-F583-0BBF-F8A29EE3827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249398" y="3479958"/>
              <a:ext cx="1013223" cy="250326"/>
            </a:xfrm>
            <a:prstGeom prst="rect">
              <a:avLst/>
            </a:prstGeom>
          </p:spPr>
        </p:pic>
        <p:pic>
          <p:nvPicPr>
            <p:cNvPr id="55" name="Picture 54">
              <a:extLst>
                <a:ext uri="{FF2B5EF4-FFF2-40B4-BE49-F238E27FC236}">
                  <a16:creationId xmlns:a16="http://schemas.microsoft.com/office/drawing/2014/main" id="{F8AFDBE9-77D7-BC78-9E1F-E730A172B78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784795" y="3914827"/>
              <a:ext cx="1013223" cy="250326"/>
            </a:xfrm>
            <a:prstGeom prst="rect">
              <a:avLst/>
            </a:prstGeom>
          </p:spPr>
        </p:pic>
        <p:pic>
          <p:nvPicPr>
            <p:cNvPr id="56" name="Picture 55">
              <a:extLst>
                <a:ext uri="{FF2B5EF4-FFF2-40B4-BE49-F238E27FC236}">
                  <a16:creationId xmlns:a16="http://schemas.microsoft.com/office/drawing/2014/main" id="{D9AD69D1-A2B9-9970-88FD-80A75A94484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219906" y="4251354"/>
              <a:ext cx="1013223" cy="250326"/>
            </a:xfrm>
            <a:prstGeom prst="rect">
              <a:avLst/>
            </a:prstGeom>
          </p:spPr>
        </p:pic>
        <p:pic>
          <p:nvPicPr>
            <p:cNvPr id="57" name="Picture 56">
              <a:extLst>
                <a:ext uri="{FF2B5EF4-FFF2-40B4-BE49-F238E27FC236}">
                  <a16:creationId xmlns:a16="http://schemas.microsoft.com/office/drawing/2014/main" id="{F940FE64-F24B-179E-4EC5-906BE6ECAEC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642189" y="4186430"/>
              <a:ext cx="1013223" cy="250326"/>
            </a:xfrm>
            <a:prstGeom prst="rect">
              <a:avLst/>
            </a:prstGeom>
          </p:spPr>
        </p:pic>
      </p:grpSp>
    </p:spTree>
    <p:extLst>
      <p:ext uri="{BB962C8B-B14F-4D97-AF65-F5344CB8AC3E}">
        <p14:creationId xmlns:p14="http://schemas.microsoft.com/office/powerpoint/2010/main" val="1163686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C9F89B6-10A7-1DE3-AC27-43BC5007930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3C9F89B6-10A7-1DE3-AC27-43BC5007930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id="{C1C77B21-D71E-E9D9-C4AC-46952B937FAC}"/>
              </a:ext>
            </a:extLst>
          </p:cNvPr>
          <p:cNvSpPr txBox="1"/>
          <p:nvPr/>
        </p:nvSpPr>
        <p:spPr>
          <a:xfrm>
            <a:off x="4210102" y="1886639"/>
            <a:ext cx="2019335" cy="646331"/>
          </a:xfrm>
          <a:prstGeom prst="rect">
            <a:avLst/>
          </a:prstGeom>
          <a:noFill/>
        </p:spPr>
        <p:txBody>
          <a:bodyPr wrap="none" rtlCol="0">
            <a:spAutoFit/>
          </a:bodyPr>
          <a:lstStyle/>
          <a:p>
            <a:pPr algn="ctr"/>
            <a:r>
              <a:rPr lang="en-US" dirty="0">
                <a:solidFill>
                  <a:srgbClr val="AA7A37"/>
                </a:solidFill>
                <a:latin typeface="Arial Rounded MT Bold" panose="020F0704030504030204" pitchFamily="34" charset="77"/>
              </a:rPr>
              <a:t>Signal X agonist </a:t>
            </a:r>
          </a:p>
          <a:p>
            <a:pPr algn="ctr"/>
            <a:r>
              <a:rPr lang="en-US" dirty="0">
                <a:solidFill>
                  <a:srgbClr val="ED1F78"/>
                </a:solidFill>
                <a:latin typeface="Arial Rounded MT Bold" panose="020F0704030504030204" pitchFamily="34" charset="77"/>
              </a:rPr>
              <a:t>Signal Y agonist</a:t>
            </a:r>
          </a:p>
        </p:txBody>
      </p:sp>
      <p:pic>
        <p:nvPicPr>
          <p:cNvPr id="28" name="Picture 27">
            <a:extLst>
              <a:ext uri="{FF2B5EF4-FFF2-40B4-BE49-F238E27FC236}">
                <a16:creationId xmlns:a16="http://schemas.microsoft.com/office/drawing/2014/main" id="{C8700044-E7E2-000F-9707-AC92EF44E98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646176" y="2980731"/>
            <a:ext cx="795645" cy="196571"/>
          </a:xfrm>
          <a:prstGeom prst="rect">
            <a:avLst/>
          </a:prstGeom>
        </p:spPr>
      </p:pic>
      <p:sp>
        <p:nvSpPr>
          <p:cNvPr id="29" name="TextBox 28">
            <a:extLst>
              <a:ext uri="{FF2B5EF4-FFF2-40B4-BE49-F238E27FC236}">
                <a16:creationId xmlns:a16="http://schemas.microsoft.com/office/drawing/2014/main" id="{88A23623-29DA-AF29-9C99-D77444DED733}"/>
              </a:ext>
            </a:extLst>
          </p:cNvPr>
          <p:cNvSpPr txBox="1"/>
          <p:nvPr/>
        </p:nvSpPr>
        <p:spPr>
          <a:xfrm>
            <a:off x="2514032" y="2940321"/>
            <a:ext cx="3048145" cy="33575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DC progenitor</a:t>
            </a:r>
          </a:p>
        </p:txBody>
      </p:sp>
      <p:cxnSp>
        <p:nvCxnSpPr>
          <p:cNvPr id="34" name="Straight Arrow Connector 33">
            <a:extLst>
              <a:ext uri="{FF2B5EF4-FFF2-40B4-BE49-F238E27FC236}">
                <a16:creationId xmlns:a16="http://schemas.microsoft.com/office/drawing/2014/main" id="{D0C62837-7441-FBF1-800C-80E102C72130}"/>
              </a:ext>
            </a:extLst>
          </p:cNvPr>
          <p:cNvCxnSpPr>
            <a:cxnSpLocks/>
          </p:cNvCxnSpPr>
          <p:nvPr/>
        </p:nvCxnSpPr>
        <p:spPr>
          <a:xfrm>
            <a:off x="4625218" y="2689459"/>
            <a:ext cx="1213830" cy="188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4" name="Rounded Rectangle 53">
            <a:extLst>
              <a:ext uri="{FF2B5EF4-FFF2-40B4-BE49-F238E27FC236}">
                <a16:creationId xmlns:a16="http://schemas.microsoft.com/office/drawing/2014/main" id="{9876DC7F-4E03-179E-6D88-483375D15376}"/>
              </a:ext>
            </a:extLst>
          </p:cNvPr>
          <p:cNvSpPr/>
          <p:nvPr/>
        </p:nvSpPr>
        <p:spPr>
          <a:xfrm>
            <a:off x="730109" y="3444197"/>
            <a:ext cx="10311847" cy="503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AA7A37"/>
                </a:solidFill>
                <a:latin typeface="Arial Rounded MT Bold" panose="020F0704030504030204" pitchFamily="34" charset="77"/>
              </a:rPr>
              <a:t>X marker</a:t>
            </a:r>
            <a:r>
              <a:rPr lang="en-US" dirty="0">
                <a:solidFill>
                  <a:schemeClr val="accent6">
                    <a:lumMod val="75000"/>
                  </a:schemeClr>
                </a:solidFill>
                <a:latin typeface="Arial Rounded MT Bold" panose="020F0704030504030204" pitchFamily="34" charset="77"/>
              </a:rPr>
              <a:t>  </a:t>
            </a:r>
            <a:r>
              <a:rPr lang="zh-CN" altLang="en-US" dirty="0">
                <a:solidFill>
                  <a:schemeClr val="accent6">
                    <a:lumMod val="75000"/>
                  </a:schemeClr>
                </a:solidFill>
                <a:latin typeface="Arial Rounded MT Bold" panose="020F0704030504030204" pitchFamily="34" charset="77"/>
              </a:rPr>
              <a:t>  </a:t>
            </a:r>
            <a:r>
              <a:rPr lang="en-US" altLang="zh-CN" dirty="0">
                <a:solidFill>
                  <a:schemeClr val="accent6">
                    <a:lumMod val="75000"/>
                  </a:schemeClr>
                </a:solidFill>
                <a:latin typeface="Arial Rounded MT Bold" panose="020F0704030504030204" pitchFamily="34" charset="77"/>
              </a:rPr>
              <a:t>                </a:t>
            </a:r>
            <a:r>
              <a:rPr lang="zh-CN" altLang="en-US" dirty="0">
                <a:solidFill>
                  <a:schemeClr val="accent6">
                    <a:lumMod val="75000"/>
                  </a:schemeClr>
                </a:solidFill>
                <a:latin typeface="Arial Rounded MT Bold" panose="020F0704030504030204" pitchFamily="34" charset="77"/>
              </a:rPr>
              <a:t>       </a:t>
            </a:r>
            <a:r>
              <a:rPr lang="en-US" altLang="zh-CN" dirty="0">
                <a:solidFill>
                  <a:schemeClr val="accent6">
                    <a:lumMod val="75000"/>
                  </a:schemeClr>
                </a:solidFill>
                <a:latin typeface="Arial Rounded MT Bold" panose="020F0704030504030204" pitchFamily="34" charset="77"/>
              </a:rPr>
              <a:t>        </a:t>
            </a:r>
            <a:r>
              <a:rPr lang="zh-CN" altLang="en-US" dirty="0">
                <a:solidFill>
                  <a:schemeClr val="accent6">
                    <a:lumMod val="75000"/>
                  </a:schemeClr>
                </a:solidFill>
                <a:latin typeface="Arial Rounded MT Bold" panose="020F0704030504030204" pitchFamily="34" charset="77"/>
              </a:rPr>
              <a:t> </a:t>
            </a:r>
            <a:r>
              <a:rPr lang="en-US" altLang="zh-CN" dirty="0">
                <a:solidFill>
                  <a:schemeClr val="accent6">
                    <a:lumMod val="75000"/>
                  </a:schemeClr>
                </a:solidFill>
                <a:latin typeface="Arial Rounded MT Bold" panose="020F0704030504030204" pitchFamily="34" charset="77"/>
              </a:rPr>
              <a:t>   </a:t>
            </a:r>
            <a:r>
              <a:rPr lang="en-US" dirty="0">
                <a:solidFill>
                  <a:srgbClr val="ED1F78"/>
                </a:solidFill>
                <a:latin typeface="Arial Rounded MT Bold" panose="020F0704030504030204" pitchFamily="34" charset="77"/>
              </a:rPr>
              <a:t>Y marker  </a:t>
            </a:r>
            <a:r>
              <a:rPr lang="zh-CN" altLang="en-US" dirty="0">
                <a:solidFill>
                  <a:srgbClr val="ED1F78"/>
                </a:solidFill>
                <a:latin typeface="Arial Rounded MT Bold" panose="020F0704030504030204" pitchFamily="34" charset="77"/>
              </a:rPr>
              <a:t>       </a:t>
            </a:r>
            <a:r>
              <a:rPr lang="en-US" altLang="zh-CN" dirty="0">
                <a:solidFill>
                  <a:srgbClr val="ED1F78"/>
                </a:solidFill>
                <a:latin typeface="Arial Rounded MT Bold" panose="020F0704030504030204" pitchFamily="34" charset="77"/>
              </a:rPr>
              <a:t>                 </a:t>
            </a:r>
            <a:r>
              <a:rPr lang="zh-CN" altLang="en-US" dirty="0">
                <a:solidFill>
                  <a:srgbClr val="ED1F78"/>
                </a:solidFill>
                <a:latin typeface="Arial Rounded MT Bold" panose="020F0704030504030204" pitchFamily="34" charset="77"/>
              </a:rPr>
              <a:t>  </a:t>
            </a:r>
            <a:r>
              <a:rPr lang="en-US" altLang="zh-CN" dirty="0">
                <a:solidFill>
                  <a:srgbClr val="ED1F78"/>
                </a:solidFill>
                <a:latin typeface="Arial Rounded MT Bold" panose="020F0704030504030204" pitchFamily="34" charset="77"/>
              </a:rPr>
              <a:t>         </a:t>
            </a:r>
            <a:r>
              <a:rPr lang="en-US" dirty="0">
                <a:solidFill>
                  <a:srgbClr val="00B050"/>
                </a:solidFill>
                <a:latin typeface="Arial Rounded MT Bold" panose="020F0704030504030204" pitchFamily="34" charset="77"/>
              </a:rPr>
              <a:t>DC marker</a:t>
            </a:r>
          </a:p>
        </p:txBody>
      </p:sp>
      <p:grpSp>
        <p:nvGrpSpPr>
          <p:cNvPr id="55" name="Group 54">
            <a:extLst>
              <a:ext uri="{FF2B5EF4-FFF2-40B4-BE49-F238E27FC236}">
                <a16:creationId xmlns:a16="http://schemas.microsoft.com/office/drawing/2014/main" id="{ED330FC6-733E-070C-B83C-BDE5EDE94614}"/>
              </a:ext>
            </a:extLst>
          </p:cNvPr>
          <p:cNvGrpSpPr/>
          <p:nvPr/>
        </p:nvGrpSpPr>
        <p:grpSpPr>
          <a:xfrm>
            <a:off x="2260404" y="1916319"/>
            <a:ext cx="1599785" cy="714825"/>
            <a:chOff x="884653" y="3263634"/>
            <a:chExt cx="2770759" cy="1238046"/>
          </a:xfrm>
        </p:grpSpPr>
        <p:pic>
          <p:nvPicPr>
            <p:cNvPr id="56" name="Picture 55">
              <a:extLst>
                <a:ext uri="{FF2B5EF4-FFF2-40B4-BE49-F238E27FC236}">
                  <a16:creationId xmlns:a16="http://schemas.microsoft.com/office/drawing/2014/main" id="{319AFF2A-5A17-D6AB-FFC6-2AC343FB9208}"/>
                </a:ext>
              </a:extLst>
            </p:cNvPr>
            <p:cNvPicPr>
              <a:picLocks noChangeAspect="1"/>
            </p:cNvPicPr>
            <p:nvPr/>
          </p:nvPicPr>
          <p:blipFill>
            <a:blip r:embed="rId8"/>
            <a:stretch>
              <a:fillRect/>
            </a:stretch>
          </p:blipFill>
          <p:spPr>
            <a:xfrm>
              <a:off x="884653" y="3263634"/>
              <a:ext cx="2608355" cy="150482"/>
            </a:xfrm>
            <a:prstGeom prst="rect">
              <a:avLst/>
            </a:prstGeom>
          </p:spPr>
        </p:pic>
        <p:pic>
          <p:nvPicPr>
            <p:cNvPr id="57" name="Picture 56">
              <a:extLst>
                <a:ext uri="{FF2B5EF4-FFF2-40B4-BE49-F238E27FC236}">
                  <a16:creationId xmlns:a16="http://schemas.microsoft.com/office/drawing/2014/main" id="{2F3A58C3-5661-BB61-DD1B-F598B475F3E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149129" y="3578492"/>
              <a:ext cx="1013223" cy="250326"/>
            </a:xfrm>
            <a:prstGeom prst="rect">
              <a:avLst/>
            </a:prstGeom>
          </p:spPr>
        </p:pic>
        <p:pic>
          <p:nvPicPr>
            <p:cNvPr id="58" name="Picture 57">
              <a:extLst>
                <a:ext uri="{FF2B5EF4-FFF2-40B4-BE49-F238E27FC236}">
                  <a16:creationId xmlns:a16="http://schemas.microsoft.com/office/drawing/2014/main" id="{C90E9D9E-2B41-6765-F3D8-67CE9B3A84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249398" y="3479958"/>
              <a:ext cx="1013223" cy="250326"/>
            </a:xfrm>
            <a:prstGeom prst="rect">
              <a:avLst/>
            </a:prstGeom>
          </p:spPr>
        </p:pic>
        <p:pic>
          <p:nvPicPr>
            <p:cNvPr id="59" name="Picture 58">
              <a:extLst>
                <a:ext uri="{FF2B5EF4-FFF2-40B4-BE49-F238E27FC236}">
                  <a16:creationId xmlns:a16="http://schemas.microsoft.com/office/drawing/2014/main" id="{92845DAA-A551-4236-8761-7552BB93517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784795" y="3914827"/>
              <a:ext cx="1013223" cy="250326"/>
            </a:xfrm>
            <a:prstGeom prst="rect">
              <a:avLst/>
            </a:prstGeom>
          </p:spPr>
        </p:pic>
        <p:pic>
          <p:nvPicPr>
            <p:cNvPr id="60" name="Picture 59">
              <a:extLst>
                <a:ext uri="{FF2B5EF4-FFF2-40B4-BE49-F238E27FC236}">
                  <a16:creationId xmlns:a16="http://schemas.microsoft.com/office/drawing/2014/main" id="{C329BDCB-DB8E-5AA3-395F-CD7368D9044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219906" y="4251354"/>
              <a:ext cx="1013223" cy="250326"/>
            </a:xfrm>
            <a:prstGeom prst="rect">
              <a:avLst/>
            </a:prstGeom>
          </p:spPr>
        </p:pic>
        <p:pic>
          <p:nvPicPr>
            <p:cNvPr id="61" name="Picture 60">
              <a:extLst>
                <a:ext uri="{FF2B5EF4-FFF2-40B4-BE49-F238E27FC236}">
                  <a16:creationId xmlns:a16="http://schemas.microsoft.com/office/drawing/2014/main" id="{2190955F-2BAD-81CD-302A-22BD0B2A1C5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642189" y="4186430"/>
              <a:ext cx="1013223" cy="250326"/>
            </a:xfrm>
            <a:prstGeom prst="rect">
              <a:avLst/>
            </a:prstGeom>
          </p:spPr>
        </p:pic>
      </p:grpSp>
      <p:sp>
        <p:nvSpPr>
          <p:cNvPr id="62" name="TextBox 61">
            <a:extLst>
              <a:ext uri="{FF2B5EF4-FFF2-40B4-BE49-F238E27FC236}">
                <a16:creationId xmlns:a16="http://schemas.microsoft.com/office/drawing/2014/main" id="{CA47B52E-D6CD-C62D-2D12-A94074B7D14B}"/>
              </a:ext>
            </a:extLst>
          </p:cNvPr>
          <p:cNvSpPr txBox="1"/>
          <p:nvPr/>
        </p:nvSpPr>
        <p:spPr>
          <a:xfrm>
            <a:off x="1646176" y="6086947"/>
            <a:ext cx="223748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CONT  </a:t>
            </a:r>
            <a:r>
              <a:rPr lang="en-US" dirty="0">
                <a:solidFill>
                  <a:schemeClr val="accent6">
                    <a:lumMod val="75000"/>
                  </a:schemeClr>
                </a:solidFill>
                <a:latin typeface="Arial" panose="020B0604020202020204" pitchFamily="34" charset="0"/>
                <a:cs typeface="Arial" panose="020B0604020202020204" pitchFamily="34" charset="0"/>
              </a:rPr>
              <a:t>X    </a:t>
            </a:r>
            <a:r>
              <a:rPr lang="en-US" dirty="0">
                <a:solidFill>
                  <a:srgbClr val="ED1F78"/>
                </a:solidFill>
                <a:latin typeface="Arial" panose="020B0604020202020204" pitchFamily="34" charset="0"/>
                <a:cs typeface="Arial" panose="020B0604020202020204" pitchFamily="34" charset="0"/>
              </a:rPr>
              <a:t>Y </a:t>
            </a:r>
            <a:r>
              <a:rPr lang="en-US" dirty="0">
                <a:latin typeface="Arial" panose="020B0604020202020204" pitchFamily="34" charset="0"/>
                <a:cs typeface="Arial" panose="020B0604020202020204" pitchFamily="34" charset="0"/>
              </a:rPr>
              <a:t>  </a:t>
            </a:r>
            <a:r>
              <a:rPr lang="en-US" dirty="0">
                <a:solidFill>
                  <a:schemeClr val="accent6">
                    <a:lumMod val="75000"/>
                  </a:schemeClr>
                </a:solidFill>
                <a:latin typeface="Arial" panose="020B0604020202020204" pitchFamily="34" charset="0"/>
                <a:cs typeface="Arial" panose="020B0604020202020204" pitchFamily="34" charset="0"/>
              </a:rPr>
              <a:t>X</a:t>
            </a:r>
            <a:r>
              <a:rPr lang="en-US" dirty="0">
                <a:latin typeface="Arial" panose="020B0604020202020204" pitchFamily="34" charset="0"/>
                <a:cs typeface="Arial" panose="020B0604020202020204" pitchFamily="34" charset="0"/>
              </a:rPr>
              <a:t>+</a:t>
            </a:r>
            <a:r>
              <a:rPr lang="en-US" dirty="0">
                <a:solidFill>
                  <a:srgbClr val="ED1F78"/>
                </a:solidFill>
                <a:latin typeface="Arial" panose="020B0604020202020204" pitchFamily="34" charset="0"/>
                <a:cs typeface="Arial" panose="020B0604020202020204" pitchFamily="34" charset="0"/>
              </a:rPr>
              <a:t>Y</a:t>
            </a:r>
          </a:p>
        </p:txBody>
      </p:sp>
      <p:pic>
        <p:nvPicPr>
          <p:cNvPr id="63" name="Picture 62">
            <a:extLst>
              <a:ext uri="{FF2B5EF4-FFF2-40B4-BE49-F238E27FC236}">
                <a16:creationId xmlns:a16="http://schemas.microsoft.com/office/drawing/2014/main" id="{8D88C629-9E8F-8177-F8A3-DDC4FB8F2EAE}"/>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359189" y="3861048"/>
            <a:ext cx="2400300" cy="2336800"/>
          </a:xfrm>
          <a:prstGeom prst="rect">
            <a:avLst/>
          </a:prstGeom>
        </p:spPr>
      </p:pic>
      <p:pic>
        <p:nvPicPr>
          <p:cNvPr id="64" name="Picture 63">
            <a:extLst>
              <a:ext uri="{FF2B5EF4-FFF2-40B4-BE49-F238E27FC236}">
                <a16:creationId xmlns:a16="http://schemas.microsoft.com/office/drawing/2014/main" id="{0520F084-ED65-C109-4ECA-1739DDB95B8A}"/>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567069" y="3797703"/>
            <a:ext cx="2362200" cy="2387600"/>
          </a:xfrm>
          <a:prstGeom prst="rect">
            <a:avLst/>
          </a:prstGeom>
        </p:spPr>
      </p:pic>
      <p:pic>
        <p:nvPicPr>
          <p:cNvPr id="65" name="Picture 64">
            <a:extLst>
              <a:ext uri="{FF2B5EF4-FFF2-40B4-BE49-F238E27FC236}">
                <a16:creationId xmlns:a16="http://schemas.microsoft.com/office/drawing/2014/main" id="{7D09D632-D8FD-AED4-B8AB-8296AE3D5D83}"/>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736849" y="3675030"/>
            <a:ext cx="2400300" cy="2536399"/>
          </a:xfrm>
          <a:prstGeom prst="rect">
            <a:avLst/>
          </a:prstGeom>
        </p:spPr>
      </p:pic>
      <p:sp>
        <p:nvSpPr>
          <p:cNvPr id="66" name="TextBox 65">
            <a:extLst>
              <a:ext uri="{FF2B5EF4-FFF2-40B4-BE49-F238E27FC236}">
                <a16:creationId xmlns:a16="http://schemas.microsoft.com/office/drawing/2014/main" id="{CAE6B3BE-8BC4-2112-0868-D3BA729C6F35}"/>
              </a:ext>
            </a:extLst>
          </p:cNvPr>
          <p:cNvSpPr txBox="1"/>
          <p:nvPr/>
        </p:nvSpPr>
        <p:spPr>
          <a:xfrm>
            <a:off x="4887909" y="6146114"/>
            <a:ext cx="223748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CONT  </a:t>
            </a:r>
            <a:r>
              <a:rPr lang="en-US" dirty="0">
                <a:solidFill>
                  <a:schemeClr val="accent6">
                    <a:lumMod val="75000"/>
                  </a:schemeClr>
                </a:solidFill>
                <a:latin typeface="Arial" panose="020B0604020202020204" pitchFamily="34" charset="0"/>
                <a:cs typeface="Arial" panose="020B0604020202020204" pitchFamily="34" charset="0"/>
              </a:rPr>
              <a:t>X    </a:t>
            </a:r>
            <a:r>
              <a:rPr lang="en-US" dirty="0">
                <a:solidFill>
                  <a:srgbClr val="ED1F78"/>
                </a:solidFill>
                <a:latin typeface="Arial" panose="020B0604020202020204" pitchFamily="34" charset="0"/>
                <a:cs typeface="Arial" panose="020B0604020202020204" pitchFamily="34" charset="0"/>
              </a:rPr>
              <a:t>Y </a:t>
            </a:r>
            <a:r>
              <a:rPr lang="en-US" dirty="0">
                <a:latin typeface="Arial" panose="020B0604020202020204" pitchFamily="34" charset="0"/>
                <a:cs typeface="Arial" panose="020B0604020202020204" pitchFamily="34" charset="0"/>
              </a:rPr>
              <a:t>  </a:t>
            </a:r>
            <a:r>
              <a:rPr lang="en-US" dirty="0">
                <a:solidFill>
                  <a:schemeClr val="accent6">
                    <a:lumMod val="75000"/>
                  </a:schemeClr>
                </a:solidFill>
                <a:latin typeface="Arial" panose="020B0604020202020204" pitchFamily="34" charset="0"/>
                <a:cs typeface="Arial" panose="020B0604020202020204" pitchFamily="34" charset="0"/>
              </a:rPr>
              <a:t>X</a:t>
            </a:r>
            <a:r>
              <a:rPr lang="en-US" dirty="0">
                <a:latin typeface="Arial" panose="020B0604020202020204" pitchFamily="34" charset="0"/>
                <a:cs typeface="Arial" panose="020B0604020202020204" pitchFamily="34" charset="0"/>
              </a:rPr>
              <a:t>+</a:t>
            </a:r>
            <a:r>
              <a:rPr lang="en-US" dirty="0">
                <a:solidFill>
                  <a:srgbClr val="ED1F78"/>
                </a:solidFill>
                <a:latin typeface="Arial" panose="020B0604020202020204" pitchFamily="34" charset="0"/>
                <a:cs typeface="Arial" panose="020B0604020202020204" pitchFamily="34" charset="0"/>
              </a:rPr>
              <a:t>Y</a:t>
            </a:r>
          </a:p>
        </p:txBody>
      </p:sp>
      <p:sp>
        <p:nvSpPr>
          <p:cNvPr id="67" name="TextBox 66">
            <a:extLst>
              <a:ext uri="{FF2B5EF4-FFF2-40B4-BE49-F238E27FC236}">
                <a16:creationId xmlns:a16="http://schemas.microsoft.com/office/drawing/2014/main" id="{08AD763C-EAC4-3BBF-DC4D-F1D80B36BBA2}"/>
              </a:ext>
            </a:extLst>
          </p:cNvPr>
          <p:cNvSpPr txBox="1"/>
          <p:nvPr/>
        </p:nvSpPr>
        <p:spPr>
          <a:xfrm>
            <a:off x="8079175" y="6146114"/>
            <a:ext cx="223748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CONT  </a:t>
            </a:r>
            <a:r>
              <a:rPr lang="en-US" dirty="0">
                <a:solidFill>
                  <a:schemeClr val="accent6">
                    <a:lumMod val="75000"/>
                  </a:schemeClr>
                </a:solidFill>
                <a:latin typeface="Arial" panose="020B0604020202020204" pitchFamily="34" charset="0"/>
                <a:cs typeface="Arial" panose="020B0604020202020204" pitchFamily="34" charset="0"/>
              </a:rPr>
              <a:t>X    </a:t>
            </a:r>
            <a:r>
              <a:rPr lang="en-US" dirty="0">
                <a:solidFill>
                  <a:srgbClr val="ED1F78"/>
                </a:solidFill>
                <a:latin typeface="Arial" panose="020B0604020202020204" pitchFamily="34" charset="0"/>
                <a:cs typeface="Arial" panose="020B0604020202020204" pitchFamily="34" charset="0"/>
              </a:rPr>
              <a:t>Y </a:t>
            </a:r>
            <a:r>
              <a:rPr lang="en-US" dirty="0">
                <a:latin typeface="Arial" panose="020B0604020202020204" pitchFamily="34" charset="0"/>
                <a:cs typeface="Arial" panose="020B0604020202020204" pitchFamily="34" charset="0"/>
              </a:rPr>
              <a:t>  </a:t>
            </a:r>
            <a:r>
              <a:rPr lang="en-US" dirty="0">
                <a:solidFill>
                  <a:schemeClr val="accent6">
                    <a:lumMod val="75000"/>
                  </a:schemeClr>
                </a:solidFill>
                <a:latin typeface="Arial" panose="020B0604020202020204" pitchFamily="34" charset="0"/>
                <a:cs typeface="Arial" panose="020B0604020202020204" pitchFamily="34" charset="0"/>
              </a:rPr>
              <a:t>X</a:t>
            </a:r>
            <a:r>
              <a:rPr lang="en-US" dirty="0">
                <a:latin typeface="Arial" panose="020B0604020202020204" pitchFamily="34" charset="0"/>
                <a:cs typeface="Arial" panose="020B0604020202020204" pitchFamily="34" charset="0"/>
              </a:rPr>
              <a:t>+</a:t>
            </a:r>
            <a:r>
              <a:rPr lang="en-US" dirty="0">
                <a:solidFill>
                  <a:srgbClr val="ED1F78"/>
                </a:solidFill>
                <a:latin typeface="Arial" panose="020B0604020202020204" pitchFamily="34" charset="0"/>
                <a:cs typeface="Arial" panose="020B0604020202020204" pitchFamily="34" charset="0"/>
              </a:rPr>
              <a:t>Y</a:t>
            </a:r>
          </a:p>
        </p:txBody>
      </p:sp>
      <p:sp>
        <p:nvSpPr>
          <p:cNvPr id="68" name="TextBox 67">
            <a:extLst>
              <a:ext uri="{FF2B5EF4-FFF2-40B4-BE49-F238E27FC236}">
                <a16:creationId xmlns:a16="http://schemas.microsoft.com/office/drawing/2014/main" id="{8BDDAE6B-837E-C639-04BC-5ED10247CD80}"/>
              </a:ext>
            </a:extLst>
          </p:cNvPr>
          <p:cNvSpPr txBox="1"/>
          <p:nvPr/>
        </p:nvSpPr>
        <p:spPr>
          <a:xfrm>
            <a:off x="9102222" y="2437605"/>
            <a:ext cx="3070071"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Robust DC gene expression</a:t>
            </a:r>
          </a:p>
        </p:txBody>
      </p:sp>
      <p:sp>
        <p:nvSpPr>
          <p:cNvPr id="69" name="TextBox 68">
            <a:extLst>
              <a:ext uri="{FF2B5EF4-FFF2-40B4-BE49-F238E27FC236}">
                <a16:creationId xmlns:a16="http://schemas.microsoft.com/office/drawing/2014/main" id="{FA3A7E98-246A-3B48-3C2C-AA00EADA82E2}"/>
              </a:ext>
            </a:extLst>
          </p:cNvPr>
          <p:cNvSpPr txBox="1"/>
          <p:nvPr/>
        </p:nvSpPr>
        <p:spPr>
          <a:xfrm>
            <a:off x="9102222" y="2025139"/>
            <a:ext cx="2428870" cy="369332"/>
          </a:xfrm>
          <a:prstGeom prst="rect">
            <a:avLst/>
          </a:prstGeom>
          <a:noFill/>
        </p:spPr>
        <p:txBody>
          <a:bodyPr wrap="none" rtlCol="0">
            <a:spAutoFit/>
          </a:bodyPr>
          <a:lstStyle/>
          <a:p>
            <a:r>
              <a:rPr lang="en-US" i="1" dirty="0">
                <a:latin typeface="Arial" panose="020B0604020202020204" pitchFamily="34" charset="0"/>
                <a:cs typeface="Arial" panose="020B0604020202020204" pitchFamily="34" charset="0"/>
              </a:rPr>
              <a:t>Robust DC expansion</a:t>
            </a:r>
          </a:p>
        </p:txBody>
      </p:sp>
      <p:pic>
        <p:nvPicPr>
          <p:cNvPr id="71" name="Picture 70">
            <a:extLst>
              <a:ext uri="{FF2B5EF4-FFF2-40B4-BE49-F238E27FC236}">
                <a16:creationId xmlns:a16="http://schemas.microsoft.com/office/drawing/2014/main" id="{6E102014-3FD3-C783-B80D-7E45263A18DF}"/>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520449" y="1773382"/>
            <a:ext cx="2432800" cy="1559607"/>
          </a:xfrm>
          <a:prstGeom prst="rect">
            <a:avLst/>
          </a:prstGeom>
        </p:spPr>
      </p:pic>
      <p:sp>
        <p:nvSpPr>
          <p:cNvPr id="27" name="Title 1">
            <a:extLst>
              <a:ext uri="{FF2B5EF4-FFF2-40B4-BE49-F238E27FC236}">
                <a16:creationId xmlns:a16="http://schemas.microsoft.com/office/drawing/2014/main" id="{F4DCA60F-7390-9D43-9E73-D971F7945A06}"/>
              </a:ext>
            </a:extLst>
          </p:cNvPr>
          <p:cNvSpPr txBox="1">
            <a:spLocks/>
          </p:cNvSpPr>
          <p:nvPr/>
        </p:nvSpPr>
        <p:spPr>
          <a:xfrm>
            <a:off x="-257653" y="71038"/>
            <a:ext cx="12287369" cy="87772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b="0" kern="1200">
                <a:solidFill>
                  <a:schemeClr val="bg1"/>
                </a:solidFill>
                <a:latin typeface="Arial Rounded MT Bold" panose="020F0704030504030204" pitchFamily="34" charset="77"/>
                <a:ea typeface="+mj-ea"/>
                <a:cs typeface="Times New Roman" panose="02020603050405020304" pitchFamily="18" charset="0"/>
              </a:defRPr>
            </a:lvl1pPr>
          </a:lstStyle>
          <a:p>
            <a:r>
              <a:rPr lang="en-US" sz="2400" u="sng" dirty="0"/>
              <a:t>Where we are</a:t>
            </a:r>
            <a:r>
              <a:rPr lang="en-US" sz="2400" dirty="0"/>
              <a:t>: Novel in-vitro platform to generate DC cells with X and Y</a:t>
            </a:r>
          </a:p>
        </p:txBody>
      </p:sp>
    </p:spTree>
    <p:extLst>
      <p:ext uri="{BB962C8B-B14F-4D97-AF65-F5344CB8AC3E}">
        <p14:creationId xmlns:p14="http://schemas.microsoft.com/office/powerpoint/2010/main" val="2148667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C9F89B6-10A7-1DE3-AC27-43BC5007930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3C9F89B6-10A7-1DE3-AC27-43BC5007930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7B68127-7A67-2E7B-D108-90530C6FCED1}"/>
              </a:ext>
            </a:extLst>
          </p:cNvPr>
          <p:cNvSpPr>
            <a:spLocks noGrp="1"/>
          </p:cNvSpPr>
          <p:nvPr>
            <p:ph type="title"/>
          </p:nvPr>
        </p:nvSpPr>
        <p:spPr>
          <a:xfrm>
            <a:off x="210800" y="24757"/>
            <a:ext cx="11770400" cy="877729"/>
          </a:xfrm>
        </p:spPr>
        <p:txBody>
          <a:bodyPr vert="horz" lIns="91440" tIns="45720" rIns="91440" bIns="45720" rtlCol="0" anchor="ctr">
            <a:normAutofit/>
          </a:bodyPr>
          <a:lstStyle/>
          <a:p>
            <a:r>
              <a:rPr lang="en-US" sz="2800" u="sng" dirty="0">
                <a:latin typeface="Arial Rounded MT Bold" panose="020F0704030504030204" pitchFamily="34" charset="77"/>
              </a:rPr>
              <a:t>Dermal Condensate </a:t>
            </a:r>
            <a:r>
              <a:rPr lang="en-US" sz="2800" dirty="0">
                <a:latin typeface="Arial Rounded MT Bold" panose="020F0704030504030204" pitchFamily="34" charset="77"/>
              </a:rPr>
              <a:t>(DC): specialized dermal cells essential for hair formation</a:t>
            </a:r>
            <a:endParaRPr lang="en-US" sz="2800" dirty="0"/>
          </a:p>
        </p:txBody>
      </p:sp>
      <p:pic>
        <p:nvPicPr>
          <p:cNvPr id="3" name="Picture 2">
            <a:extLst>
              <a:ext uri="{FF2B5EF4-FFF2-40B4-BE49-F238E27FC236}">
                <a16:creationId xmlns:a16="http://schemas.microsoft.com/office/drawing/2014/main" id="{0B739B5E-2714-0FE7-89D8-B27448A2B9B9}"/>
              </a:ext>
            </a:extLst>
          </p:cNvPr>
          <p:cNvPicPr>
            <a:picLocks noChangeAspect="1"/>
          </p:cNvPicPr>
          <p:nvPr/>
        </p:nvPicPr>
        <p:blipFill>
          <a:blip r:embed="rId6"/>
          <a:stretch>
            <a:fillRect/>
          </a:stretch>
        </p:blipFill>
        <p:spPr>
          <a:xfrm>
            <a:off x="9537490" y="3714364"/>
            <a:ext cx="711200" cy="863600"/>
          </a:xfrm>
          <a:prstGeom prst="rect">
            <a:avLst/>
          </a:prstGeom>
        </p:spPr>
      </p:pic>
      <p:sp>
        <p:nvSpPr>
          <p:cNvPr id="5" name="TextBox 4">
            <a:extLst>
              <a:ext uri="{FF2B5EF4-FFF2-40B4-BE49-F238E27FC236}">
                <a16:creationId xmlns:a16="http://schemas.microsoft.com/office/drawing/2014/main" id="{F1BDFEEA-BEDE-AF51-0A09-B998C8B0B327}"/>
              </a:ext>
            </a:extLst>
          </p:cNvPr>
          <p:cNvSpPr txBox="1"/>
          <p:nvPr/>
        </p:nvSpPr>
        <p:spPr>
          <a:xfrm>
            <a:off x="5657492" y="5588899"/>
            <a:ext cx="4277544" cy="400110"/>
          </a:xfrm>
          <a:prstGeom prst="rect">
            <a:avLst/>
          </a:prstGeom>
          <a:noFill/>
        </p:spPr>
        <p:txBody>
          <a:bodyPr wrap="square" rtlCol="0">
            <a:spAutoFit/>
          </a:bodyPr>
          <a:lstStyle/>
          <a:p>
            <a:pPr algn="ctr"/>
            <a:r>
              <a:rPr lang="en-US" sz="2000" dirty="0">
                <a:latin typeface="Arial Rounded MT Bold" panose="020F0704030504030204" pitchFamily="34" charset="77"/>
                <a:cs typeface="Arial" panose="020B0604020202020204" pitchFamily="34" charset="0"/>
              </a:rPr>
              <a:t>Dermal condensate (DC) cell</a:t>
            </a:r>
          </a:p>
        </p:txBody>
      </p:sp>
      <p:sp>
        <p:nvSpPr>
          <p:cNvPr id="6" name="TextBox 5">
            <a:extLst>
              <a:ext uri="{FF2B5EF4-FFF2-40B4-BE49-F238E27FC236}">
                <a16:creationId xmlns:a16="http://schemas.microsoft.com/office/drawing/2014/main" id="{0F1EFA89-239C-B8E6-46BD-CAE378A4C0CC}"/>
              </a:ext>
            </a:extLst>
          </p:cNvPr>
          <p:cNvSpPr txBox="1"/>
          <p:nvPr/>
        </p:nvSpPr>
        <p:spPr>
          <a:xfrm>
            <a:off x="8991751" y="1728322"/>
            <a:ext cx="2659283" cy="400110"/>
          </a:xfrm>
          <a:prstGeom prst="rect">
            <a:avLst/>
          </a:prstGeom>
          <a:noFill/>
        </p:spPr>
        <p:txBody>
          <a:bodyPr wrap="square" rtlCol="0">
            <a:spAutoFit/>
          </a:bodyPr>
          <a:lstStyle/>
          <a:p>
            <a:pPr algn="ctr"/>
            <a:r>
              <a:rPr lang="en-US" sz="2000" dirty="0">
                <a:latin typeface="Arial Rounded MT Bold" panose="020F0704030504030204" pitchFamily="34" charset="77"/>
                <a:cs typeface="Arial" panose="020B0604020202020204" pitchFamily="34" charset="0"/>
              </a:rPr>
              <a:t>Adult hair follicle</a:t>
            </a:r>
          </a:p>
        </p:txBody>
      </p:sp>
      <p:sp>
        <p:nvSpPr>
          <p:cNvPr id="7" name="TextBox 6">
            <a:extLst>
              <a:ext uri="{FF2B5EF4-FFF2-40B4-BE49-F238E27FC236}">
                <a16:creationId xmlns:a16="http://schemas.microsoft.com/office/drawing/2014/main" id="{88B77B81-E5F3-16F9-3ACE-38735E6A5998}"/>
              </a:ext>
            </a:extLst>
          </p:cNvPr>
          <p:cNvSpPr txBox="1"/>
          <p:nvPr/>
        </p:nvSpPr>
        <p:spPr>
          <a:xfrm>
            <a:off x="162921" y="1728879"/>
            <a:ext cx="4277544" cy="400110"/>
          </a:xfrm>
          <a:prstGeom prst="rect">
            <a:avLst/>
          </a:prstGeom>
          <a:noFill/>
        </p:spPr>
        <p:txBody>
          <a:bodyPr wrap="square" rtlCol="0">
            <a:spAutoFit/>
          </a:bodyPr>
          <a:lstStyle/>
          <a:p>
            <a:pPr algn="ctr"/>
            <a:r>
              <a:rPr lang="en-US" sz="2000" dirty="0">
                <a:latin typeface="Arial Rounded MT Bold" panose="020F0704030504030204" pitchFamily="34" charset="77"/>
                <a:cs typeface="Arial" panose="020B0604020202020204" pitchFamily="34" charset="0"/>
              </a:rPr>
              <a:t>Epidermis</a:t>
            </a:r>
          </a:p>
        </p:txBody>
      </p:sp>
      <p:pic>
        <p:nvPicPr>
          <p:cNvPr id="8" name="Picture 7">
            <a:extLst>
              <a:ext uri="{FF2B5EF4-FFF2-40B4-BE49-F238E27FC236}">
                <a16:creationId xmlns:a16="http://schemas.microsoft.com/office/drawing/2014/main" id="{E569892B-7FCD-841C-39EB-4EA5DD77D96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862" r="96552">
                        <a14:foregroundMark x1="7184" y1="57895" x2="1149" y2="58947"/>
                        <a14:foregroundMark x1="88506" y1="56316" x2="96552" y2="56316"/>
                        <a14:foregroundMark x1="38506" y1="88947" x2="58908" y2="88421"/>
                        <a14:backgroundMark x1="20402" y1="14211" x2="20402" y2="14211"/>
                        <a14:backgroundMark x1="16667" y1="15789" x2="15230" y2="40000"/>
                      </a14:backgroundRemoval>
                    </a14:imgEffect>
                  </a14:imgLayer>
                </a14:imgProps>
              </a:ext>
            </a:extLst>
          </a:blip>
          <a:stretch>
            <a:fillRect/>
          </a:stretch>
        </p:blipFill>
        <p:spPr>
          <a:xfrm>
            <a:off x="5178977" y="5549132"/>
            <a:ext cx="710309" cy="387812"/>
          </a:xfrm>
          <a:prstGeom prst="rect">
            <a:avLst/>
          </a:prstGeom>
        </p:spPr>
      </p:pic>
      <p:sp>
        <p:nvSpPr>
          <p:cNvPr id="9" name="TextBox 8">
            <a:extLst>
              <a:ext uri="{FF2B5EF4-FFF2-40B4-BE49-F238E27FC236}">
                <a16:creationId xmlns:a16="http://schemas.microsoft.com/office/drawing/2014/main" id="{31F65F91-0233-4271-2A31-8CF7EC270F49}"/>
              </a:ext>
            </a:extLst>
          </p:cNvPr>
          <p:cNvSpPr txBox="1"/>
          <p:nvPr/>
        </p:nvSpPr>
        <p:spPr>
          <a:xfrm>
            <a:off x="4531712" y="1723031"/>
            <a:ext cx="4277544" cy="400110"/>
          </a:xfrm>
          <a:prstGeom prst="rect">
            <a:avLst/>
          </a:prstGeom>
          <a:noFill/>
        </p:spPr>
        <p:txBody>
          <a:bodyPr wrap="square" rtlCol="0">
            <a:spAutoFit/>
          </a:bodyPr>
          <a:lstStyle/>
          <a:p>
            <a:pPr algn="ctr"/>
            <a:r>
              <a:rPr lang="en-US" sz="2000" dirty="0">
                <a:latin typeface="Arial Rounded MT Bold" panose="020F0704030504030204" pitchFamily="34" charset="77"/>
                <a:cs typeface="Arial" panose="020B0604020202020204" pitchFamily="34" charset="0"/>
              </a:rPr>
              <a:t>Embryonic hair follicle</a:t>
            </a:r>
          </a:p>
        </p:txBody>
      </p:sp>
      <p:pic>
        <p:nvPicPr>
          <p:cNvPr id="10" name="Picture 9">
            <a:extLst>
              <a:ext uri="{FF2B5EF4-FFF2-40B4-BE49-F238E27FC236}">
                <a16:creationId xmlns:a16="http://schemas.microsoft.com/office/drawing/2014/main" id="{48FD83F8-0E94-F643-AB26-AEA86A5AFD5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517550" y="5587800"/>
            <a:ext cx="1013223" cy="250326"/>
          </a:xfrm>
          <a:prstGeom prst="rect">
            <a:avLst/>
          </a:prstGeom>
        </p:spPr>
      </p:pic>
      <p:cxnSp>
        <p:nvCxnSpPr>
          <p:cNvPr id="11" name="Straight Arrow Connector 10">
            <a:extLst>
              <a:ext uri="{FF2B5EF4-FFF2-40B4-BE49-F238E27FC236}">
                <a16:creationId xmlns:a16="http://schemas.microsoft.com/office/drawing/2014/main" id="{5DDCEDCA-501D-CF1D-47A0-69D1A4DBC089}"/>
              </a:ext>
            </a:extLst>
          </p:cNvPr>
          <p:cNvCxnSpPr>
            <a:cxnSpLocks/>
          </p:cNvCxnSpPr>
          <p:nvPr/>
        </p:nvCxnSpPr>
        <p:spPr>
          <a:xfrm>
            <a:off x="4148653" y="3382550"/>
            <a:ext cx="654132"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A830D25B-488F-091F-4F64-6A09F207850F}"/>
              </a:ext>
            </a:extLst>
          </p:cNvPr>
          <p:cNvGrpSpPr/>
          <p:nvPr/>
        </p:nvGrpSpPr>
        <p:grpSpPr>
          <a:xfrm>
            <a:off x="5361758" y="2831236"/>
            <a:ext cx="2949774" cy="1285580"/>
            <a:chOff x="5391155" y="3263629"/>
            <a:chExt cx="2949774" cy="1285580"/>
          </a:xfrm>
        </p:grpSpPr>
        <p:pic>
          <p:nvPicPr>
            <p:cNvPr id="13" name="Picture 12">
              <a:extLst>
                <a:ext uri="{FF2B5EF4-FFF2-40B4-BE49-F238E27FC236}">
                  <a16:creationId xmlns:a16="http://schemas.microsoft.com/office/drawing/2014/main" id="{14F6317C-3D4F-2828-C07A-EA0A4766D539}"/>
                </a:ext>
              </a:extLst>
            </p:cNvPr>
            <p:cNvPicPr>
              <a:picLocks noChangeAspect="1"/>
            </p:cNvPicPr>
            <p:nvPr/>
          </p:nvPicPr>
          <p:blipFill>
            <a:blip r:embed="rId11"/>
            <a:stretch>
              <a:fillRect/>
            </a:stretch>
          </p:blipFill>
          <p:spPr>
            <a:xfrm>
              <a:off x="5391155" y="3263629"/>
              <a:ext cx="2949774" cy="629727"/>
            </a:xfrm>
            <a:prstGeom prst="rect">
              <a:avLst/>
            </a:prstGeom>
          </p:spPr>
        </p:pic>
        <p:pic>
          <p:nvPicPr>
            <p:cNvPr id="14" name="Picture 13">
              <a:extLst>
                <a:ext uri="{FF2B5EF4-FFF2-40B4-BE49-F238E27FC236}">
                  <a16:creationId xmlns:a16="http://schemas.microsoft.com/office/drawing/2014/main" id="{04392DE6-C922-89D5-9551-B402ED5CCD0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936" b="95192" l="9910" r="89865">
                          <a14:foregroundMark x1="47523" y1="95192" x2="47523" y2="95192"/>
                          <a14:foregroundMark x1="89414" y1="25641" x2="89414" y2="25641"/>
                        </a14:backgroundRemoval>
                      </a14:imgEffect>
                    </a14:imgLayer>
                  </a14:imgProps>
                </a:ext>
              </a:extLst>
            </a:blip>
            <a:stretch>
              <a:fillRect/>
            </a:stretch>
          </p:blipFill>
          <p:spPr>
            <a:xfrm rot="450421">
              <a:off x="6103219" y="3735393"/>
              <a:ext cx="1158123" cy="813816"/>
            </a:xfrm>
            <a:prstGeom prst="rect">
              <a:avLst/>
            </a:prstGeom>
          </p:spPr>
        </p:pic>
      </p:grpSp>
      <p:sp>
        <p:nvSpPr>
          <p:cNvPr id="15" name="Rectangle 14">
            <a:extLst>
              <a:ext uri="{FF2B5EF4-FFF2-40B4-BE49-F238E27FC236}">
                <a16:creationId xmlns:a16="http://schemas.microsoft.com/office/drawing/2014/main" id="{EA7BBE83-C7A5-E79B-1670-6BE4A8844979}"/>
              </a:ext>
            </a:extLst>
          </p:cNvPr>
          <p:cNvSpPr/>
          <p:nvPr/>
        </p:nvSpPr>
        <p:spPr>
          <a:xfrm>
            <a:off x="8491897" y="3194957"/>
            <a:ext cx="1158024" cy="612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B6105EBF-11BE-510D-8987-9B93F1B3BA6F}"/>
              </a:ext>
            </a:extLst>
          </p:cNvPr>
          <p:cNvCxnSpPr>
            <a:cxnSpLocks/>
          </p:cNvCxnSpPr>
          <p:nvPr/>
        </p:nvCxnSpPr>
        <p:spPr>
          <a:xfrm>
            <a:off x="8613156" y="3361142"/>
            <a:ext cx="654132"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E432724-5973-6766-10D4-95C4B71F9221}"/>
              </a:ext>
            </a:extLst>
          </p:cNvPr>
          <p:cNvSpPr txBox="1"/>
          <p:nvPr/>
        </p:nvSpPr>
        <p:spPr>
          <a:xfrm>
            <a:off x="1100206" y="5597028"/>
            <a:ext cx="4277544" cy="707886"/>
          </a:xfrm>
          <a:prstGeom prst="rect">
            <a:avLst/>
          </a:prstGeom>
          <a:noFill/>
        </p:spPr>
        <p:txBody>
          <a:bodyPr wrap="square" rtlCol="0">
            <a:spAutoFit/>
          </a:bodyPr>
          <a:lstStyle/>
          <a:p>
            <a:pPr algn="ctr"/>
            <a:r>
              <a:rPr lang="en-US" sz="2000" dirty="0">
                <a:latin typeface="Arial Rounded MT Bold" panose="020F0704030504030204" pitchFamily="34" charset="77"/>
                <a:cs typeface="Arial" panose="020B0604020202020204" pitchFamily="34" charset="0"/>
              </a:rPr>
              <a:t>Dermal condensate (DC) </a:t>
            </a:r>
          </a:p>
          <a:p>
            <a:pPr algn="ctr"/>
            <a:r>
              <a:rPr lang="en-US" sz="2000" dirty="0">
                <a:latin typeface="Arial Rounded MT Bold" panose="020F0704030504030204" pitchFamily="34" charset="77"/>
                <a:cs typeface="Arial" panose="020B0604020202020204" pitchFamily="34" charset="0"/>
              </a:rPr>
              <a:t>progenitor cell</a:t>
            </a:r>
          </a:p>
        </p:txBody>
      </p:sp>
      <p:sp>
        <p:nvSpPr>
          <p:cNvPr id="18" name="TextBox 17">
            <a:extLst>
              <a:ext uri="{FF2B5EF4-FFF2-40B4-BE49-F238E27FC236}">
                <a16:creationId xmlns:a16="http://schemas.microsoft.com/office/drawing/2014/main" id="{F2666774-9134-0997-719E-2CABB4D3E8D9}"/>
              </a:ext>
            </a:extLst>
          </p:cNvPr>
          <p:cNvSpPr txBox="1"/>
          <p:nvPr/>
        </p:nvSpPr>
        <p:spPr>
          <a:xfrm>
            <a:off x="7487024" y="3569096"/>
            <a:ext cx="704185" cy="400110"/>
          </a:xfrm>
          <a:prstGeom prst="rect">
            <a:avLst/>
          </a:prstGeom>
          <a:noFill/>
        </p:spPr>
        <p:txBody>
          <a:bodyPr wrap="square" rtlCol="0">
            <a:spAutoFit/>
          </a:bodyPr>
          <a:lstStyle/>
          <a:p>
            <a:r>
              <a:rPr lang="en-US" sz="2000" dirty="0">
                <a:latin typeface="Arial Rounded MT Bold" panose="020F0704030504030204" pitchFamily="34" charset="77"/>
                <a:cs typeface="Arial" panose="020B0604020202020204" pitchFamily="34" charset="0"/>
              </a:rPr>
              <a:t>DC</a:t>
            </a:r>
          </a:p>
        </p:txBody>
      </p:sp>
      <p:sp>
        <p:nvSpPr>
          <p:cNvPr id="22" name="Right Brace 21">
            <a:extLst>
              <a:ext uri="{FF2B5EF4-FFF2-40B4-BE49-F238E27FC236}">
                <a16:creationId xmlns:a16="http://schemas.microsoft.com/office/drawing/2014/main" id="{A964346F-66C9-E4C9-A37C-261DB2298455}"/>
              </a:ext>
            </a:extLst>
          </p:cNvPr>
          <p:cNvSpPr/>
          <p:nvPr/>
        </p:nvSpPr>
        <p:spPr>
          <a:xfrm>
            <a:off x="7335616" y="3433523"/>
            <a:ext cx="109548" cy="62870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 name="Group 23">
            <a:extLst>
              <a:ext uri="{FF2B5EF4-FFF2-40B4-BE49-F238E27FC236}">
                <a16:creationId xmlns:a16="http://schemas.microsoft.com/office/drawing/2014/main" id="{F3519E19-F78C-78E4-A5A3-A31E120AA81B}"/>
              </a:ext>
            </a:extLst>
          </p:cNvPr>
          <p:cNvGrpSpPr/>
          <p:nvPr/>
        </p:nvGrpSpPr>
        <p:grpSpPr>
          <a:xfrm>
            <a:off x="916313" y="2801458"/>
            <a:ext cx="2770759" cy="1238046"/>
            <a:chOff x="884653" y="3263634"/>
            <a:chExt cx="2770759" cy="1238046"/>
          </a:xfrm>
        </p:grpSpPr>
        <p:pic>
          <p:nvPicPr>
            <p:cNvPr id="25" name="Picture 24">
              <a:extLst>
                <a:ext uri="{FF2B5EF4-FFF2-40B4-BE49-F238E27FC236}">
                  <a16:creationId xmlns:a16="http://schemas.microsoft.com/office/drawing/2014/main" id="{0264ED4C-6E0E-49DD-4874-7D955BDCBAAA}"/>
                </a:ext>
              </a:extLst>
            </p:cNvPr>
            <p:cNvPicPr>
              <a:picLocks noChangeAspect="1"/>
            </p:cNvPicPr>
            <p:nvPr/>
          </p:nvPicPr>
          <p:blipFill>
            <a:blip r:embed="rId14"/>
            <a:stretch>
              <a:fillRect/>
            </a:stretch>
          </p:blipFill>
          <p:spPr>
            <a:xfrm>
              <a:off x="884653" y="3263634"/>
              <a:ext cx="2608355" cy="150482"/>
            </a:xfrm>
            <a:prstGeom prst="rect">
              <a:avLst/>
            </a:prstGeom>
          </p:spPr>
        </p:pic>
        <p:pic>
          <p:nvPicPr>
            <p:cNvPr id="27" name="Picture 26">
              <a:extLst>
                <a:ext uri="{FF2B5EF4-FFF2-40B4-BE49-F238E27FC236}">
                  <a16:creationId xmlns:a16="http://schemas.microsoft.com/office/drawing/2014/main" id="{78E97908-FAF0-C452-CD28-5017005ECD5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149129" y="3578492"/>
              <a:ext cx="1013223" cy="250326"/>
            </a:xfrm>
            <a:prstGeom prst="rect">
              <a:avLst/>
            </a:prstGeom>
          </p:spPr>
        </p:pic>
        <p:pic>
          <p:nvPicPr>
            <p:cNvPr id="28" name="Picture 27">
              <a:extLst>
                <a:ext uri="{FF2B5EF4-FFF2-40B4-BE49-F238E27FC236}">
                  <a16:creationId xmlns:a16="http://schemas.microsoft.com/office/drawing/2014/main" id="{924B9065-1790-BE2D-FC03-F69B95056C6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249398" y="3479958"/>
              <a:ext cx="1013223" cy="250326"/>
            </a:xfrm>
            <a:prstGeom prst="rect">
              <a:avLst/>
            </a:prstGeom>
          </p:spPr>
        </p:pic>
        <p:pic>
          <p:nvPicPr>
            <p:cNvPr id="29" name="Picture 28">
              <a:extLst>
                <a:ext uri="{FF2B5EF4-FFF2-40B4-BE49-F238E27FC236}">
                  <a16:creationId xmlns:a16="http://schemas.microsoft.com/office/drawing/2014/main" id="{3DE04A05-4D7D-40D1-656A-7959EB94977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784795" y="3914827"/>
              <a:ext cx="1013223" cy="250326"/>
            </a:xfrm>
            <a:prstGeom prst="rect">
              <a:avLst/>
            </a:prstGeom>
          </p:spPr>
        </p:pic>
        <p:pic>
          <p:nvPicPr>
            <p:cNvPr id="31" name="Picture 30">
              <a:extLst>
                <a:ext uri="{FF2B5EF4-FFF2-40B4-BE49-F238E27FC236}">
                  <a16:creationId xmlns:a16="http://schemas.microsoft.com/office/drawing/2014/main" id="{0688DC7F-8E1D-35CA-62EF-EA584D02A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219906" y="4251354"/>
              <a:ext cx="1013223" cy="250326"/>
            </a:xfrm>
            <a:prstGeom prst="rect">
              <a:avLst/>
            </a:prstGeom>
          </p:spPr>
        </p:pic>
        <p:pic>
          <p:nvPicPr>
            <p:cNvPr id="36" name="Picture 35">
              <a:extLst>
                <a:ext uri="{FF2B5EF4-FFF2-40B4-BE49-F238E27FC236}">
                  <a16:creationId xmlns:a16="http://schemas.microsoft.com/office/drawing/2014/main" id="{F4D2CA63-F47C-11F3-F5C9-D7720B8BA6C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642189" y="4186430"/>
              <a:ext cx="1013223" cy="250326"/>
            </a:xfrm>
            <a:prstGeom prst="rect">
              <a:avLst/>
            </a:prstGeom>
          </p:spPr>
        </p:pic>
      </p:grpSp>
      <p:grpSp>
        <p:nvGrpSpPr>
          <p:cNvPr id="38" name="Group 37">
            <a:extLst>
              <a:ext uri="{FF2B5EF4-FFF2-40B4-BE49-F238E27FC236}">
                <a16:creationId xmlns:a16="http://schemas.microsoft.com/office/drawing/2014/main" id="{02F8CE5B-04C6-B631-351B-76F523432D85}"/>
              </a:ext>
            </a:extLst>
          </p:cNvPr>
          <p:cNvGrpSpPr/>
          <p:nvPr/>
        </p:nvGrpSpPr>
        <p:grpSpPr>
          <a:xfrm>
            <a:off x="9747783" y="2461491"/>
            <a:ext cx="1342539" cy="2395088"/>
            <a:chOff x="9760846" y="2657434"/>
            <a:chExt cx="1342539" cy="2395088"/>
          </a:xfrm>
        </p:grpSpPr>
        <p:pic>
          <p:nvPicPr>
            <p:cNvPr id="40" name="Picture 39">
              <a:extLst>
                <a:ext uri="{FF2B5EF4-FFF2-40B4-BE49-F238E27FC236}">
                  <a16:creationId xmlns:a16="http://schemas.microsoft.com/office/drawing/2014/main" id="{51D27E74-9892-F6A7-EBF3-9079D665E32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rot="401388">
              <a:off x="10115495" y="4365395"/>
              <a:ext cx="212691" cy="687127"/>
            </a:xfrm>
            <a:prstGeom prst="rect">
              <a:avLst/>
            </a:prstGeom>
          </p:spPr>
        </p:pic>
        <p:pic>
          <p:nvPicPr>
            <p:cNvPr id="42" name="Picture 41">
              <a:extLst>
                <a:ext uri="{FF2B5EF4-FFF2-40B4-BE49-F238E27FC236}">
                  <a16:creationId xmlns:a16="http://schemas.microsoft.com/office/drawing/2014/main" id="{1066A0F0-8AD0-BA08-143F-F2B65A6CFECE}"/>
                </a:ext>
              </a:extLst>
            </p:cNvPr>
            <p:cNvPicPr>
              <a:picLocks noChangeAspect="1"/>
            </p:cNvPicPr>
            <p:nvPr/>
          </p:nvPicPr>
          <p:blipFill>
            <a:blip r:embed="rId17"/>
            <a:stretch>
              <a:fillRect/>
            </a:stretch>
          </p:blipFill>
          <p:spPr>
            <a:xfrm>
              <a:off x="9760846" y="2657434"/>
              <a:ext cx="1342539" cy="2386736"/>
            </a:xfrm>
            <a:prstGeom prst="rect">
              <a:avLst/>
            </a:prstGeom>
          </p:spPr>
        </p:pic>
      </p:grpSp>
      <p:sp>
        <p:nvSpPr>
          <p:cNvPr id="54" name="TextBox 53">
            <a:extLst>
              <a:ext uri="{FF2B5EF4-FFF2-40B4-BE49-F238E27FC236}">
                <a16:creationId xmlns:a16="http://schemas.microsoft.com/office/drawing/2014/main" id="{6E608DAA-BAAD-EBA8-4B65-AAA8C00CE9F3}"/>
              </a:ext>
            </a:extLst>
          </p:cNvPr>
          <p:cNvSpPr txBox="1"/>
          <p:nvPr/>
        </p:nvSpPr>
        <p:spPr>
          <a:xfrm>
            <a:off x="184294" y="4100126"/>
            <a:ext cx="4277544" cy="400110"/>
          </a:xfrm>
          <a:prstGeom prst="rect">
            <a:avLst/>
          </a:prstGeom>
          <a:noFill/>
        </p:spPr>
        <p:txBody>
          <a:bodyPr wrap="square" rtlCol="0">
            <a:spAutoFit/>
          </a:bodyPr>
          <a:lstStyle/>
          <a:p>
            <a:pPr algn="ctr"/>
            <a:r>
              <a:rPr lang="en-US" sz="2000" dirty="0">
                <a:latin typeface="Arial Rounded MT Bold" panose="020F0704030504030204" pitchFamily="34" charset="77"/>
                <a:cs typeface="Arial" panose="020B0604020202020204" pitchFamily="34" charset="0"/>
              </a:rPr>
              <a:t>Dermis</a:t>
            </a:r>
          </a:p>
        </p:txBody>
      </p:sp>
      <p:sp>
        <p:nvSpPr>
          <p:cNvPr id="55" name="Rectangle 54">
            <a:extLst>
              <a:ext uri="{FF2B5EF4-FFF2-40B4-BE49-F238E27FC236}">
                <a16:creationId xmlns:a16="http://schemas.microsoft.com/office/drawing/2014/main" id="{2C1B0493-7D22-96CC-CD75-B91E8E54DAB9}"/>
              </a:ext>
            </a:extLst>
          </p:cNvPr>
          <p:cNvSpPr/>
          <p:nvPr/>
        </p:nvSpPr>
        <p:spPr>
          <a:xfrm>
            <a:off x="9968057" y="5838126"/>
            <a:ext cx="2899368" cy="646331"/>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Millar, J Invest </a:t>
            </a:r>
            <a:r>
              <a:rPr lang="en-US" sz="1200" dirty="0" err="1">
                <a:latin typeface="Arial" panose="020B0604020202020204" pitchFamily="34" charset="0"/>
                <a:cs typeface="Arial" panose="020B0604020202020204" pitchFamily="34" charset="0"/>
              </a:rPr>
              <a:t>Derm</a:t>
            </a:r>
            <a:r>
              <a:rPr lang="en-US" sz="1200" dirty="0">
                <a:latin typeface="Arial" panose="020B0604020202020204" pitchFamily="34" charset="0"/>
                <a:cs typeface="Arial" panose="020B0604020202020204" pitchFamily="34" charset="0"/>
              </a:rPr>
              <a:t>, 2002</a:t>
            </a:r>
          </a:p>
          <a:p>
            <a:r>
              <a:rPr lang="en-US" sz="1200" dirty="0">
                <a:latin typeface="Arial" panose="020B0604020202020204" pitchFamily="34" charset="0"/>
                <a:cs typeface="Arial" panose="020B0604020202020204" pitchFamily="34" charset="0"/>
              </a:rPr>
              <a:t>Hardy, Trends Genet, 1992</a:t>
            </a:r>
          </a:p>
          <a:p>
            <a:r>
              <a:rPr lang="en-US" sz="1200" dirty="0">
                <a:latin typeface="Arial" panose="020B0604020202020204" pitchFamily="34" charset="0"/>
                <a:cs typeface="Arial" panose="020B0604020202020204" pitchFamily="34" charset="0"/>
              </a:rPr>
              <a:t>Xin, Greco, Myung, Cell 2016</a:t>
            </a:r>
            <a:endParaRPr lang="en-US" sz="12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3522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C9F89B6-10A7-1DE3-AC27-43BC5007930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3C9F89B6-10A7-1DE3-AC27-43BC5007930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7" name="Title 1">
            <a:extLst>
              <a:ext uri="{FF2B5EF4-FFF2-40B4-BE49-F238E27FC236}">
                <a16:creationId xmlns:a16="http://schemas.microsoft.com/office/drawing/2014/main" id="{18037AE3-E8B4-1FFB-AF7A-031E7E2A07C3}"/>
              </a:ext>
            </a:extLst>
          </p:cNvPr>
          <p:cNvSpPr>
            <a:spLocks noGrp="1"/>
          </p:cNvSpPr>
          <p:nvPr>
            <p:ph type="title"/>
          </p:nvPr>
        </p:nvSpPr>
        <p:spPr>
          <a:xfrm>
            <a:off x="191589" y="66978"/>
            <a:ext cx="11808822" cy="877729"/>
          </a:xfrm>
        </p:spPr>
        <p:txBody>
          <a:bodyPr vert="horz" lIns="91440" tIns="45720" rIns="91440" bIns="45720" rtlCol="0" anchor="ctr">
            <a:normAutofit/>
          </a:bodyPr>
          <a:lstStyle/>
          <a:p>
            <a:r>
              <a:rPr lang="en-US" sz="2800" dirty="0">
                <a:latin typeface="Arial Rounded MT Bold" panose="020F0704030504030204" pitchFamily="34" charset="77"/>
              </a:rPr>
              <a:t>Dermal condensate </a:t>
            </a:r>
            <a:r>
              <a:rPr lang="en-US" sz="2800" u="sng" dirty="0">
                <a:latin typeface="Arial Rounded MT Bold" panose="020F0704030504030204" pitchFamily="34" charset="77"/>
              </a:rPr>
              <a:t>size</a:t>
            </a:r>
            <a:r>
              <a:rPr lang="en-US" sz="2800" dirty="0">
                <a:latin typeface="Arial Rounded MT Bold" panose="020F0704030504030204" pitchFamily="34" charset="77"/>
              </a:rPr>
              <a:t> controls hair follicle size</a:t>
            </a:r>
            <a:endParaRPr lang="en-US" sz="2800" dirty="0"/>
          </a:p>
        </p:txBody>
      </p:sp>
      <p:cxnSp>
        <p:nvCxnSpPr>
          <p:cNvPr id="2" name="Straight Arrow Connector 1">
            <a:extLst>
              <a:ext uri="{FF2B5EF4-FFF2-40B4-BE49-F238E27FC236}">
                <a16:creationId xmlns:a16="http://schemas.microsoft.com/office/drawing/2014/main" id="{E5E637A0-6153-80FE-BDA9-A2827E9EB3E4}"/>
              </a:ext>
            </a:extLst>
          </p:cNvPr>
          <p:cNvCxnSpPr>
            <a:cxnSpLocks/>
          </p:cNvCxnSpPr>
          <p:nvPr/>
        </p:nvCxnSpPr>
        <p:spPr>
          <a:xfrm>
            <a:off x="4174773" y="2381460"/>
            <a:ext cx="654132"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6DA3DD1-ABD5-4C65-BC7E-10F2CDBDB2D4}"/>
              </a:ext>
            </a:extLst>
          </p:cNvPr>
          <p:cNvPicPr>
            <a:picLocks noChangeAspect="1"/>
          </p:cNvPicPr>
          <p:nvPr/>
        </p:nvPicPr>
        <p:blipFill>
          <a:blip r:embed="rId6"/>
          <a:stretch>
            <a:fillRect/>
          </a:stretch>
        </p:blipFill>
        <p:spPr>
          <a:xfrm>
            <a:off x="5621614" y="2369483"/>
            <a:ext cx="2608356" cy="440120"/>
          </a:xfrm>
          <a:prstGeom prst="rect">
            <a:avLst/>
          </a:prstGeom>
        </p:spPr>
      </p:pic>
      <p:sp>
        <p:nvSpPr>
          <p:cNvPr id="6" name="TextBox 5">
            <a:extLst>
              <a:ext uri="{FF2B5EF4-FFF2-40B4-BE49-F238E27FC236}">
                <a16:creationId xmlns:a16="http://schemas.microsoft.com/office/drawing/2014/main" id="{92D493BC-3EB9-9B21-644B-198666539E25}"/>
              </a:ext>
            </a:extLst>
          </p:cNvPr>
          <p:cNvSpPr txBox="1"/>
          <p:nvPr/>
        </p:nvSpPr>
        <p:spPr>
          <a:xfrm>
            <a:off x="7514283" y="2789342"/>
            <a:ext cx="704185" cy="400110"/>
          </a:xfrm>
          <a:prstGeom prst="rect">
            <a:avLst/>
          </a:prstGeom>
          <a:noFill/>
        </p:spPr>
        <p:txBody>
          <a:bodyPr wrap="square" rtlCol="0">
            <a:spAutoFit/>
          </a:bodyPr>
          <a:lstStyle/>
          <a:p>
            <a:r>
              <a:rPr lang="en-US" sz="2000" dirty="0">
                <a:latin typeface="Arial Rounded MT Bold" panose="020F0704030504030204" pitchFamily="34" charset="77"/>
                <a:cs typeface="Arial" panose="020B0604020202020204" pitchFamily="34" charset="0"/>
              </a:rPr>
              <a:t>DC</a:t>
            </a:r>
          </a:p>
        </p:txBody>
      </p:sp>
      <p:sp>
        <p:nvSpPr>
          <p:cNvPr id="30" name="Right Brace 29">
            <a:extLst>
              <a:ext uri="{FF2B5EF4-FFF2-40B4-BE49-F238E27FC236}">
                <a16:creationId xmlns:a16="http://schemas.microsoft.com/office/drawing/2014/main" id="{398BE17E-1B63-7630-6407-FAB5FABB999B}"/>
              </a:ext>
            </a:extLst>
          </p:cNvPr>
          <p:cNvSpPr/>
          <p:nvPr/>
        </p:nvSpPr>
        <p:spPr>
          <a:xfrm>
            <a:off x="7354522" y="2653769"/>
            <a:ext cx="117901" cy="535683"/>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 name="Group 30">
            <a:extLst>
              <a:ext uri="{FF2B5EF4-FFF2-40B4-BE49-F238E27FC236}">
                <a16:creationId xmlns:a16="http://schemas.microsoft.com/office/drawing/2014/main" id="{447AB227-BD07-F06C-D369-8239A8D27EFF}"/>
              </a:ext>
            </a:extLst>
          </p:cNvPr>
          <p:cNvGrpSpPr/>
          <p:nvPr/>
        </p:nvGrpSpPr>
        <p:grpSpPr>
          <a:xfrm>
            <a:off x="897710" y="2066601"/>
            <a:ext cx="2770759" cy="1238046"/>
            <a:chOff x="884653" y="3263634"/>
            <a:chExt cx="2770759" cy="1238046"/>
          </a:xfrm>
        </p:grpSpPr>
        <p:pic>
          <p:nvPicPr>
            <p:cNvPr id="35" name="Picture 34">
              <a:extLst>
                <a:ext uri="{FF2B5EF4-FFF2-40B4-BE49-F238E27FC236}">
                  <a16:creationId xmlns:a16="http://schemas.microsoft.com/office/drawing/2014/main" id="{1FB72954-BCA6-6EE3-BE87-995B11E1443D}"/>
                </a:ext>
              </a:extLst>
            </p:cNvPr>
            <p:cNvPicPr>
              <a:picLocks noChangeAspect="1"/>
            </p:cNvPicPr>
            <p:nvPr/>
          </p:nvPicPr>
          <p:blipFill>
            <a:blip r:embed="rId7"/>
            <a:stretch>
              <a:fillRect/>
            </a:stretch>
          </p:blipFill>
          <p:spPr>
            <a:xfrm>
              <a:off x="884653" y="3263634"/>
              <a:ext cx="2608355" cy="150482"/>
            </a:xfrm>
            <a:prstGeom prst="rect">
              <a:avLst/>
            </a:prstGeom>
          </p:spPr>
        </p:pic>
        <p:pic>
          <p:nvPicPr>
            <p:cNvPr id="36" name="Picture 35">
              <a:extLst>
                <a:ext uri="{FF2B5EF4-FFF2-40B4-BE49-F238E27FC236}">
                  <a16:creationId xmlns:a16="http://schemas.microsoft.com/office/drawing/2014/main" id="{4F31D5DE-6D8F-F69C-0491-9C96B9D8159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149129" y="3578492"/>
              <a:ext cx="1013223" cy="250326"/>
            </a:xfrm>
            <a:prstGeom prst="rect">
              <a:avLst/>
            </a:prstGeom>
          </p:spPr>
        </p:pic>
        <p:pic>
          <p:nvPicPr>
            <p:cNvPr id="38" name="Picture 37">
              <a:extLst>
                <a:ext uri="{FF2B5EF4-FFF2-40B4-BE49-F238E27FC236}">
                  <a16:creationId xmlns:a16="http://schemas.microsoft.com/office/drawing/2014/main" id="{3D479716-2544-8E48-CF0F-79D1D9BA236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249398" y="3479958"/>
              <a:ext cx="1013223" cy="250326"/>
            </a:xfrm>
            <a:prstGeom prst="rect">
              <a:avLst/>
            </a:prstGeom>
          </p:spPr>
        </p:pic>
        <p:pic>
          <p:nvPicPr>
            <p:cNvPr id="39" name="Picture 38">
              <a:extLst>
                <a:ext uri="{FF2B5EF4-FFF2-40B4-BE49-F238E27FC236}">
                  <a16:creationId xmlns:a16="http://schemas.microsoft.com/office/drawing/2014/main" id="{0E226AE9-7457-5295-CAC8-EB8E3B6AEC3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784795" y="3914827"/>
              <a:ext cx="1013223" cy="250326"/>
            </a:xfrm>
            <a:prstGeom prst="rect">
              <a:avLst/>
            </a:prstGeom>
          </p:spPr>
        </p:pic>
        <p:pic>
          <p:nvPicPr>
            <p:cNvPr id="40" name="Picture 39">
              <a:extLst>
                <a:ext uri="{FF2B5EF4-FFF2-40B4-BE49-F238E27FC236}">
                  <a16:creationId xmlns:a16="http://schemas.microsoft.com/office/drawing/2014/main" id="{57B926A5-90F1-E55A-F040-2343126D379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219906" y="4251354"/>
              <a:ext cx="1013223" cy="250326"/>
            </a:xfrm>
            <a:prstGeom prst="rect">
              <a:avLst/>
            </a:prstGeom>
          </p:spPr>
        </p:pic>
        <p:pic>
          <p:nvPicPr>
            <p:cNvPr id="41" name="Picture 40">
              <a:extLst>
                <a:ext uri="{FF2B5EF4-FFF2-40B4-BE49-F238E27FC236}">
                  <a16:creationId xmlns:a16="http://schemas.microsoft.com/office/drawing/2014/main" id="{4229DF5E-4B5E-732F-0732-960C862F4B5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642189" y="4186430"/>
              <a:ext cx="1013223" cy="250326"/>
            </a:xfrm>
            <a:prstGeom prst="rect">
              <a:avLst/>
            </a:prstGeom>
          </p:spPr>
        </p:pic>
      </p:grpSp>
      <p:pic>
        <p:nvPicPr>
          <p:cNvPr id="42" name="Picture 41">
            <a:extLst>
              <a:ext uri="{FF2B5EF4-FFF2-40B4-BE49-F238E27FC236}">
                <a16:creationId xmlns:a16="http://schemas.microsoft.com/office/drawing/2014/main" id="{E3C11F41-3737-0DC9-4910-BA296A0EFF8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862" r="96552">
                        <a14:foregroundMark x1="7184" y1="57895" x2="1149" y2="58947"/>
                        <a14:foregroundMark x1="88506" y1="56316" x2="96552" y2="56316"/>
                        <a14:foregroundMark x1="38506" y1="88947" x2="58908" y2="88421"/>
                        <a14:backgroundMark x1="20402" y1="14211" x2="20402" y2="14211"/>
                        <a14:backgroundMark x1="16667" y1="15789" x2="15230" y2="40000"/>
                      </a14:backgroundRemoval>
                    </a14:imgEffect>
                  </a14:imgLayer>
                </a14:imgProps>
              </a:ext>
            </a:extLst>
          </a:blip>
          <a:stretch>
            <a:fillRect/>
          </a:stretch>
        </p:blipFill>
        <p:spPr>
          <a:xfrm>
            <a:off x="6230003" y="2649051"/>
            <a:ext cx="710309" cy="387812"/>
          </a:xfrm>
          <a:prstGeom prst="rect">
            <a:avLst/>
          </a:prstGeom>
        </p:spPr>
      </p:pic>
      <p:pic>
        <p:nvPicPr>
          <p:cNvPr id="43" name="Picture 42">
            <a:extLst>
              <a:ext uri="{FF2B5EF4-FFF2-40B4-BE49-F238E27FC236}">
                <a16:creationId xmlns:a16="http://schemas.microsoft.com/office/drawing/2014/main" id="{47253CA2-A9E9-2B79-A4BB-0FFEBA08113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862" r="96552">
                        <a14:foregroundMark x1="7184" y1="57895" x2="1149" y2="58947"/>
                        <a14:foregroundMark x1="88506" y1="56316" x2="96552" y2="56316"/>
                        <a14:foregroundMark x1="38506" y1="88947" x2="58908" y2="88421"/>
                        <a14:backgroundMark x1="20402" y1="14211" x2="20402" y2="14211"/>
                        <a14:backgroundMark x1="16667" y1="15789" x2="15230" y2="40000"/>
                      </a14:backgroundRemoval>
                    </a14:imgEffect>
                  </a14:imgLayer>
                </a14:imgProps>
              </a:ext>
            </a:extLst>
          </a:blip>
          <a:stretch>
            <a:fillRect/>
          </a:stretch>
        </p:blipFill>
        <p:spPr>
          <a:xfrm>
            <a:off x="6596501" y="2680482"/>
            <a:ext cx="710309" cy="387812"/>
          </a:xfrm>
          <a:prstGeom prst="rect">
            <a:avLst/>
          </a:prstGeom>
        </p:spPr>
      </p:pic>
      <p:pic>
        <p:nvPicPr>
          <p:cNvPr id="44" name="Picture 43">
            <a:extLst>
              <a:ext uri="{FF2B5EF4-FFF2-40B4-BE49-F238E27FC236}">
                <a16:creationId xmlns:a16="http://schemas.microsoft.com/office/drawing/2014/main" id="{406268F5-1928-5AF0-6BBE-57C633FFD76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862" r="96552">
                        <a14:foregroundMark x1="7184" y1="57895" x2="1149" y2="58947"/>
                        <a14:foregroundMark x1="88506" y1="56316" x2="96552" y2="56316"/>
                        <a14:foregroundMark x1="38506" y1="88947" x2="58908" y2="88421"/>
                        <a14:backgroundMark x1="20402" y1="14211" x2="20402" y2="14211"/>
                        <a14:backgroundMark x1="16667" y1="15789" x2="15230" y2="40000"/>
                      </a14:backgroundRemoval>
                    </a14:imgEffect>
                  </a14:imgLayer>
                </a14:imgProps>
              </a:ext>
            </a:extLst>
          </a:blip>
          <a:stretch>
            <a:fillRect/>
          </a:stretch>
        </p:blipFill>
        <p:spPr>
          <a:xfrm>
            <a:off x="6427890" y="2842351"/>
            <a:ext cx="710309" cy="387812"/>
          </a:xfrm>
          <a:prstGeom prst="rect">
            <a:avLst/>
          </a:prstGeom>
        </p:spPr>
      </p:pic>
      <p:cxnSp>
        <p:nvCxnSpPr>
          <p:cNvPr id="45" name="Straight Arrow Connector 44">
            <a:extLst>
              <a:ext uri="{FF2B5EF4-FFF2-40B4-BE49-F238E27FC236}">
                <a16:creationId xmlns:a16="http://schemas.microsoft.com/office/drawing/2014/main" id="{83148420-4F91-8CDB-DE72-6A4AD88AF0B9}"/>
              </a:ext>
            </a:extLst>
          </p:cNvPr>
          <p:cNvCxnSpPr>
            <a:cxnSpLocks/>
          </p:cNvCxnSpPr>
          <p:nvPr/>
        </p:nvCxnSpPr>
        <p:spPr>
          <a:xfrm>
            <a:off x="4174773" y="4566927"/>
            <a:ext cx="654132"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D5706FC3-CCC3-4674-7B15-42324FB4D925}"/>
              </a:ext>
            </a:extLst>
          </p:cNvPr>
          <p:cNvGrpSpPr/>
          <p:nvPr/>
        </p:nvGrpSpPr>
        <p:grpSpPr>
          <a:xfrm>
            <a:off x="5404212" y="4252063"/>
            <a:ext cx="2949774" cy="1285580"/>
            <a:chOff x="5391155" y="3263629"/>
            <a:chExt cx="2949774" cy="1285580"/>
          </a:xfrm>
        </p:grpSpPr>
        <p:pic>
          <p:nvPicPr>
            <p:cNvPr id="47" name="Picture 46">
              <a:extLst>
                <a:ext uri="{FF2B5EF4-FFF2-40B4-BE49-F238E27FC236}">
                  <a16:creationId xmlns:a16="http://schemas.microsoft.com/office/drawing/2014/main" id="{EF6C9A19-2B1F-DFF3-D183-B42DA938BB6C}"/>
                </a:ext>
              </a:extLst>
            </p:cNvPr>
            <p:cNvPicPr>
              <a:picLocks noChangeAspect="1"/>
            </p:cNvPicPr>
            <p:nvPr/>
          </p:nvPicPr>
          <p:blipFill>
            <a:blip r:embed="rId6"/>
            <a:stretch>
              <a:fillRect/>
            </a:stretch>
          </p:blipFill>
          <p:spPr>
            <a:xfrm>
              <a:off x="5391155" y="3263629"/>
              <a:ext cx="2949774" cy="629727"/>
            </a:xfrm>
            <a:prstGeom prst="rect">
              <a:avLst/>
            </a:prstGeom>
          </p:spPr>
        </p:pic>
        <p:pic>
          <p:nvPicPr>
            <p:cNvPr id="48" name="Picture 47">
              <a:extLst>
                <a:ext uri="{FF2B5EF4-FFF2-40B4-BE49-F238E27FC236}">
                  <a16:creationId xmlns:a16="http://schemas.microsoft.com/office/drawing/2014/main" id="{5F73F548-05B2-013C-51C3-70C363B9F2A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936" b="95192" l="9910" r="89865">
                          <a14:foregroundMark x1="47523" y1="95192" x2="47523" y2="95192"/>
                          <a14:foregroundMark x1="89414" y1="25641" x2="89414" y2="25641"/>
                        </a14:backgroundRemoval>
                      </a14:imgEffect>
                    </a14:imgLayer>
                  </a14:imgProps>
                </a:ext>
              </a:extLst>
            </a:blip>
            <a:stretch>
              <a:fillRect/>
            </a:stretch>
          </p:blipFill>
          <p:spPr>
            <a:xfrm rot="450421">
              <a:off x="6103219" y="3735393"/>
              <a:ext cx="1158123" cy="813816"/>
            </a:xfrm>
            <a:prstGeom prst="rect">
              <a:avLst/>
            </a:prstGeom>
          </p:spPr>
        </p:pic>
      </p:grpSp>
      <p:sp>
        <p:nvSpPr>
          <p:cNvPr id="49" name="TextBox 48">
            <a:extLst>
              <a:ext uri="{FF2B5EF4-FFF2-40B4-BE49-F238E27FC236}">
                <a16:creationId xmlns:a16="http://schemas.microsoft.com/office/drawing/2014/main" id="{4E353B3C-D5E2-C085-1ED3-C5FCA2156006}"/>
              </a:ext>
            </a:extLst>
          </p:cNvPr>
          <p:cNvSpPr txBox="1"/>
          <p:nvPr/>
        </p:nvSpPr>
        <p:spPr>
          <a:xfrm>
            <a:off x="7514283" y="4974809"/>
            <a:ext cx="704185" cy="400110"/>
          </a:xfrm>
          <a:prstGeom prst="rect">
            <a:avLst/>
          </a:prstGeom>
          <a:noFill/>
        </p:spPr>
        <p:txBody>
          <a:bodyPr wrap="square" rtlCol="0">
            <a:spAutoFit/>
          </a:bodyPr>
          <a:lstStyle/>
          <a:p>
            <a:r>
              <a:rPr lang="en-US" sz="2000" dirty="0">
                <a:latin typeface="Arial Rounded MT Bold" panose="020F0704030504030204" pitchFamily="34" charset="77"/>
                <a:cs typeface="Arial" panose="020B0604020202020204" pitchFamily="34" charset="0"/>
              </a:rPr>
              <a:t>DC</a:t>
            </a:r>
          </a:p>
        </p:txBody>
      </p:sp>
      <p:sp>
        <p:nvSpPr>
          <p:cNvPr id="50" name="Right Brace 49">
            <a:extLst>
              <a:ext uri="{FF2B5EF4-FFF2-40B4-BE49-F238E27FC236}">
                <a16:creationId xmlns:a16="http://schemas.microsoft.com/office/drawing/2014/main" id="{0C0DEFDF-E8AA-2344-8B78-4C0BF733BA28}"/>
              </a:ext>
            </a:extLst>
          </p:cNvPr>
          <p:cNvSpPr/>
          <p:nvPr/>
        </p:nvSpPr>
        <p:spPr>
          <a:xfrm>
            <a:off x="7335407" y="4695790"/>
            <a:ext cx="149825" cy="95814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 name="Group 50">
            <a:extLst>
              <a:ext uri="{FF2B5EF4-FFF2-40B4-BE49-F238E27FC236}">
                <a16:creationId xmlns:a16="http://schemas.microsoft.com/office/drawing/2014/main" id="{C704CCA5-7E1F-0D41-1694-13586F1DF7BB}"/>
              </a:ext>
            </a:extLst>
          </p:cNvPr>
          <p:cNvGrpSpPr/>
          <p:nvPr/>
        </p:nvGrpSpPr>
        <p:grpSpPr>
          <a:xfrm>
            <a:off x="897710" y="4252068"/>
            <a:ext cx="2770759" cy="1238046"/>
            <a:chOff x="884653" y="3263634"/>
            <a:chExt cx="2770759" cy="1238046"/>
          </a:xfrm>
        </p:grpSpPr>
        <p:pic>
          <p:nvPicPr>
            <p:cNvPr id="52" name="Picture 51">
              <a:extLst>
                <a:ext uri="{FF2B5EF4-FFF2-40B4-BE49-F238E27FC236}">
                  <a16:creationId xmlns:a16="http://schemas.microsoft.com/office/drawing/2014/main" id="{A7FDF07C-268E-62E9-1E54-4C8D27F53C9D}"/>
                </a:ext>
              </a:extLst>
            </p:cNvPr>
            <p:cNvPicPr>
              <a:picLocks noChangeAspect="1"/>
            </p:cNvPicPr>
            <p:nvPr/>
          </p:nvPicPr>
          <p:blipFill>
            <a:blip r:embed="rId7"/>
            <a:stretch>
              <a:fillRect/>
            </a:stretch>
          </p:blipFill>
          <p:spPr>
            <a:xfrm>
              <a:off x="884653" y="3263634"/>
              <a:ext cx="2608355" cy="150482"/>
            </a:xfrm>
            <a:prstGeom prst="rect">
              <a:avLst/>
            </a:prstGeom>
          </p:spPr>
        </p:pic>
        <p:pic>
          <p:nvPicPr>
            <p:cNvPr id="53" name="Picture 52">
              <a:extLst>
                <a:ext uri="{FF2B5EF4-FFF2-40B4-BE49-F238E27FC236}">
                  <a16:creationId xmlns:a16="http://schemas.microsoft.com/office/drawing/2014/main" id="{5209F647-44F9-0D40-39AB-496CB36F4E8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149129" y="3578492"/>
              <a:ext cx="1013223" cy="250326"/>
            </a:xfrm>
            <a:prstGeom prst="rect">
              <a:avLst/>
            </a:prstGeom>
          </p:spPr>
        </p:pic>
        <p:pic>
          <p:nvPicPr>
            <p:cNvPr id="54" name="Picture 53">
              <a:extLst>
                <a:ext uri="{FF2B5EF4-FFF2-40B4-BE49-F238E27FC236}">
                  <a16:creationId xmlns:a16="http://schemas.microsoft.com/office/drawing/2014/main" id="{1CDA3A93-5958-F583-0BBF-F8A29EE3827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249398" y="3479958"/>
              <a:ext cx="1013223" cy="250326"/>
            </a:xfrm>
            <a:prstGeom prst="rect">
              <a:avLst/>
            </a:prstGeom>
          </p:spPr>
        </p:pic>
        <p:pic>
          <p:nvPicPr>
            <p:cNvPr id="55" name="Picture 54">
              <a:extLst>
                <a:ext uri="{FF2B5EF4-FFF2-40B4-BE49-F238E27FC236}">
                  <a16:creationId xmlns:a16="http://schemas.microsoft.com/office/drawing/2014/main" id="{F8AFDBE9-77D7-BC78-9E1F-E730A172B78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784795" y="3914827"/>
              <a:ext cx="1013223" cy="250326"/>
            </a:xfrm>
            <a:prstGeom prst="rect">
              <a:avLst/>
            </a:prstGeom>
          </p:spPr>
        </p:pic>
        <p:pic>
          <p:nvPicPr>
            <p:cNvPr id="56" name="Picture 55">
              <a:extLst>
                <a:ext uri="{FF2B5EF4-FFF2-40B4-BE49-F238E27FC236}">
                  <a16:creationId xmlns:a16="http://schemas.microsoft.com/office/drawing/2014/main" id="{D9AD69D1-A2B9-9970-88FD-80A75A94484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219906" y="4251354"/>
              <a:ext cx="1013223" cy="250326"/>
            </a:xfrm>
            <a:prstGeom prst="rect">
              <a:avLst/>
            </a:prstGeom>
          </p:spPr>
        </p:pic>
        <p:pic>
          <p:nvPicPr>
            <p:cNvPr id="57" name="Picture 56">
              <a:extLst>
                <a:ext uri="{FF2B5EF4-FFF2-40B4-BE49-F238E27FC236}">
                  <a16:creationId xmlns:a16="http://schemas.microsoft.com/office/drawing/2014/main" id="{F940FE64-F24B-179E-4EC5-906BE6ECAEC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642189" y="4186430"/>
              <a:ext cx="1013223" cy="250326"/>
            </a:xfrm>
            <a:prstGeom prst="rect">
              <a:avLst/>
            </a:prstGeom>
          </p:spPr>
        </p:pic>
      </p:grpSp>
      <p:sp>
        <p:nvSpPr>
          <p:cNvPr id="3" name="Rectangle 2">
            <a:extLst>
              <a:ext uri="{FF2B5EF4-FFF2-40B4-BE49-F238E27FC236}">
                <a16:creationId xmlns:a16="http://schemas.microsoft.com/office/drawing/2014/main" id="{784DEE77-8050-4D98-9164-C7AE78A33686}"/>
              </a:ext>
            </a:extLst>
          </p:cNvPr>
          <p:cNvSpPr/>
          <p:nvPr/>
        </p:nvSpPr>
        <p:spPr>
          <a:xfrm>
            <a:off x="8666419" y="2289812"/>
            <a:ext cx="1158024" cy="612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69DFC328-6268-00B2-E8D0-CEC48C46AE33}"/>
              </a:ext>
            </a:extLst>
          </p:cNvPr>
          <p:cNvCxnSpPr>
            <a:cxnSpLocks/>
          </p:cNvCxnSpPr>
          <p:nvPr/>
        </p:nvCxnSpPr>
        <p:spPr>
          <a:xfrm>
            <a:off x="8787678" y="2390682"/>
            <a:ext cx="654132"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F22E23E-B630-61E3-05ED-0D1CE363F23D}"/>
              </a:ext>
            </a:extLst>
          </p:cNvPr>
          <p:cNvSpPr/>
          <p:nvPr/>
        </p:nvSpPr>
        <p:spPr>
          <a:xfrm>
            <a:off x="8666419" y="4475279"/>
            <a:ext cx="1158024" cy="612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181622D6-A9C9-FD92-E2E3-0FCE852BF8F6}"/>
              </a:ext>
            </a:extLst>
          </p:cNvPr>
          <p:cNvCxnSpPr>
            <a:cxnSpLocks/>
          </p:cNvCxnSpPr>
          <p:nvPr/>
        </p:nvCxnSpPr>
        <p:spPr>
          <a:xfrm>
            <a:off x="8787678" y="4576149"/>
            <a:ext cx="654132"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7058F70-44C3-FC20-8A1A-100FC7BEB17C}"/>
              </a:ext>
            </a:extLst>
          </p:cNvPr>
          <p:cNvGrpSpPr/>
          <p:nvPr/>
        </p:nvGrpSpPr>
        <p:grpSpPr>
          <a:xfrm>
            <a:off x="9922305" y="3676498"/>
            <a:ext cx="1342539" cy="2395088"/>
            <a:chOff x="9760846" y="2657434"/>
            <a:chExt cx="1342539" cy="2395088"/>
          </a:xfrm>
        </p:grpSpPr>
        <p:pic>
          <p:nvPicPr>
            <p:cNvPr id="11" name="Picture 10">
              <a:extLst>
                <a:ext uri="{FF2B5EF4-FFF2-40B4-BE49-F238E27FC236}">
                  <a16:creationId xmlns:a16="http://schemas.microsoft.com/office/drawing/2014/main" id="{E5FD3B77-000E-5FDF-7269-5E71580EA2F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rot="401388">
              <a:off x="10115495" y="4365395"/>
              <a:ext cx="212691" cy="687127"/>
            </a:xfrm>
            <a:prstGeom prst="rect">
              <a:avLst/>
            </a:prstGeom>
          </p:spPr>
        </p:pic>
        <p:pic>
          <p:nvPicPr>
            <p:cNvPr id="12" name="Picture 11">
              <a:extLst>
                <a:ext uri="{FF2B5EF4-FFF2-40B4-BE49-F238E27FC236}">
                  <a16:creationId xmlns:a16="http://schemas.microsoft.com/office/drawing/2014/main" id="{96EF129E-863B-A143-A6D5-E82CBCC725BE}"/>
                </a:ext>
              </a:extLst>
            </p:cNvPr>
            <p:cNvPicPr>
              <a:picLocks noChangeAspect="1"/>
            </p:cNvPicPr>
            <p:nvPr/>
          </p:nvPicPr>
          <p:blipFill>
            <a:blip r:embed="rId16"/>
            <a:stretch>
              <a:fillRect/>
            </a:stretch>
          </p:blipFill>
          <p:spPr>
            <a:xfrm>
              <a:off x="9760846" y="2657434"/>
              <a:ext cx="1342539" cy="2386736"/>
            </a:xfrm>
            <a:prstGeom prst="rect">
              <a:avLst/>
            </a:prstGeom>
          </p:spPr>
        </p:pic>
      </p:grpSp>
      <p:grpSp>
        <p:nvGrpSpPr>
          <p:cNvPr id="13" name="Group 12">
            <a:extLst>
              <a:ext uri="{FF2B5EF4-FFF2-40B4-BE49-F238E27FC236}">
                <a16:creationId xmlns:a16="http://schemas.microsoft.com/office/drawing/2014/main" id="{8A43D1D6-BF89-7CF2-D68C-BEA1EF72B820}"/>
              </a:ext>
            </a:extLst>
          </p:cNvPr>
          <p:cNvGrpSpPr/>
          <p:nvPr/>
        </p:nvGrpSpPr>
        <p:grpSpPr>
          <a:xfrm>
            <a:off x="9830444" y="1857282"/>
            <a:ext cx="698500" cy="1066800"/>
            <a:chOff x="9668985" y="1278012"/>
            <a:chExt cx="698500" cy="1066800"/>
          </a:xfrm>
        </p:grpSpPr>
        <p:pic>
          <p:nvPicPr>
            <p:cNvPr id="14" name="Picture 13">
              <a:extLst>
                <a:ext uri="{FF2B5EF4-FFF2-40B4-BE49-F238E27FC236}">
                  <a16:creationId xmlns:a16="http://schemas.microsoft.com/office/drawing/2014/main" id="{9AE1F1DA-2BF3-789F-CC00-56BC8F7B444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862" r="96552">
                          <a14:foregroundMark x1="7184" y1="57895" x2="1149" y2="58947"/>
                          <a14:foregroundMark x1="88506" y1="56316" x2="96552" y2="56316"/>
                          <a14:foregroundMark x1="38506" y1="88947" x2="58908" y2="88421"/>
                          <a14:backgroundMark x1="20402" y1="14211" x2="20402" y2="14211"/>
                          <a14:backgroundMark x1="16667" y1="15789" x2="15230" y2="40000"/>
                        </a14:backgroundRemoval>
                      </a14:imgEffect>
                    </a14:imgLayer>
                  </a14:imgProps>
                </a:ext>
              </a:extLst>
            </a:blip>
            <a:stretch>
              <a:fillRect/>
            </a:stretch>
          </p:blipFill>
          <p:spPr>
            <a:xfrm rot="17437362" flipH="1">
              <a:off x="9871490" y="2122447"/>
              <a:ext cx="202033" cy="110305"/>
            </a:xfrm>
            <a:prstGeom prst="rect">
              <a:avLst/>
            </a:prstGeom>
          </p:spPr>
        </p:pic>
        <p:pic>
          <p:nvPicPr>
            <p:cNvPr id="15" name="Picture 14">
              <a:extLst>
                <a:ext uri="{FF2B5EF4-FFF2-40B4-BE49-F238E27FC236}">
                  <a16:creationId xmlns:a16="http://schemas.microsoft.com/office/drawing/2014/main" id="{4E3864D3-4A1E-5ACA-534D-6FB879909066}"/>
                </a:ext>
              </a:extLst>
            </p:cNvPr>
            <p:cNvPicPr>
              <a:picLocks noChangeAspect="1"/>
            </p:cNvPicPr>
            <p:nvPr/>
          </p:nvPicPr>
          <p:blipFill>
            <a:blip r:embed="rId17"/>
            <a:stretch>
              <a:fillRect/>
            </a:stretch>
          </p:blipFill>
          <p:spPr>
            <a:xfrm>
              <a:off x="9668985" y="1278012"/>
              <a:ext cx="698500" cy="1066800"/>
            </a:xfrm>
            <a:prstGeom prst="rect">
              <a:avLst/>
            </a:prstGeom>
          </p:spPr>
        </p:pic>
      </p:grpSp>
    </p:spTree>
    <p:extLst>
      <p:ext uri="{BB962C8B-B14F-4D97-AF65-F5344CB8AC3E}">
        <p14:creationId xmlns:p14="http://schemas.microsoft.com/office/powerpoint/2010/main" val="446815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C9F89B6-10A7-1DE3-AC27-43BC5007930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think-cell data - do not delete" hidden="1">
                        <a:extLst>
                          <a:ext uri="{FF2B5EF4-FFF2-40B4-BE49-F238E27FC236}">
                            <a16:creationId xmlns:a16="http://schemas.microsoft.com/office/drawing/2014/main" id="{3C9F89B6-10A7-1DE3-AC27-43BC5007930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7" name="Title 1">
            <a:extLst>
              <a:ext uri="{FF2B5EF4-FFF2-40B4-BE49-F238E27FC236}">
                <a16:creationId xmlns:a16="http://schemas.microsoft.com/office/drawing/2014/main" id="{18037AE3-E8B4-1FFB-AF7A-031E7E2A07C3}"/>
              </a:ext>
            </a:extLst>
          </p:cNvPr>
          <p:cNvSpPr>
            <a:spLocks noGrp="1"/>
          </p:cNvSpPr>
          <p:nvPr>
            <p:ph type="title"/>
          </p:nvPr>
        </p:nvSpPr>
        <p:spPr>
          <a:xfrm>
            <a:off x="222069" y="160782"/>
            <a:ext cx="11808822" cy="877729"/>
          </a:xfrm>
        </p:spPr>
        <p:txBody>
          <a:bodyPr vert="horz" lIns="91440" tIns="45720" rIns="91440" bIns="45720" rtlCol="0" anchor="ctr">
            <a:normAutofit/>
          </a:bodyPr>
          <a:lstStyle/>
          <a:p>
            <a:r>
              <a:rPr lang="en-US" sz="2800" u="sng" dirty="0">
                <a:latin typeface="Arial Rounded MT Bold" panose="020F0704030504030204" pitchFamily="34" charset="77"/>
              </a:rPr>
              <a:t>The Barrier</a:t>
            </a:r>
            <a:r>
              <a:rPr lang="en-US" sz="2800" dirty="0">
                <a:latin typeface="Arial Rounded MT Bold" panose="020F0704030504030204" pitchFamily="34" charset="77"/>
              </a:rPr>
              <a:t>:  How do dermal condensates form? </a:t>
            </a:r>
            <a:endParaRPr lang="en-US" sz="2800" dirty="0"/>
          </a:p>
        </p:txBody>
      </p:sp>
      <p:sp>
        <p:nvSpPr>
          <p:cNvPr id="16" name="help-sing_80957">
            <a:extLst>
              <a:ext uri="{FF2B5EF4-FFF2-40B4-BE49-F238E27FC236}">
                <a16:creationId xmlns:a16="http://schemas.microsoft.com/office/drawing/2014/main" id="{04C44C0E-23C2-12F7-D510-B3D8E705B414}"/>
              </a:ext>
            </a:extLst>
          </p:cNvPr>
          <p:cNvSpPr>
            <a:spLocks noChangeAspect="1"/>
          </p:cNvSpPr>
          <p:nvPr/>
        </p:nvSpPr>
        <p:spPr>
          <a:xfrm>
            <a:off x="4303849" y="3086057"/>
            <a:ext cx="336711" cy="609685"/>
          </a:xfrm>
          <a:custGeom>
            <a:avLst/>
            <a:gdLst>
              <a:gd name="connsiteX0" fmla="*/ 170099 w 340196"/>
              <a:gd name="connsiteY0" fmla="*/ 479210 h 608556"/>
              <a:gd name="connsiteX1" fmla="*/ 234914 w 340196"/>
              <a:gd name="connsiteY1" fmla="*/ 543883 h 608556"/>
              <a:gd name="connsiteX2" fmla="*/ 170099 w 340196"/>
              <a:gd name="connsiteY2" fmla="*/ 608556 h 608556"/>
              <a:gd name="connsiteX3" fmla="*/ 105284 w 340196"/>
              <a:gd name="connsiteY3" fmla="*/ 543883 h 608556"/>
              <a:gd name="connsiteX4" fmla="*/ 170099 w 340196"/>
              <a:gd name="connsiteY4" fmla="*/ 479210 h 608556"/>
              <a:gd name="connsiteX5" fmla="*/ 170098 w 340196"/>
              <a:gd name="connsiteY5" fmla="*/ 0 h 608556"/>
              <a:gd name="connsiteX6" fmla="*/ 340196 w 340196"/>
              <a:gd name="connsiteY6" fmla="*/ 169836 h 608556"/>
              <a:gd name="connsiteX7" fmla="*/ 216427 w 340196"/>
              <a:gd name="connsiteY7" fmla="*/ 333325 h 608556"/>
              <a:gd name="connsiteX8" fmla="*/ 216427 w 340196"/>
              <a:gd name="connsiteY8" fmla="*/ 397951 h 608556"/>
              <a:gd name="connsiteX9" fmla="*/ 170098 w 340196"/>
              <a:gd name="connsiteY9" fmla="*/ 444209 h 608556"/>
              <a:gd name="connsiteX10" fmla="*/ 123769 w 340196"/>
              <a:gd name="connsiteY10" fmla="*/ 397951 h 608556"/>
              <a:gd name="connsiteX11" fmla="*/ 123769 w 340196"/>
              <a:gd name="connsiteY11" fmla="*/ 293511 h 608556"/>
              <a:gd name="connsiteX12" fmla="*/ 170098 w 340196"/>
              <a:gd name="connsiteY12" fmla="*/ 247253 h 608556"/>
              <a:gd name="connsiteX13" fmla="*/ 247538 w 340196"/>
              <a:gd name="connsiteY13" fmla="*/ 169836 h 608556"/>
              <a:gd name="connsiteX14" fmla="*/ 170098 w 340196"/>
              <a:gd name="connsiteY14" fmla="*/ 92515 h 608556"/>
              <a:gd name="connsiteX15" fmla="*/ 92658 w 340196"/>
              <a:gd name="connsiteY15" fmla="*/ 169836 h 608556"/>
              <a:gd name="connsiteX16" fmla="*/ 46329 w 340196"/>
              <a:gd name="connsiteY16" fmla="*/ 216190 h 608556"/>
              <a:gd name="connsiteX17" fmla="*/ 0 w 340196"/>
              <a:gd name="connsiteY17" fmla="*/ 169836 h 608556"/>
              <a:gd name="connsiteX18" fmla="*/ 170098 w 340196"/>
              <a:gd name="connsiteY18" fmla="*/ 0 h 6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0196" h="608556">
                <a:moveTo>
                  <a:pt x="170099" y="479210"/>
                </a:moveTo>
                <a:cubicBezTo>
                  <a:pt x="205895" y="479210"/>
                  <a:pt x="234914" y="508165"/>
                  <a:pt x="234914" y="543883"/>
                </a:cubicBezTo>
                <a:cubicBezTo>
                  <a:pt x="234914" y="579601"/>
                  <a:pt x="205895" y="608556"/>
                  <a:pt x="170099" y="608556"/>
                </a:cubicBezTo>
                <a:cubicBezTo>
                  <a:pt x="134303" y="608556"/>
                  <a:pt x="105284" y="579601"/>
                  <a:pt x="105284" y="543883"/>
                </a:cubicBezTo>
                <a:cubicBezTo>
                  <a:pt x="105284" y="508165"/>
                  <a:pt x="134303" y="479210"/>
                  <a:pt x="170099" y="479210"/>
                </a:cubicBezTo>
                <a:close/>
                <a:moveTo>
                  <a:pt x="170098" y="0"/>
                </a:moveTo>
                <a:cubicBezTo>
                  <a:pt x="263912" y="0"/>
                  <a:pt x="340196" y="76167"/>
                  <a:pt x="340196" y="169836"/>
                </a:cubicBezTo>
                <a:cubicBezTo>
                  <a:pt x="340196" y="247541"/>
                  <a:pt x="287799" y="313129"/>
                  <a:pt x="216427" y="333325"/>
                </a:cubicBezTo>
                <a:lnTo>
                  <a:pt x="216427" y="397951"/>
                </a:lnTo>
                <a:cubicBezTo>
                  <a:pt x="216427" y="423436"/>
                  <a:pt x="195719" y="444209"/>
                  <a:pt x="170098" y="444209"/>
                </a:cubicBezTo>
                <a:cubicBezTo>
                  <a:pt x="144574" y="444209"/>
                  <a:pt x="123769" y="423436"/>
                  <a:pt x="123769" y="397951"/>
                </a:cubicBezTo>
                <a:lnTo>
                  <a:pt x="123769" y="293511"/>
                </a:lnTo>
                <a:cubicBezTo>
                  <a:pt x="123769" y="267929"/>
                  <a:pt x="144574" y="247253"/>
                  <a:pt x="170098" y="247253"/>
                </a:cubicBezTo>
                <a:cubicBezTo>
                  <a:pt x="212863" y="247253"/>
                  <a:pt x="247538" y="212536"/>
                  <a:pt x="247538" y="169836"/>
                </a:cubicBezTo>
                <a:cubicBezTo>
                  <a:pt x="247538" y="127233"/>
                  <a:pt x="212863" y="92515"/>
                  <a:pt x="170098" y="92515"/>
                </a:cubicBezTo>
                <a:cubicBezTo>
                  <a:pt x="127429" y="92515"/>
                  <a:pt x="92658" y="127233"/>
                  <a:pt x="92658" y="169836"/>
                </a:cubicBezTo>
                <a:cubicBezTo>
                  <a:pt x="92658" y="195417"/>
                  <a:pt x="71950" y="216190"/>
                  <a:pt x="46329" y="216190"/>
                </a:cubicBezTo>
                <a:cubicBezTo>
                  <a:pt x="20708" y="216190"/>
                  <a:pt x="0" y="195417"/>
                  <a:pt x="0" y="169836"/>
                </a:cubicBezTo>
                <a:cubicBezTo>
                  <a:pt x="0" y="76167"/>
                  <a:pt x="76284" y="0"/>
                  <a:pt x="170098" y="0"/>
                </a:cubicBezTo>
                <a:close/>
              </a:path>
            </a:pathLst>
          </a:custGeom>
          <a:solidFill>
            <a:srgbClr val="FF2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tx1"/>
              </a:solidFill>
            </a:endParaRPr>
          </a:p>
        </p:txBody>
      </p:sp>
      <p:cxnSp>
        <p:nvCxnSpPr>
          <p:cNvPr id="18" name="Straight Arrow Connector 17">
            <a:extLst>
              <a:ext uri="{FF2B5EF4-FFF2-40B4-BE49-F238E27FC236}">
                <a16:creationId xmlns:a16="http://schemas.microsoft.com/office/drawing/2014/main" id="{123DF310-3A5C-6A41-0AC1-57FDAE1F1296}"/>
              </a:ext>
            </a:extLst>
          </p:cNvPr>
          <p:cNvCxnSpPr>
            <a:cxnSpLocks/>
          </p:cNvCxnSpPr>
          <p:nvPr/>
        </p:nvCxnSpPr>
        <p:spPr>
          <a:xfrm>
            <a:off x="4161716" y="4018287"/>
            <a:ext cx="654132"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92DD7FB9-7392-5CAC-65A8-ECB125DC9C65}"/>
              </a:ext>
            </a:extLst>
          </p:cNvPr>
          <p:cNvGrpSpPr/>
          <p:nvPr/>
        </p:nvGrpSpPr>
        <p:grpSpPr>
          <a:xfrm>
            <a:off x="5391155" y="3703423"/>
            <a:ext cx="2949774" cy="1285580"/>
            <a:chOff x="5391155" y="3263629"/>
            <a:chExt cx="2949774" cy="1285580"/>
          </a:xfrm>
        </p:grpSpPr>
        <p:pic>
          <p:nvPicPr>
            <p:cNvPr id="20" name="Picture 19">
              <a:extLst>
                <a:ext uri="{FF2B5EF4-FFF2-40B4-BE49-F238E27FC236}">
                  <a16:creationId xmlns:a16="http://schemas.microsoft.com/office/drawing/2014/main" id="{07F2A7FF-B9A9-1697-3EC5-D616CB0BC7A3}"/>
                </a:ext>
              </a:extLst>
            </p:cNvPr>
            <p:cNvPicPr>
              <a:picLocks noChangeAspect="1"/>
            </p:cNvPicPr>
            <p:nvPr/>
          </p:nvPicPr>
          <p:blipFill>
            <a:blip r:embed="rId6"/>
            <a:stretch>
              <a:fillRect/>
            </a:stretch>
          </p:blipFill>
          <p:spPr>
            <a:xfrm>
              <a:off x="5391155" y="3263629"/>
              <a:ext cx="2949774" cy="629727"/>
            </a:xfrm>
            <a:prstGeom prst="rect">
              <a:avLst/>
            </a:prstGeom>
          </p:spPr>
        </p:pic>
        <p:pic>
          <p:nvPicPr>
            <p:cNvPr id="21" name="Picture 20">
              <a:extLst>
                <a:ext uri="{FF2B5EF4-FFF2-40B4-BE49-F238E27FC236}">
                  <a16:creationId xmlns:a16="http://schemas.microsoft.com/office/drawing/2014/main" id="{E3D8C81F-38EB-4E04-7280-8A03C778D3D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36" b="95192" l="9910" r="89865">
                          <a14:foregroundMark x1="47523" y1="95192" x2="47523" y2="95192"/>
                          <a14:foregroundMark x1="89414" y1="25641" x2="89414" y2="25641"/>
                        </a14:backgroundRemoval>
                      </a14:imgEffect>
                    </a14:imgLayer>
                  </a14:imgProps>
                </a:ext>
              </a:extLst>
            </a:blip>
            <a:stretch>
              <a:fillRect/>
            </a:stretch>
          </p:blipFill>
          <p:spPr>
            <a:xfrm rot="450421">
              <a:off x="6103219" y="3735393"/>
              <a:ext cx="1158123" cy="813816"/>
            </a:xfrm>
            <a:prstGeom prst="rect">
              <a:avLst/>
            </a:prstGeom>
          </p:spPr>
        </p:pic>
      </p:grpSp>
      <p:sp>
        <p:nvSpPr>
          <p:cNvPr id="22" name="Rectangle 21">
            <a:extLst>
              <a:ext uri="{FF2B5EF4-FFF2-40B4-BE49-F238E27FC236}">
                <a16:creationId xmlns:a16="http://schemas.microsoft.com/office/drawing/2014/main" id="{924158BB-B9A5-A96A-E29A-D5A8948E7F6C}"/>
              </a:ext>
            </a:extLst>
          </p:cNvPr>
          <p:cNvSpPr/>
          <p:nvPr/>
        </p:nvSpPr>
        <p:spPr>
          <a:xfrm>
            <a:off x="8504960" y="3830694"/>
            <a:ext cx="1158024" cy="612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Arrow Connector 22">
            <a:extLst>
              <a:ext uri="{FF2B5EF4-FFF2-40B4-BE49-F238E27FC236}">
                <a16:creationId xmlns:a16="http://schemas.microsoft.com/office/drawing/2014/main" id="{5067D3C8-434F-16EF-D3E5-3A36C70AB783}"/>
              </a:ext>
            </a:extLst>
          </p:cNvPr>
          <p:cNvCxnSpPr>
            <a:cxnSpLocks/>
          </p:cNvCxnSpPr>
          <p:nvPr/>
        </p:nvCxnSpPr>
        <p:spPr>
          <a:xfrm>
            <a:off x="8626219" y="4049131"/>
            <a:ext cx="654132"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E07A22B-1534-1F33-3812-21649A38359D}"/>
              </a:ext>
            </a:extLst>
          </p:cNvPr>
          <p:cNvSpPr txBox="1"/>
          <p:nvPr/>
        </p:nvSpPr>
        <p:spPr>
          <a:xfrm>
            <a:off x="7501226" y="4426169"/>
            <a:ext cx="704185" cy="400110"/>
          </a:xfrm>
          <a:prstGeom prst="rect">
            <a:avLst/>
          </a:prstGeom>
          <a:noFill/>
        </p:spPr>
        <p:txBody>
          <a:bodyPr wrap="square" rtlCol="0">
            <a:spAutoFit/>
          </a:bodyPr>
          <a:lstStyle/>
          <a:p>
            <a:r>
              <a:rPr lang="en-US" sz="2000" dirty="0">
                <a:latin typeface="Arial Rounded MT Bold" panose="020F0704030504030204" pitchFamily="34" charset="77"/>
                <a:cs typeface="Arial" panose="020B0604020202020204" pitchFamily="34" charset="0"/>
              </a:rPr>
              <a:t>DC</a:t>
            </a:r>
          </a:p>
        </p:txBody>
      </p:sp>
      <p:sp>
        <p:nvSpPr>
          <p:cNvPr id="25" name="Right Brace 24">
            <a:extLst>
              <a:ext uri="{FF2B5EF4-FFF2-40B4-BE49-F238E27FC236}">
                <a16:creationId xmlns:a16="http://schemas.microsoft.com/office/drawing/2014/main" id="{D95BB6E1-D1FF-86E2-44E0-A9AC3EAA6A49}"/>
              </a:ext>
            </a:extLst>
          </p:cNvPr>
          <p:cNvSpPr/>
          <p:nvPr/>
        </p:nvSpPr>
        <p:spPr>
          <a:xfrm>
            <a:off x="7349818" y="4290596"/>
            <a:ext cx="109548" cy="62870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6" name="Group 25">
            <a:extLst>
              <a:ext uri="{FF2B5EF4-FFF2-40B4-BE49-F238E27FC236}">
                <a16:creationId xmlns:a16="http://schemas.microsoft.com/office/drawing/2014/main" id="{A8F072E5-1BBB-93A8-C4E6-D18CD04900E2}"/>
              </a:ext>
            </a:extLst>
          </p:cNvPr>
          <p:cNvGrpSpPr/>
          <p:nvPr/>
        </p:nvGrpSpPr>
        <p:grpSpPr>
          <a:xfrm>
            <a:off x="884653" y="3703428"/>
            <a:ext cx="2770759" cy="1238046"/>
            <a:chOff x="884653" y="3263634"/>
            <a:chExt cx="2770759" cy="1238046"/>
          </a:xfrm>
        </p:grpSpPr>
        <p:pic>
          <p:nvPicPr>
            <p:cNvPr id="27" name="Picture 26">
              <a:extLst>
                <a:ext uri="{FF2B5EF4-FFF2-40B4-BE49-F238E27FC236}">
                  <a16:creationId xmlns:a16="http://schemas.microsoft.com/office/drawing/2014/main" id="{3B284350-3EB4-BFA6-B2FD-4B79934EE8B1}"/>
                </a:ext>
              </a:extLst>
            </p:cNvPr>
            <p:cNvPicPr>
              <a:picLocks noChangeAspect="1"/>
            </p:cNvPicPr>
            <p:nvPr/>
          </p:nvPicPr>
          <p:blipFill>
            <a:blip r:embed="rId9"/>
            <a:stretch>
              <a:fillRect/>
            </a:stretch>
          </p:blipFill>
          <p:spPr>
            <a:xfrm>
              <a:off x="884653" y="3263634"/>
              <a:ext cx="2608355" cy="150482"/>
            </a:xfrm>
            <a:prstGeom prst="rect">
              <a:avLst/>
            </a:prstGeom>
          </p:spPr>
        </p:pic>
        <p:pic>
          <p:nvPicPr>
            <p:cNvPr id="28" name="Picture 27">
              <a:extLst>
                <a:ext uri="{FF2B5EF4-FFF2-40B4-BE49-F238E27FC236}">
                  <a16:creationId xmlns:a16="http://schemas.microsoft.com/office/drawing/2014/main" id="{F30700A2-DB25-195E-522E-2DDFD78C7CF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149129" y="3578492"/>
              <a:ext cx="1013223" cy="250326"/>
            </a:xfrm>
            <a:prstGeom prst="rect">
              <a:avLst/>
            </a:prstGeom>
          </p:spPr>
        </p:pic>
        <p:pic>
          <p:nvPicPr>
            <p:cNvPr id="29" name="Picture 28">
              <a:extLst>
                <a:ext uri="{FF2B5EF4-FFF2-40B4-BE49-F238E27FC236}">
                  <a16:creationId xmlns:a16="http://schemas.microsoft.com/office/drawing/2014/main" id="{C71BBE2C-67D7-845F-9A46-9AD1C1D7E6E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249398" y="3479958"/>
              <a:ext cx="1013223" cy="250326"/>
            </a:xfrm>
            <a:prstGeom prst="rect">
              <a:avLst/>
            </a:prstGeom>
          </p:spPr>
        </p:pic>
        <p:pic>
          <p:nvPicPr>
            <p:cNvPr id="32" name="Picture 31">
              <a:extLst>
                <a:ext uri="{FF2B5EF4-FFF2-40B4-BE49-F238E27FC236}">
                  <a16:creationId xmlns:a16="http://schemas.microsoft.com/office/drawing/2014/main" id="{D6A3EF1D-9360-9AFC-0056-C188308A35F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784795" y="3914827"/>
              <a:ext cx="1013223" cy="250326"/>
            </a:xfrm>
            <a:prstGeom prst="rect">
              <a:avLst/>
            </a:prstGeom>
          </p:spPr>
        </p:pic>
        <p:pic>
          <p:nvPicPr>
            <p:cNvPr id="33" name="Picture 32">
              <a:extLst>
                <a:ext uri="{FF2B5EF4-FFF2-40B4-BE49-F238E27FC236}">
                  <a16:creationId xmlns:a16="http://schemas.microsoft.com/office/drawing/2014/main" id="{9BABA04F-6805-5FA6-EBC5-93D424ABDD7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219906" y="4251354"/>
              <a:ext cx="1013223" cy="250326"/>
            </a:xfrm>
            <a:prstGeom prst="rect">
              <a:avLst/>
            </a:prstGeom>
          </p:spPr>
        </p:pic>
        <p:pic>
          <p:nvPicPr>
            <p:cNvPr id="34" name="Picture 33">
              <a:extLst>
                <a:ext uri="{FF2B5EF4-FFF2-40B4-BE49-F238E27FC236}">
                  <a16:creationId xmlns:a16="http://schemas.microsoft.com/office/drawing/2014/main" id="{426F329C-2CA5-65DD-0717-40CD6F327D5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642189" y="4186430"/>
              <a:ext cx="1013223" cy="250326"/>
            </a:xfrm>
            <a:prstGeom prst="rect">
              <a:avLst/>
            </a:prstGeom>
          </p:spPr>
        </p:pic>
      </p:grpSp>
      <p:grpSp>
        <p:nvGrpSpPr>
          <p:cNvPr id="58" name="Group 57">
            <a:extLst>
              <a:ext uri="{FF2B5EF4-FFF2-40B4-BE49-F238E27FC236}">
                <a16:creationId xmlns:a16="http://schemas.microsoft.com/office/drawing/2014/main" id="{205CD6EE-169C-B69F-6F79-F8D3ABBE5980}"/>
              </a:ext>
            </a:extLst>
          </p:cNvPr>
          <p:cNvGrpSpPr/>
          <p:nvPr/>
        </p:nvGrpSpPr>
        <p:grpSpPr>
          <a:xfrm>
            <a:off x="9760846" y="3097228"/>
            <a:ext cx="1342539" cy="2395088"/>
            <a:chOff x="9760846" y="2657434"/>
            <a:chExt cx="1342539" cy="2395088"/>
          </a:xfrm>
        </p:grpSpPr>
        <p:pic>
          <p:nvPicPr>
            <p:cNvPr id="59" name="Picture 58">
              <a:extLst>
                <a:ext uri="{FF2B5EF4-FFF2-40B4-BE49-F238E27FC236}">
                  <a16:creationId xmlns:a16="http://schemas.microsoft.com/office/drawing/2014/main" id="{BA8CB329-6398-8424-D0FA-5C15C0F531C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rot="401388">
              <a:off x="10115495" y="4365395"/>
              <a:ext cx="212691" cy="687127"/>
            </a:xfrm>
            <a:prstGeom prst="rect">
              <a:avLst/>
            </a:prstGeom>
          </p:spPr>
        </p:pic>
        <p:pic>
          <p:nvPicPr>
            <p:cNvPr id="60" name="Picture 59">
              <a:extLst>
                <a:ext uri="{FF2B5EF4-FFF2-40B4-BE49-F238E27FC236}">
                  <a16:creationId xmlns:a16="http://schemas.microsoft.com/office/drawing/2014/main" id="{F9131B17-39D9-45F5-D157-F1AD6D50E9B4}"/>
                </a:ext>
              </a:extLst>
            </p:cNvPr>
            <p:cNvPicPr>
              <a:picLocks noChangeAspect="1"/>
            </p:cNvPicPr>
            <p:nvPr/>
          </p:nvPicPr>
          <p:blipFill>
            <a:blip r:embed="rId14"/>
            <a:stretch>
              <a:fillRect/>
            </a:stretch>
          </p:blipFill>
          <p:spPr>
            <a:xfrm>
              <a:off x="9760846" y="2657434"/>
              <a:ext cx="1342539" cy="2386736"/>
            </a:xfrm>
            <a:prstGeom prst="rect">
              <a:avLst/>
            </a:prstGeom>
          </p:spPr>
        </p:pic>
      </p:grpSp>
    </p:spTree>
    <p:extLst>
      <p:ext uri="{BB962C8B-B14F-4D97-AF65-F5344CB8AC3E}">
        <p14:creationId xmlns:p14="http://schemas.microsoft.com/office/powerpoint/2010/main" val="3777295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55">
            <a:extLst>
              <a:ext uri="{FF2B5EF4-FFF2-40B4-BE49-F238E27FC236}">
                <a16:creationId xmlns:a16="http://schemas.microsoft.com/office/drawing/2014/main" id="{8C9EF94F-0929-B2BA-6BCC-8A989B088777}"/>
              </a:ext>
            </a:extLst>
          </p:cNvPr>
          <p:cNvSpPr/>
          <p:nvPr/>
        </p:nvSpPr>
        <p:spPr>
          <a:xfrm>
            <a:off x="0" y="2317383"/>
            <a:ext cx="12191999" cy="4540617"/>
          </a:xfrm>
          <a:prstGeom prst="roundRect">
            <a:avLst>
              <a:gd name="adj" fmla="val 0"/>
            </a:avLst>
          </a:prstGeom>
          <a:solidFill>
            <a:srgbClr val="70AD47">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25" name="Picture 24" descr="A close up of a brown hair&#10;&#10;Description automatically generated">
            <a:extLst>
              <a:ext uri="{FF2B5EF4-FFF2-40B4-BE49-F238E27FC236}">
                <a16:creationId xmlns:a16="http://schemas.microsoft.com/office/drawing/2014/main" id="{9D12AB86-6D08-9BD7-2A16-0B7DA2BCD94D}"/>
              </a:ext>
            </a:extLst>
          </p:cNvPr>
          <p:cNvPicPr>
            <a:picLocks noChangeAspect="1"/>
          </p:cNvPicPr>
          <p:nvPr/>
        </p:nvPicPr>
        <p:blipFill rotWithShape="1">
          <a:blip r:embed="rId3">
            <a:duotone>
              <a:prstClr val="black"/>
              <a:schemeClr val="accent2">
                <a:tint val="45000"/>
                <a:satMod val="400000"/>
              </a:schemeClr>
            </a:duotone>
            <a:alphaModFix amt="90000"/>
          </a:blip>
          <a:srcRect t="-1" b="68516"/>
          <a:stretch/>
        </p:blipFill>
        <p:spPr>
          <a:xfrm>
            <a:off x="0" y="0"/>
            <a:ext cx="12192000" cy="2317384"/>
          </a:xfrm>
          <a:prstGeom prst="rect">
            <a:avLst/>
          </a:prstGeom>
        </p:spPr>
      </p:pic>
      <p:sp>
        <p:nvSpPr>
          <p:cNvPr id="6" name="Text Placeholder 4">
            <a:extLst>
              <a:ext uri="{FF2B5EF4-FFF2-40B4-BE49-F238E27FC236}">
                <a16:creationId xmlns:a16="http://schemas.microsoft.com/office/drawing/2014/main" id="{64453EE7-245C-ACA0-30AD-B78C25752169}"/>
              </a:ext>
            </a:extLst>
          </p:cNvPr>
          <p:cNvSpPr txBox="1">
            <a:spLocks/>
          </p:cNvSpPr>
          <p:nvPr/>
        </p:nvSpPr>
        <p:spPr>
          <a:xfrm>
            <a:off x="267276" y="3453028"/>
            <a:ext cx="2835065" cy="20624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786384">
              <a:spcBef>
                <a:spcPts val="860"/>
              </a:spcBef>
              <a:buNone/>
            </a:pPr>
            <a:r>
              <a:rPr lang="en-US" sz="1720" b="1" kern="1200" dirty="0">
                <a:solidFill>
                  <a:srgbClr val="35503B"/>
                </a:solidFill>
                <a:latin typeface="Helvetica" pitchFamily="2" charset="0"/>
              </a:rPr>
              <a:t>Peggy Myung, MD-PhD</a:t>
            </a:r>
          </a:p>
          <a:p>
            <a:pPr marL="196596" indent="-196596" defTabSz="786384">
              <a:spcBef>
                <a:spcPts val="860"/>
              </a:spcBef>
            </a:pPr>
            <a:endParaRPr lang="en-US" sz="1548" kern="1200" dirty="0">
              <a:solidFill>
                <a:srgbClr val="35503B"/>
              </a:solidFill>
              <a:latin typeface="Helvetica" pitchFamily="2" charset="0"/>
            </a:endParaRPr>
          </a:p>
          <a:p>
            <a:pPr marL="196596" indent="-196596" defTabSz="786384">
              <a:spcBef>
                <a:spcPts val="860"/>
              </a:spcBef>
              <a:spcAft>
                <a:spcPts val="600"/>
              </a:spcAft>
            </a:pPr>
            <a:r>
              <a:rPr lang="en-US" sz="1548" kern="1200" dirty="0">
                <a:solidFill>
                  <a:srgbClr val="35503B"/>
                </a:solidFill>
                <a:latin typeface="Helvetica" pitchFamily="2" charset="0"/>
              </a:rPr>
              <a:t>Assoc. Prof. for Dermatology at Yale University</a:t>
            </a:r>
          </a:p>
          <a:p>
            <a:pPr marL="196596" indent="-196596" defTabSz="786384">
              <a:spcBef>
                <a:spcPts val="860"/>
              </a:spcBef>
              <a:spcAft>
                <a:spcPts val="600"/>
              </a:spcAft>
            </a:pPr>
            <a:r>
              <a:rPr lang="en-US" sz="1548" dirty="0">
                <a:solidFill>
                  <a:srgbClr val="35503B"/>
                </a:solidFill>
                <a:latin typeface="Helvetica" pitchFamily="2" charset="0"/>
              </a:rPr>
              <a:t>&gt;15 years experience in hair regeneration</a:t>
            </a:r>
            <a:endParaRPr lang="en-US" sz="1204" kern="1200" dirty="0">
              <a:solidFill>
                <a:srgbClr val="35503B"/>
              </a:solidFill>
              <a:latin typeface="Helvetica" pitchFamily="2" charset="0"/>
            </a:endParaRPr>
          </a:p>
          <a:p>
            <a:pPr algn="ctr"/>
            <a:endParaRPr lang="en-US" sz="1400" dirty="0">
              <a:solidFill>
                <a:srgbClr val="35503B"/>
              </a:solidFill>
              <a:latin typeface="Helvetica" pitchFamily="2" charset="0"/>
            </a:endParaRPr>
          </a:p>
        </p:txBody>
      </p:sp>
      <p:sp>
        <p:nvSpPr>
          <p:cNvPr id="7" name="Text Placeholder 4">
            <a:extLst>
              <a:ext uri="{FF2B5EF4-FFF2-40B4-BE49-F238E27FC236}">
                <a16:creationId xmlns:a16="http://schemas.microsoft.com/office/drawing/2014/main" id="{12A59CA5-235E-E93F-029E-51732F2F0BB6}"/>
              </a:ext>
            </a:extLst>
          </p:cNvPr>
          <p:cNvSpPr txBox="1">
            <a:spLocks/>
          </p:cNvSpPr>
          <p:nvPr/>
        </p:nvSpPr>
        <p:spPr>
          <a:xfrm>
            <a:off x="3212315" y="3453028"/>
            <a:ext cx="2835065" cy="206245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786384">
              <a:spcBef>
                <a:spcPts val="0"/>
              </a:spcBef>
              <a:buNone/>
            </a:pPr>
            <a:r>
              <a:rPr lang="en-US" sz="1720" b="1" kern="1200" dirty="0" err="1">
                <a:solidFill>
                  <a:srgbClr val="35503B"/>
                </a:solidFill>
                <a:latin typeface="Helvetica" pitchFamily="2" charset="0"/>
              </a:rPr>
              <a:t>Yiqun</a:t>
            </a:r>
            <a:r>
              <a:rPr lang="en-US" sz="1720" b="1" kern="1200" dirty="0">
                <a:solidFill>
                  <a:srgbClr val="35503B"/>
                </a:solidFill>
                <a:latin typeface="Helvetica" pitchFamily="2" charset="0"/>
              </a:rPr>
              <a:t> Jiang</a:t>
            </a:r>
          </a:p>
          <a:p>
            <a:pPr marL="0" indent="0" algn="ctr" defTabSz="786384">
              <a:spcBef>
                <a:spcPts val="0"/>
              </a:spcBef>
              <a:spcAft>
                <a:spcPts val="600"/>
              </a:spcAft>
              <a:buNone/>
            </a:pPr>
            <a:endParaRPr lang="en-US" sz="1720" b="1" kern="1200" dirty="0">
              <a:solidFill>
                <a:srgbClr val="35503B"/>
              </a:solidFill>
              <a:latin typeface="Helvetica" pitchFamily="2" charset="0"/>
            </a:endParaRPr>
          </a:p>
          <a:p>
            <a:pPr marL="196596" indent="-196596" defTabSz="786384">
              <a:spcBef>
                <a:spcPts val="860"/>
              </a:spcBef>
              <a:spcAft>
                <a:spcPts val="600"/>
              </a:spcAft>
            </a:pPr>
            <a:r>
              <a:rPr lang="en-US" sz="1548" kern="1200" dirty="0">
                <a:solidFill>
                  <a:srgbClr val="35503B"/>
                </a:solidFill>
                <a:latin typeface="Helvetica" pitchFamily="2" charset="0"/>
              </a:rPr>
              <a:t>PhD candidate in the Myung Lab</a:t>
            </a:r>
          </a:p>
          <a:p>
            <a:pPr marL="196596" indent="-196596" defTabSz="786384">
              <a:spcBef>
                <a:spcPts val="860"/>
              </a:spcBef>
              <a:spcAft>
                <a:spcPts val="600"/>
              </a:spcAft>
            </a:pPr>
            <a:r>
              <a:rPr lang="en-US" sz="1548" dirty="0">
                <a:solidFill>
                  <a:srgbClr val="35503B"/>
                </a:solidFill>
                <a:latin typeface="Helvetica" pitchFamily="2" charset="0"/>
              </a:rPr>
              <a:t>Hair follicle development and hair regeneration</a:t>
            </a:r>
            <a:endParaRPr lang="en-US" sz="1548" kern="1200" dirty="0">
              <a:solidFill>
                <a:srgbClr val="35503B"/>
              </a:solidFill>
              <a:latin typeface="Helvetica" pitchFamily="2" charset="0"/>
            </a:endParaRPr>
          </a:p>
          <a:p>
            <a:pPr marL="0" indent="0" defTabSz="786384">
              <a:spcBef>
                <a:spcPts val="860"/>
              </a:spcBef>
              <a:buNone/>
            </a:pPr>
            <a:endParaRPr lang="en-US" sz="1204" kern="1200" dirty="0">
              <a:solidFill>
                <a:srgbClr val="35503B"/>
              </a:solidFill>
              <a:latin typeface="Helvetica" pitchFamily="2" charset="0"/>
            </a:endParaRPr>
          </a:p>
          <a:p>
            <a:pPr marL="196596" indent="-196596" defTabSz="786384">
              <a:spcBef>
                <a:spcPts val="860"/>
              </a:spcBef>
            </a:pPr>
            <a:endParaRPr lang="en-US" sz="1204" kern="1200" dirty="0">
              <a:solidFill>
                <a:srgbClr val="35503B"/>
              </a:solidFill>
              <a:latin typeface="Helvetica" pitchFamily="2" charset="0"/>
            </a:endParaRPr>
          </a:p>
          <a:p>
            <a:pPr marL="0" indent="0" algn="ctr">
              <a:buNone/>
            </a:pPr>
            <a:endParaRPr lang="en-US" sz="1400" dirty="0">
              <a:solidFill>
                <a:srgbClr val="35503B"/>
              </a:solidFill>
              <a:latin typeface="Helvetica" pitchFamily="2" charset="0"/>
            </a:endParaRPr>
          </a:p>
        </p:txBody>
      </p:sp>
      <p:sp>
        <p:nvSpPr>
          <p:cNvPr id="8" name="Text Placeholder 4">
            <a:extLst>
              <a:ext uri="{FF2B5EF4-FFF2-40B4-BE49-F238E27FC236}">
                <a16:creationId xmlns:a16="http://schemas.microsoft.com/office/drawing/2014/main" id="{1AB9955F-40D3-4E87-46A3-FBD04A93FC17}"/>
              </a:ext>
            </a:extLst>
          </p:cNvPr>
          <p:cNvSpPr txBox="1">
            <a:spLocks/>
          </p:cNvSpPr>
          <p:nvPr/>
        </p:nvSpPr>
        <p:spPr>
          <a:xfrm>
            <a:off x="9114261" y="3453028"/>
            <a:ext cx="2823197" cy="20624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786384">
              <a:spcBef>
                <a:spcPts val="0"/>
              </a:spcBef>
              <a:buNone/>
            </a:pPr>
            <a:r>
              <a:rPr lang="en-US" sz="1720" b="1" kern="1200" dirty="0">
                <a:solidFill>
                  <a:srgbClr val="35503B"/>
                </a:solidFill>
                <a:latin typeface="Helvetica" pitchFamily="2" charset="0"/>
              </a:rPr>
              <a:t>Ali Hamodi </a:t>
            </a:r>
            <a:r>
              <a:rPr lang="en-US" sz="1720" b="1" kern="1200" dirty="0" err="1">
                <a:solidFill>
                  <a:srgbClr val="35503B"/>
                </a:solidFill>
                <a:latin typeface="Helvetica" pitchFamily="2" charset="0"/>
              </a:rPr>
              <a:t>Alshuwaykh</a:t>
            </a:r>
            <a:r>
              <a:rPr lang="en-US" sz="1720" b="1" kern="1200" dirty="0">
                <a:solidFill>
                  <a:srgbClr val="35503B"/>
                </a:solidFill>
                <a:latin typeface="Helvetica" pitchFamily="2" charset="0"/>
              </a:rPr>
              <a:t>, PhD</a:t>
            </a:r>
          </a:p>
          <a:p>
            <a:pPr defTabSz="786384">
              <a:spcBef>
                <a:spcPts val="860"/>
              </a:spcBef>
              <a:spcAft>
                <a:spcPts val="600"/>
              </a:spcAft>
            </a:pPr>
            <a:r>
              <a:rPr lang="en-US" sz="1548" dirty="0">
                <a:solidFill>
                  <a:srgbClr val="35503B"/>
                </a:solidFill>
                <a:latin typeface="Helvetica" pitchFamily="2" charset="0"/>
              </a:rPr>
              <a:t>Assoc. Res. Scientist Yale Dept. Neuroscience</a:t>
            </a:r>
          </a:p>
          <a:p>
            <a:pPr defTabSz="786384">
              <a:spcBef>
                <a:spcPts val="860"/>
              </a:spcBef>
              <a:spcAft>
                <a:spcPts val="600"/>
              </a:spcAft>
            </a:pPr>
            <a:r>
              <a:rPr lang="en-US" sz="1548" dirty="0">
                <a:solidFill>
                  <a:srgbClr val="35503B"/>
                </a:solidFill>
                <a:latin typeface="Helvetica" pitchFamily="2" charset="0"/>
              </a:rPr>
              <a:t>Yale </a:t>
            </a:r>
            <a:r>
              <a:rPr lang="en-US" sz="1548" dirty="0" err="1">
                <a:solidFill>
                  <a:srgbClr val="35503B"/>
                </a:solidFill>
                <a:latin typeface="Helvetica" pitchFamily="2" charset="0"/>
              </a:rPr>
              <a:t>Blavatnik</a:t>
            </a:r>
            <a:r>
              <a:rPr lang="en-US" sz="1548" dirty="0">
                <a:solidFill>
                  <a:srgbClr val="35503B"/>
                </a:solidFill>
                <a:latin typeface="Helvetica" pitchFamily="2" charset="0"/>
              </a:rPr>
              <a:t> Assoc.</a:t>
            </a:r>
          </a:p>
        </p:txBody>
      </p:sp>
      <p:sp>
        <p:nvSpPr>
          <p:cNvPr id="9" name="Text Placeholder 4">
            <a:extLst>
              <a:ext uri="{FF2B5EF4-FFF2-40B4-BE49-F238E27FC236}">
                <a16:creationId xmlns:a16="http://schemas.microsoft.com/office/drawing/2014/main" id="{03E805B3-3091-A712-FE95-1E14426467F1}"/>
              </a:ext>
            </a:extLst>
          </p:cNvPr>
          <p:cNvSpPr txBox="1">
            <a:spLocks/>
          </p:cNvSpPr>
          <p:nvPr/>
        </p:nvSpPr>
        <p:spPr>
          <a:xfrm>
            <a:off x="6169225" y="3453028"/>
            <a:ext cx="2835065" cy="30049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786384">
              <a:spcBef>
                <a:spcPts val="0"/>
              </a:spcBef>
              <a:buNone/>
            </a:pPr>
            <a:r>
              <a:rPr lang="en-US" sz="1720" b="1" kern="1200" dirty="0">
                <a:solidFill>
                  <a:srgbClr val="35503B"/>
                </a:solidFill>
                <a:latin typeface="Helvetica" pitchFamily="2" charset="0"/>
              </a:rPr>
              <a:t>Manuel Mohr, PhD</a:t>
            </a:r>
          </a:p>
          <a:p>
            <a:pPr marL="0" indent="0" algn="ctr" defTabSz="786384">
              <a:spcBef>
                <a:spcPts val="0"/>
              </a:spcBef>
              <a:buNone/>
            </a:pPr>
            <a:endParaRPr lang="en-US" sz="1720" b="1" kern="1200" dirty="0">
              <a:solidFill>
                <a:srgbClr val="35503B"/>
              </a:solidFill>
              <a:latin typeface="Helvetica" pitchFamily="2" charset="0"/>
            </a:endParaRPr>
          </a:p>
          <a:p>
            <a:pPr defTabSz="786384">
              <a:spcBef>
                <a:spcPts val="860"/>
              </a:spcBef>
              <a:spcAft>
                <a:spcPts val="600"/>
              </a:spcAft>
            </a:pPr>
            <a:r>
              <a:rPr lang="en-US" sz="1548" dirty="0">
                <a:solidFill>
                  <a:srgbClr val="35503B"/>
                </a:solidFill>
                <a:latin typeface="Helvetica" pitchFamily="2" charset="0"/>
              </a:rPr>
              <a:t>Molecular Biotechnologist</a:t>
            </a:r>
          </a:p>
          <a:p>
            <a:pPr marL="171450" indent="-171450" defTabSz="786384">
              <a:spcBef>
                <a:spcPts val="860"/>
              </a:spcBef>
              <a:spcAft>
                <a:spcPts val="600"/>
              </a:spcAft>
              <a:buFont typeface="Arial" panose="020B0604020202020204" pitchFamily="34" charset="0"/>
              <a:buChar char="•"/>
            </a:pPr>
            <a:r>
              <a:rPr lang="en-US" sz="1548" dirty="0">
                <a:solidFill>
                  <a:srgbClr val="35503B"/>
                </a:solidFill>
                <a:latin typeface="Helvetica" pitchFamily="2" charset="0"/>
              </a:rPr>
              <a:t>Yale </a:t>
            </a:r>
            <a:r>
              <a:rPr lang="en-US" sz="1548" dirty="0" err="1">
                <a:solidFill>
                  <a:srgbClr val="35503B"/>
                </a:solidFill>
                <a:latin typeface="Helvetica" pitchFamily="2" charset="0"/>
              </a:rPr>
              <a:t>Blavatnik</a:t>
            </a:r>
            <a:r>
              <a:rPr lang="en-US" sz="1548" dirty="0">
                <a:solidFill>
                  <a:srgbClr val="35503B"/>
                </a:solidFill>
                <a:latin typeface="Helvetica" pitchFamily="2" charset="0"/>
              </a:rPr>
              <a:t> Entrepreneurial Fellow</a:t>
            </a:r>
          </a:p>
          <a:p>
            <a:pPr marL="171450" indent="-171450" defTabSz="786384">
              <a:spcBef>
                <a:spcPts val="860"/>
              </a:spcBef>
              <a:spcAft>
                <a:spcPts val="600"/>
              </a:spcAft>
              <a:buFont typeface="Arial" panose="020B0604020202020204" pitchFamily="34" charset="0"/>
              <a:buChar char="•"/>
            </a:pPr>
            <a:r>
              <a:rPr lang="en-US" sz="1548" dirty="0">
                <a:solidFill>
                  <a:srgbClr val="35503B"/>
                </a:solidFill>
                <a:latin typeface="Helvetica" pitchFamily="2" charset="0"/>
              </a:rPr>
              <a:t>Biotech leadership experience</a:t>
            </a:r>
          </a:p>
        </p:txBody>
      </p:sp>
      <p:sp>
        <p:nvSpPr>
          <p:cNvPr id="10" name="Title 19">
            <a:extLst>
              <a:ext uri="{FF2B5EF4-FFF2-40B4-BE49-F238E27FC236}">
                <a16:creationId xmlns:a16="http://schemas.microsoft.com/office/drawing/2014/main" id="{2E16A489-46FA-1A94-DB1E-CB7B9BFD18A1}"/>
              </a:ext>
            </a:extLst>
          </p:cNvPr>
          <p:cNvSpPr txBox="1">
            <a:spLocks/>
          </p:cNvSpPr>
          <p:nvPr/>
        </p:nvSpPr>
        <p:spPr>
          <a:xfrm>
            <a:off x="838200" y="304833"/>
            <a:ext cx="10515600" cy="775386"/>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46B653"/>
                </a:solidFill>
                <a:latin typeface="Helvetica" pitchFamily="2" charset="0"/>
              </a:rPr>
              <a:t>The</a:t>
            </a:r>
            <a:r>
              <a:rPr lang="en-US" dirty="0">
                <a:solidFill>
                  <a:srgbClr val="35503B"/>
                </a:solidFill>
                <a:latin typeface="Helvetica" pitchFamily="2" charset="0"/>
              </a:rPr>
              <a:t>           </a:t>
            </a:r>
            <a:r>
              <a:rPr lang="en-US" dirty="0">
                <a:solidFill>
                  <a:srgbClr val="46B653"/>
                </a:solidFill>
                <a:latin typeface="Helvetica" pitchFamily="2" charset="0"/>
              </a:rPr>
              <a:t>Team</a:t>
            </a:r>
          </a:p>
        </p:txBody>
      </p:sp>
      <p:pic>
        <p:nvPicPr>
          <p:cNvPr id="11" name="Picture 2">
            <a:extLst>
              <a:ext uri="{FF2B5EF4-FFF2-40B4-BE49-F238E27FC236}">
                <a16:creationId xmlns:a16="http://schemas.microsoft.com/office/drawing/2014/main" id="{42CD3EF7-BA35-DDBE-13E9-82972E3AF4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534" t="705" r="19043" b="15178"/>
          <a:stretch/>
        </p:blipFill>
        <p:spPr bwMode="auto">
          <a:xfrm>
            <a:off x="820581" y="1456734"/>
            <a:ext cx="1724604" cy="1721300"/>
          </a:xfrm>
          <a:prstGeom prst="ellipse">
            <a:avLst/>
          </a:prstGeom>
          <a:noFill/>
          <a:ln w="38100">
            <a:solidFill>
              <a:schemeClr val="accent6"/>
            </a:solidFill>
          </a:ln>
          <a:extLst>
            <a:ext uri="{909E8E84-426E-40DD-AFC4-6F175D3DCCD1}">
              <a14:hiddenFill xmlns:a14="http://schemas.microsoft.com/office/drawing/2010/main">
                <a:solidFill>
                  <a:srgbClr val="FFFFFF"/>
                </a:solidFill>
              </a14:hiddenFill>
            </a:ext>
          </a:extLst>
        </p:spPr>
      </p:pic>
      <p:pic>
        <p:nvPicPr>
          <p:cNvPr id="12" name="Picture 11" descr="A person wearing glasses and a white shirt&#10;&#10;Description automatically generated">
            <a:extLst>
              <a:ext uri="{FF2B5EF4-FFF2-40B4-BE49-F238E27FC236}">
                <a16:creationId xmlns:a16="http://schemas.microsoft.com/office/drawing/2014/main" id="{C96BAE90-3448-D48A-54EE-49E37885E6B1}"/>
              </a:ext>
            </a:extLst>
          </p:cNvPr>
          <p:cNvPicPr>
            <a:picLocks noChangeAspect="1"/>
          </p:cNvPicPr>
          <p:nvPr/>
        </p:nvPicPr>
        <p:blipFill rotWithShape="1">
          <a:blip r:embed="rId5"/>
          <a:srcRect l="8736" t="5671" r="13889" b="17101"/>
          <a:stretch/>
        </p:blipFill>
        <p:spPr>
          <a:xfrm>
            <a:off x="6712586" y="1456736"/>
            <a:ext cx="1724603" cy="1721298"/>
          </a:xfrm>
          <a:prstGeom prst="ellipse">
            <a:avLst/>
          </a:prstGeom>
          <a:ln w="38100">
            <a:solidFill>
              <a:schemeClr val="accent6"/>
            </a:solidFill>
          </a:ln>
        </p:spPr>
      </p:pic>
      <p:pic>
        <p:nvPicPr>
          <p:cNvPr id="13" name="Picture 12" descr="A person with long black hair&#10;&#10;Description automatically generated">
            <a:extLst>
              <a:ext uri="{FF2B5EF4-FFF2-40B4-BE49-F238E27FC236}">
                <a16:creationId xmlns:a16="http://schemas.microsoft.com/office/drawing/2014/main" id="{29FB5F3E-8AD3-BF06-4E96-34E394151FEE}"/>
              </a:ext>
            </a:extLst>
          </p:cNvPr>
          <p:cNvPicPr>
            <a:picLocks noChangeAspect="1"/>
          </p:cNvPicPr>
          <p:nvPr/>
        </p:nvPicPr>
        <p:blipFill rotWithShape="1">
          <a:blip r:embed="rId6"/>
          <a:srcRect l="5026" t="2951" r="2644" b="1"/>
          <a:stretch/>
        </p:blipFill>
        <p:spPr>
          <a:xfrm>
            <a:off x="3769200" y="1456735"/>
            <a:ext cx="1721300" cy="1721299"/>
          </a:xfrm>
          <a:prstGeom prst="ellipse">
            <a:avLst/>
          </a:prstGeom>
          <a:ln w="38100">
            <a:solidFill>
              <a:schemeClr val="accent6"/>
            </a:solidFill>
          </a:ln>
        </p:spPr>
      </p:pic>
      <p:pic>
        <p:nvPicPr>
          <p:cNvPr id="14" name="Picture 13" descr="A person smiling for the camera&#10;&#10;Description automatically generated">
            <a:extLst>
              <a:ext uri="{FF2B5EF4-FFF2-40B4-BE49-F238E27FC236}">
                <a16:creationId xmlns:a16="http://schemas.microsoft.com/office/drawing/2014/main" id="{87470FB5-C0E0-CA9F-DABF-3FDD4E7BBF72}"/>
              </a:ext>
            </a:extLst>
          </p:cNvPr>
          <p:cNvPicPr>
            <a:picLocks noChangeAspect="1"/>
          </p:cNvPicPr>
          <p:nvPr/>
        </p:nvPicPr>
        <p:blipFill rotWithShape="1">
          <a:blip r:embed="rId7"/>
          <a:srcRect l="1720" t="2307" r="2166" b="1580"/>
          <a:stretch/>
        </p:blipFill>
        <p:spPr>
          <a:xfrm>
            <a:off x="9661013" y="1425382"/>
            <a:ext cx="1729691" cy="1742409"/>
          </a:xfrm>
          <a:prstGeom prst="ellipse">
            <a:avLst/>
          </a:prstGeom>
          <a:ln w="38100">
            <a:solidFill>
              <a:schemeClr val="accent6"/>
            </a:solidFill>
          </a:ln>
        </p:spPr>
      </p:pic>
      <p:pic>
        <p:nvPicPr>
          <p:cNvPr id="15" name="Picture 14" descr="A logo with a drop of hair&#10;&#10;Description automatically generated">
            <a:extLst>
              <a:ext uri="{FF2B5EF4-FFF2-40B4-BE49-F238E27FC236}">
                <a16:creationId xmlns:a16="http://schemas.microsoft.com/office/drawing/2014/main" id="{C9992E76-3B09-9B2E-C99E-A81BF78C41C6}"/>
              </a:ext>
            </a:extLst>
          </p:cNvPr>
          <p:cNvPicPr>
            <a:picLocks noChangeAspect="1"/>
          </p:cNvPicPr>
          <p:nvPr/>
        </p:nvPicPr>
        <p:blipFill>
          <a:blip r:embed="rId8"/>
          <a:stretch>
            <a:fillRect/>
          </a:stretch>
        </p:blipFill>
        <p:spPr>
          <a:xfrm>
            <a:off x="5276076" y="114220"/>
            <a:ext cx="1260765" cy="1020619"/>
          </a:xfrm>
          <a:prstGeom prst="rect">
            <a:avLst/>
          </a:prstGeom>
        </p:spPr>
      </p:pic>
    </p:spTree>
    <p:extLst>
      <p:ext uri="{BB962C8B-B14F-4D97-AF65-F5344CB8AC3E}">
        <p14:creationId xmlns:p14="http://schemas.microsoft.com/office/powerpoint/2010/main" val="3821149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C2B619C-3A91-DBCF-CA76-95C27E6DDA60}"/>
              </a:ext>
            </a:extLst>
          </p:cNvPr>
          <p:cNvPicPr>
            <a:picLocks noChangeAspect="1"/>
          </p:cNvPicPr>
          <p:nvPr/>
        </p:nvPicPr>
        <p:blipFill rotWithShape="1">
          <a:blip r:embed="rId5"/>
          <a:srcRect l="51541" b="41414"/>
          <a:stretch/>
        </p:blipFill>
        <p:spPr>
          <a:xfrm>
            <a:off x="4855676" y="7266723"/>
            <a:ext cx="1313549" cy="683675"/>
          </a:xfrm>
          <a:prstGeom prst="rect">
            <a:avLst/>
          </a:prstGeom>
        </p:spPr>
      </p:pic>
      <p:sp>
        <p:nvSpPr>
          <p:cNvPr id="18" name="TextBox 17">
            <a:extLst>
              <a:ext uri="{FF2B5EF4-FFF2-40B4-BE49-F238E27FC236}">
                <a16:creationId xmlns:a16="http://schemas.microsoft.com/office/drawing/2014/main" id="{41A4669A-3758-FDA7-C3A1-A2FAB24BB481}"/>
              </a:ext>
            </a:extLst>
          </p:cNvPr>
          <p:cNvSpPr txBox="1"/>
          <p:nvPr/>
        </p:nvSpPr>
        <p:spPr>
          <a:xfrm>
            <a:off x="5917342" y="7390536"/>
            <a:ext cx="1296573" cy="369332"/>
          </a:xfrm>
          <a:prstGeom prst="rect">
            <a:avLst/>
          </a:prstGeom>
          <a:noFill/>
        </p:spPr>
        <p:txBody>
          <a:bodyPr wrap="none" rtlCol="0">
            <a:spAutoFit/>
          </a:bodyPr>
          <a:lstStyle/>
          <a:p>
            <a:r>
              <a:rPr lang="en-US" dirty="0"/>
              <a:t>confidential</a:t>
            </a:r>
          </a:p>
        </p:txBody>
      </p:sp>
      <p:sp>
        <p:nvSpPr>
          <p:cNvPr id="4" name="Rectangle: Rounded Corners 55">
            <a:extLst>
              <a:ext uri="{FF2B5EF4-FFF2-40B4-BE49-F238E27FC236}">
                <a16:creationId xmlns:a16="http://schemas.microsoft.com/office/drawing/2014/main" id="{7672667C-9841-A273-7965-D09D3740151A}"/>
              </a:ext>
            </a:extLst>
          </p:cNvPr>
          <p:cNvSpPr/>
          <p:nvPr/>
        </p:nvSpPr>
        <p:spPr>
          <a:xfrm>
            <a:off x="79118" y="1112318"/>
            <a:ext cx="3665603" cy="4974940"/>
          </a:xfrm>
          <a:prstGeom prst="roundRect">
            <a:avLst>
              <a:gd name="adj" fmla="val 9183"/>
            </a:avLst>
          </a:prstGeom>
          <a:solidFill>
            <a:srgbClr val="36503B">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5" name="Rectangle: Rounded Corners 36">
            <a:extLst>
              <a:ext uri="{FF2B5EF4-FFF2-40B4-BE49-F238E27FC236}">
                <a16:creationId xmlns:a16="http://schemas.microsoft.com/office/drawing/2014/main" id="{61839E70-0DDF-A028-B907-C9A2E0518ECF}"/>
              </a:ext>
            </a:extLst>
          </p:cNvPr>
          <p:cNvSpPr/>
          <p:nvPr/>
        </p:nvSpPr>
        <p:spPr>
          <a:xfrm>
            <a:off x="4952259" y="1307340"/>
            <a:ext cx="3408333" cy="350637"/>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Helvetica" pitchFamily="2" charset="0"/>
              </a:rPr>
              <a:t>Male Patterned</a:t>
            </a:r>
            <a:r>
              <a:rPr lang="en-US" dirty="0">
                <a:latin typeface="Helvetica" pitchFamily="2" charset="0"/>
              </a:rPr>
              <a:t> Hair Loss</a:t>
            </a:r>
          </a:p>
        </p:txBody>
      </p:sp>
      <p:sp>
        <p:nvSpPr>
          <p:cNvPr id="15" name="Rectangle: Rounded Corners 55">
            <a:extLst>
              <a:ext uri="{FF2B5EF4-FFF2-40B4-BE49-F238E27FC236}">
                <a16:creationId xmlns:a16="http://schemas.microsoft.com/office/drawing/2014/main" id="{385F8037-98CA-3C57-F240-6DB9C62D0AD1}"/>
              </a:ext>
            </a:extLst>
          </p:cNvPr>
          <p:cNvSpPr/>
          <p:nvPr/>
        </p:nvSpPr>
        <p:spPr>
          <a:xfrm>
            <a:off x="9238849" y="1111010"/>
            <a:ext cx="2841485" cy="4536803"/>
          </a:xfrm>
          <a:prstGeom prst="roundRect">
            <a:avLst>
              <a:gd name="adj" fmla="val 9183"/>
            </a:avLst>
          </a:prstGeom>
          <a:solidFill>
            <a:srgbClr val="36503B">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cxnSp>
        <p:nvCxnSpPr>
          <p:cNvPr id="16" name="Elbow Connector 54">
            <a:extLst>
              <a:ext uri="{FF2B5EF4-FFF2-40B4-BE49-F238E27FC236}">
                <a16:creationId xmlns:a16="http://schemas.microsoft.com/office/drawing/2014/main" id="{36077A57-C34E-7379-7886-2DC022F709E0}"/>
              </a:ext>
            </a:extLst>
          </p:cNvPr>
          <p:cNvCxnSpPr>
            <a:cxnSpLocks/>
          </p:cNvCxnSpPr>
          <p:nvPr/>
        </p:nvCxnSpPr>
        <p:spPr>
          <a:xfrm>
            <a:off x="10128202" y="2819467"/>
            <a:ext cx="520423" cy="41779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2F3B951-314E-0696-65AB-D886D9DF539B}"/>
              </a:ext>
            </a:extLst>
          </p:cNvPr>
          <p:cNvSpPr txBox="1"/>
          <p:nvPr/>
        </p:nvSpPr>
        <p:spPr>
          <a:xfrm>
            <a:off x="9239725" y="2620652"/>
            <a:ext cx="1128173" cy="338554"/>
          </a:xfrm>
          <a:prstGeom prst="rect">
            <a:avLst/>
          </a:prstGeom>
          <a:noFill/>
        </p:spPr>
        <p:txBody>
          <a:bodyPr wrap="square" rtlCol="0">
            <a:spAutoFit/>
          </a:bodyPr>
          <a:lstStyle/>
          <a:p>
            <a:r>
              <a:rPr lang="en-US" sz="1600" dirty="0">
                <a:latin typeface="Helvetica" pitchFamily="2" charset="0"/>
                <a:cs typeface="Arial" panose="020B0604020202020204" pitchFamily="34" charset="0"/>
              </a:rPr>
              <a:t>1</a:t>
            </a:r>
            <a:r>
              <a:rPr lang="en-US" sz="1600" baseline="30000" dirty="0">
                <a:latin typeface="Helvetica" pitchFamily="2" charset="0"/>
                <a:cs typeface="Arial" panose="020B0604020202020204" pitchFamily="34" charset="0"/>
              </a:rPr>
              <a:t>st</a:t>
            </a:r>
            <a:r>
              <a:rPr lang="en-US" sz="1600" dirty="0">
                <a:latin typeface="Helvetica" pitchFamily="2" charset="0"/>
                <a:cs typeface="Arial" panose="020B0604020202020204" pitchFamily="34" charset="0"/>
              </a:rPr>
              <a:t> Line</a:t>
            </a:r>
          </a:p>
        </p:txBody>
      </p:sp>
      <p:sp>
        <p:nvSpPr>
          <p:cNvPr id="22" name="TextBox 21">
            <a:extLst>
              <a:ext uri="{FF2B5EF4-FFF2-40B4-BE49-F238E27FC236}">
                <a16:creationId xmlns:a16="http://schemas.microsoft.com/office/drawing/2014/main" id="{90F476A2-8CAD-0E00-6693-95668FC2C6CD}"/>
              </a:ext>
            </a:extLst>
          </p:cNvPr>
          <p:cNvSpPr txBox="1"/>
          <p:nvPr/>
        </p:nvSpPr>
        <p:spPr>
          <a:xfrm>
            <a:off x="10646140" y="2261364"/>
            <a:ext cx="1128173" cy="338554"/>
          </a:xfrm>
          <a:prstGeom prst="rect">
            <a:avLst/>
          </a:prstGeom>
          <a:noFill/>
        </p:spPr>
        <p:txBody>
          <a:bodyPr wrap="square" rtlCol="0">
            <a:spAutoFit/>
          </a:bodyPr>
          <a:lstStyle/>
          <a:p>
            <a:r>
              <a:rPr lang="en-US" sz="1600" dirty="0">
                <a:latin typeface="Helvetica" pitchFamily="2" charset="0"/>
                <a:cs typeface="Arial" panose="020B0604020202020204" pitchFamily="34" charset="0"/>
              </a:rPr>
              <a:t>Minoxidil</a:t>
            </a:r>
          </a:p>
        </p:txBody>
      </p:sp>
      <p:sp>
        <p:nvSpPr>
          <p:cNvPr id="23" name="TextBox 22">
            <a:extLst>
              <a:ext uri="{FF2B5EF4-FFF2-40B4-BE49-F238E27FC236}">
                <a16:creationId xmlns:a16="http://schemas.microsoft.com/office/drawing/2014/main" id="{50C78631-0F50-B972-6A80-82CAE1076CF9}"/>
              </a:ext>
            </a:extLst>
          </p:cNvPr>
          <p:cNvSpPr txBox="1"/>
          <p:nvPr/>
        </p:nvSpPr>
        <p:spPr>
          <a:xfrm>
            <a:off x="10608301" y="3024108"/>
            <a:ext cx="1455957" cy="338554"/>
          </a:xfrm>
          <a:prstGeom prst="rect">
            <a:avLst/>
          </a:prstGeom>
          <a:noFill/>
        </p:spPr>
        <p:txBody>
          <a:bodyPr wrap="square" rtlCol="0">
            <a:spAutoFit/>
          </a:bodyPr>
          <a:lstStyle/>
          <a:p>
            <a:r>
              <a:rPr lang="en-US" sz="1600" dirty="0">
                <a:latin typeface="Helvetica" pitchFamily="2" charset="0"/>
                <a:cs typeface="Arial" panose="020B0604020202020204" pitchFamily="34" charset="0"/>
              </a:rPr>
              <a:t>Finasteride</a:t>
            </a:r>
          </a:p>
        </p:txBody>
      </p:sp>
      <p:cxnSp>
        <p:nvCxnSpPr>
          <p:cNvPr id="24" name="Elbow Connector 41">
            <a:extLst>
              <a:ext uri="{FF2B5EF4-FFF2-40B4-BE49-F238E27FC236}">
                <a16:creationId xmlns:a16="http://schemas.microsoft.com/office/drawing/2014/main" id="{AC621B87-B930-7060-F7B0-4A8FF5409555}"/>
              </a:ext>
            </a:extLst>
          </p:cNvPr>
          <p:cNvCxnSpPr>
            <a:cxnSpLocks/>
          </p:cNvCxnSpPr>
          <p:nvPr/>
        </p:nvCxnSpPr>
        <p:spPr>
          <a:xfrm flipV="1">
            <a:off x="10128202" y="2450135"/>
            <a:ext cx="517918" cy="36933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44">
            <a:extLst>
              <a:ext uri="{FF2B5EF4-FFF2-40B4-BE49-F238E27FC236}">
                <a16:creationId xmlns:a16="http://schemas.microsoft.com/office/drawing/2014/main" id="{14ECE9E8-903D-C08A-7A96-42370FBF15E1}"/>
              </a:ext>
            </a:extLst>
          </p:cNvPr>
          <p:cNvCxnSpPr>
            <a:cxnSpLocks/>
          </p:cNvCxnSpPr>
          <p:nvPr/>
        </p:nvCxnSpPr>
        <p:spPr>
          <a:xfrm>
            <a:off x="10128202" y="4172173"/>
            <a:ext cx="520423" cy="41491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618BC71-0D41-D69E-0E66-4FA0A10C2157}"/>
              </a:ext>
            </a:extLst>
          </p:cNvPr>
          <p:cNvSpPr txBox="1"/>
          <p:nvPr/>
        </p:nvSpPr>
        <p:spPr>
          <a:xfrm>
            <a:off x="9239725" y="3970482"/>
            <a:ext cx="1128173" cy="338554"/>
          </a:xfrm>
          <a:prstGeom prst="rect">
            <a:avLst/>
          </a:prstGeom>
          <a:noFill/>
        </p:spPr>
        <p:txBody>
          <a:bodyPr wrap="square" rtlCol="0">
            <a:spAutoFit/>
          </a:bodyPr>
          <a:lstStyle/>
          <a:p>
            <a:r>
              <a:rPr lang="en-US" sz="1600" dirty="0">
                <a:latin typeface="Helvetica" pitchFamily="2" charset="0"/>
                <a:cs typeface="Arial" panose="020B0604020202020204" pitchFamily="34" charset="0"/>
              </a:rPr>
              <a:t>2</a:t>
            </a:r>
            <a:r>
              <a:rPr lang="en-US" sz="1600" baseline="30000" dirty="0">
                <a:latin typeface="Helvetica" pitchFamily="2" charset="0"/>
                <a:cs typeface="Arial" panose="020B0604020202020204" pitchFamily="34" charset="0"/>
              </a:rPr>
              <a:t>nd</a:t>
            </a:r>
            <a:r>
              <a:rPr lang="en-US" sz="1600" dirty="0">
                <a:latin typeface="Helvetica" pitchFamily="2" charset="0"/>
                <a:cs typeface="Arial" panose="020B0604020202020204" pitchFamily="34" charset="0"/>
              </a:rPr>
              <a:t> Line</a:t>
            </a:r>
          </a:p>
        </p:txBody>
      </p:sp>
      <p:sp>
        <p:nvSpPr>
          <p:cNvPr id="27" name="TextBox 26">
            <a:extLst>
              <a:ext uri="{FF2B5EF4-FFF2-40B4-BE49-F238E27FC236}">
                <a16:creationId xmlns:a16="http://schemas.microsoft.com/office/drawing/2014/main" id="{E4147B32-442A-5D35-AB42-F81E006C916F}"/>
              </a:ext>
            </a:extLst>
          </p:cNvPr>
          <p:cNvSpPr txBox="1"/>
          <p:nvPr/>
        </p:nvSpPr>
        <p:spPr>
          <a:xfrm>
            <a:off x="10646140" y="3611194"/>
            <a:ext cx="1821244" cy="584775"/>
          </a:xfrm>
          <a:prstGeom prst="rect">
            <a:avLst/>
          </a:prstGeom>
          <a:noFill/>
        </p:spPr>
        <p:txBody>
          <a:bodyPr wrap="square" rtlCol="0">
            <a:spAutoFit/>
          </a:bodyPr>
          <a:lstStyle/>
          <a:p>
            <a:r>
              <a:rPr lang="en-US" sz="1600" dirty="0">
                <a:latin typeface="Helvetica" pitchFamily="2" charset="0"/>
                <a:cs typeface="Arial" panose="020B0604020202020204" pitchFamily="34" charset="0"/>
              </a:rPr>
              <a:t>Hair transplantation</a:t>
            </a:r>
          </a:p>
        </p:txBody>
      </p:sp>
      <p:sp>
        <p:nvSpPr>
          <p:cNvPr id="28" name="TextBox 27">
            <a:extLst>
              <a:ext uri="{FF2B5EF4-FFF2-40B4-BE49-F238E27FC236}">
                <a16:creationId xmlns:a16="http://schemas.microsoft.com/office/drawing/2014/main" id="{8F4C9D2C-E6C1-1375-ECB3-BD9C52D3B38F}"/>
              </a:ext>
            </a:extLst>
          </p:cNvPr>
          <p:cNvSpPr txBox="1"/>
          <p:nvPr/>
        </p:nvSpPr>
        <p:spPr>
          <a:xfrm>
            <a:off x="10608301" y="4373938"/>
            <a:ext cx="1455957" cy="338554"/>
          </a:xfrm>
          <a:prstGeom prst="rect">
            <a:avLst/>
          </a:prstGeom>
          <a:noFill/>
        </p:spPr>
        <p:txBody>
          <a:bodyPr wrap="square" rtlCol="0">
            <a:spAutoFit/>
          </a:bodyPr>
          <a:lstStyle/>
          <a:p>
            <a:r>
              <a:rPr lang="en-US" sz="1600" dirty="0">
                <a:latin typeface="Helvetica" pitchFamily="2" charset="0"/>
                <a:cs typeface="Arial" panose="020B0604020202020204" pitchFamily="34" charset="0"/>
              </a:rPr>
              <a:t>Alternatives</a:t>
            </a:r>
          </a:p>
        </p:txBody>
      </p:sp>
      <p:cxnSp>
        <p:nvCxnSpPr>
          <p:cNvPr id="29" name="Elbow Connector 53">
            <a:extLst>
              <a:ext uri="{FF2B5EF4-FFF2-40B4-BE49-F238E27FC236}">
                <a16:creationId xmlns:a16="http://schemas.microsoft.com/office/drawing/2014/main" id="{273B0718-3817-F634-5177-2260A3FBF372}"/>
              </a:ext>
            </a:extLst>
          </p:cNvPr>
          <p:cNvCxnSpPr>
            <a:cxnSpLocks/>
          </p:cNvCxnSpPr>
          <p:nvPr/>
        </p:nvCxnSpPr>
        <p:spPr>
          <a:xfrm flipV="1">
            <a:off x="10128202" y="3799965"/>
            <a:ext cx="517918" cy="372208"/>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C86CBDC-C7F6-8BFF-D2FF-33E851F96918}"/>
              </a:ext>
            </a:extLst>
          </p:cNvPr>
          <p:cNvSpPr txBox="1"/>
          <p:nvPr/>
        </p:nvSpPr>
        <p:spPr>
          <a:xfrm>
            <a:off x="9238849" y="1211533"/>
            <a:ext cx="2810033" cy="461665"/>
          </a:xfrm>
          <a:prstGeom prst="rect">
            <a:avLst/>
          </a:prstGeom>
          <a:noFill/>
        </p:spPr>
        <p:txBody>
          <a:bodyPr wrap="square" rtlCol="0">
            <a:spAutoFit/>
          </a:bodyPr>
          <a:lstStyle/>
          <a:p>
            <a:pPr algn="ctr"/>
            <a:r>
              <a:rPr lang="en-US" sz="2400" b="1" dirty="0">
                <a:latin typeface="Helvetica" pitchFamily="2" charset="0"/>
                <a:cs typeface="Arial" panose="020B0604020202020204" pitchFamily="34" charset="0"/>
              </a:rPr>
              <a:t>Standard of care</a:t>
            </a:r>
          </a:p>
        </p:txBody>
      </p:sp>
      <p:sp>
        <p:nvSpPr>
          <p:cNvPr id="31" name="TextBox 30">
            <a:extLst>
              <a:ext uri="{FF2B5EF4-FFF2-40B4-BE49-F238E27FC236}">
                <a16:creationId xmlns:a16="http://schemas.microsoft.com/office/drawing/2014/main" id="{4D80CD4C-447A-B15A-4E5A-F8CC59C8FAB5}"/>
              </a:ext>
            </a:extLst>
          </p:cNvPr>
          <p:cNvSpPr txBox="1"/>
          <p:nvPr/>
        </p:nvSpPr>
        <p:spPr>
          <a:xfrm>
            <a:off x="9708593" y="4875030"/>
            <a:ext cx="2065720" cy="400110"/>
          </a:xfrm>
          <a:prstGeom prst="rect">
            <a:avLst/>
          </a:prstGeom>
          <a:noFill/>
        </p:spPr>
        <p:txBody>
          <a:bodyPr wrap="square" rtlCol="0">
            <a:spAutoFit/>
          </a:bodyPr>
          <a:lstStyle/>
          <a:p>
            <a:pPr algn="ctr"/>
            <a:r>
              <a:rPr lang="en-US" sz="2000" b="1" dirty="0">
                <a:solidFill>
                  <a:srgbClr val="FF0000"/>
                </a:solidFill>
                <a:latin typeface="Helvetica" pitchFamily="2" charset="0"/>
                <a:cs typeface="Arial" panose="020B0604020202020204" pitchFamily="34" charset="0"/>
              </a:rPr>
              <a:t>No </a:t>
            </a:r>
            <a:r>
              <a:rPr lang="en-US" sz="2000" b="1" i="1" dirty="0">
                <a:solidFill>
                  <a:srgbClr val="FF0000"/>
                </a:solidFill>
                <a:latin typeface="Helvetica" pitchFamily="2" charset="0"/>
                <a:cs typeface="Arial" panose="020B0604020202020204" pitchFamily="34" charset="0"/>
              </a:rPr>
              <a:t>NEW</a:t>
            </a:r>
            <a:r>
              <a:rPr lang="en-US" sz="2000" b="1" dirty="0">
                <a:solidFill>
                  <a:srgbClr val="FF0000"/>
                </a:solidFill>
                <a:latin typeface="Helvetica" pitchFamily="2" charset="0"/>
                <a:cs typeface="Arial" panose="020B0604020202020204" pitchFamily="34" charset="0"/>
              </a:rPr>
              <a:t> hair!</a:t>
            </a:r>
          </a:p>
        </p:txBody>
      </p:sp>
      <p:graphicFrame>
        <p:nvGraphicFramePr>
          <p:cNvPr id="33" name="Chart 32">
            <a:extLst>
              <a:ext uri="{FF2B5EF4-FFF2-40B4-BE49-F238E27FC236}">
                <a16:creationId xmlns:a16="http://schemas.microsoft.com/office/drawing/2014/main" id="{3C52CB85-A5F7-6592-6829-CA1310F255DE}"/>
              </a:ext>
            </a:extLst>
          </p:cNvPr>
          <p:cNvGraphicFramePr/>
          <p:nvPr>
            <p:custDataLst>
              <p:tags r:id="rId1"/>
            </p:custDataLst>
            <p:extLst>
              <p:ext uri="{D42A27DB-BD31-4B8C-83A1-F6EECF244321}">
                <p14:modId xmlns:p14="http://schemas.microsoft.com/office/powerpoint/2010/main" val="309566873"/>
              </p:ext>
            </p:extLst>
          </p:nvPr>
        </p:nvGraphicFramePr>
        <p:xfrm>
          <a:off x="556439" y="2888359"/>
          <a:ext cx="2599777" cy="2686894"/>
        </p:xfrm>
        <a:graphic>
          <a:graphicData uri="http://schemas.openxmlformats.org/drawingml/2006/chart">
            <c:chart xmlns:c="http://schemas.openxmlformats.org/drawingml/2006/chart" xmlns:r="http://schemas.openxmlformats.org/officeDocument/2006/relationships" r:id="rId6"/>
          </a:graphicData>
        </a:graphic>
      </p:graphicFrame>
      <p:sp>
        <p:nvSpPr>
          <p:cNvPr id="34" name="Text Placeholder 2">
            <a:extLst>
              <a:ext uri="{FF2B5EF4-FFF2-40B4-BE49-F238E27FC236}">
                <a16:creationId xmlns:a16="http://schemas.microsoft.com/office/drawing/2014/main" id="{102EF355-D94F-D479-A95F-8AFC85162FC9}"/>
              </a:ext>
            </a:extLst>
          </p:cNvPr>
          <p:cNvSpPr txBox="1">
            <a:spLocks/>
          </p:cNvSpPr>
          <p:nvPr/>
        </p:nvSpPr>
        <p:spPr bwMode="auto">
          <a:xfrm>
            <a:off x="1025012" y="4466214"/>
            <a:ext cx="1635125" cy="424987"/>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4A96F39-4820-4501-BA9F-72C10C4BE58B}" type="datetime'Andr''o''''''ge''ne''t''i''c Alo''''p''''''''''''e''ci''a'''''">
              <a:rPr lang="en-US" altLang="en-US" sz="1800" smtClean="0">
                <a:solidFill>
                  <a:schemeClr val="bg1"/>
                </a:solidFill>
                <a:latin typeface="Helvetica" pitchFamily="2" charset="0"/>
                <a:cs typeface="Arial" panose="020B0604020202020204" pitchFamily="34" charset="0"/>
              </a:rPr>
              <a:pPr/>
              <a:t>Androgenetic Alopecia</a:t>
            </a:fld>
            <a:endParaRPr lang="en-US" altLang="en-US" sz="1800" dirty="0">
              <a:solidFill>
                <a:schemeClr val="bg1"/>
              </a:solidFill>
              <a:latin typeface="Helvetica" pitchFamily="2" charset="0"/>
              <a:cs typeface="Arial" panose="020B0604020202020204" pitchFamily="34" charset="0"/>
            </a:endParaRPr>
          </a:p>
          <a:p>
            <a:pPr marL="0" indent="0" algn="ctr">
              <a:spcBef>
                <a:spcPct val="0"/>
              </a:spcBef>
              <a:spcAft>
                <a:spcPct val="0"/>
              </a:spcAft>
              <a:buNone/>
            </a:pPr>
            <a:r>
              <a:rPr lang="en-US" sz="1800" dirty="0">
                <a:solidFill>
                  <a:schemeClr val="bg1"/>
                </a:solidFill>
                <a:latin typeface="Helvetica" pitchFamily="2" charset="0"/>
                <a:cs typeface="Arial" panose="020B0604020202020204" pitchFamily="34" charset="0"/>
              </a:rPr>
              <a:t>99.5% </a:t>
            </a:r>
            <a:r>
              <a:rPr lang="en-US" sz="1800" baseline="30000" dirty="0">
                <a:solidFill>
                  <a:schemeClr val="bg1"/>
                </a:solidFill>
                <a:latin typeface="Helvetica" pitchFamily="2" charset="0"/>
                <a:cs typeface="Arial" panose="020B0604020202020204" pitchFamily="34" charset="0"/>
              </a:rPr>
              <a:t>3</a:t>
            </a:r>
          </a:p>
        </p:txBody>
      </p:sp>
      <p:pic>
        <p:nvPicPr>
          <p:cNvPr id="35" name="Picture 34" descr="A screenshot of a cell phone&#10;&#10;Description automatically generated">
            <a:extLst>
              <a:ext uri="{FF2B5EF4-FFF2-40B4-BE49-F238E27FC236}">
                <a16:creationId xmlns:a16="http://schemas.microsoft.com/office/drawing/2014/main" id="{88D90F4F-698F-3E87-EAE7-C0229F2FE47D}"/>
              </a:ext>
            </a:extLst>
          </p:cNvPr>
          <p:cNvPicPr>
            <a:picLocks noChangeAspect="1"/>
          </p:cNvPicPr>
          <p:nvPr/>
        </p:nvPicPr>
        <p:blipFill rotWithShape="1">
          <a:blip r:embed="rId7"/>
          <a:srcRect r="42172" b="48323"/>
          <a:stretch/>
        </p:blipFill>
        <p:spPr>
          <a:xfrm>
            <a:off x="3941184" y="1550096"/>
            <a:ext cx="3828228" cy="2394721"/>
          </a:xfrm>
          <a:prstGeom prst="rect">
            <a:avLst/>
          </a:prstGeom>
        </p:spPr>
      </p:pic>
      <p:sp>
        <p:nvSpPr>
          <p:cNvPr id="36" name="Rectangle: Rounded Corners 36">
            <a:extLst>
              <a:ext uri="{FF2B5EF4-FFF2-40B4-BE49-F238E27FC236}">
                <a16:creationId xmlns:a16="http://schemas.microsoft.com/office/drawing/2014/main" id="{53783563-B19E-3DE5-0AB5-92D2C4FED8D5}"/>
              </a:ext>
            </a:extLst>
          </p:cNvPr>
          <p:cNvSpPr/>
          <p:nvPr/>
        </p:nvSpPr>
        <p:spPr>
          <a:xfrm>
            <a:off x="4936883" y="4311482"/>
            <a:ext cx="3408333" cy="350637"/>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Helvetica" pitchFamily="2" charset="0"/>
              </a:rPr>
              <a:t>Female Patterned</a:t>
            </a:r>
            <a:r>
              <a:rPr lang="en-US" dirty="0">
                <a:latin typeface="Helvetica" pitchFamily="2" charset="0"/>
              </a:rPr>
              <a:t> Hair Loss</a:t>
            </a:r>
          </a:p>
        </p:txBody>
      </p:sp>
      <p:pic>
        <p:nvPicPr>
          <p:cNvPr id="37" name="Picture 36" descr="A person with her eyes closed&#10;&#10;Description automatically generated">
            <a:extLst>
              <a:ext uri="{FF2B5EF4-FFF2-40B4-BE49-F238E27FC236}">
                <a16:creationId xmlns:a16="http://schemas.microsoft.com/office/drawing/2014/main" id="{25F0281A-378A-D24C-586B-FCF15276BCF5}"/>
              </a:ext>
            </a:extLst>
          </p:cNvPr>
          <p:cNvPicPr>
            <a:picLocks noChangeAspect="1"/>
          </p:cNvPicPr>
          <p:nvPr/>
        </p:nvPicPr>
        <p:blipFill rotWithShape="1">
          <a:blip r:embed="rId8"/>
          <a:srcRect l="21408" r="22598" b="25359"/>
          <a:stretch/>
        </p:blipFill>
        <p:spPr>
          <a:xfrm>
            <a:off x="5588260" y="4793907"/>
            <a:ext cx="1008865" cy="1267821"/>
          </a:xfrm>
          <a:prstGeom prst="rect">
            <a:avLst/>
          </a:prstGeom>
        </p:spPr>
      </p:pic>
      <p:sp>
        <p:nvSpPr>
          <p:cNvPr id="38" name="Rectangle: Rounded Corners 55">
            <a:extLst>
              <a:ext uri="{FF2B5EF4-FFF2-40B4-BE49-F238E27FC236}">
                <a16:creationId xmlns:a16="http://schemas.microsoft.com/office/drawing/2014/main" id="{4A18CD01-7384-F7EF-F38B-B4369C19A8E2}"/>
              </a:ext>
            </a:extLst>
          </p:cNvPr>
          <p:cNvSpPr/>
          <p:nvPr/>
        </p:nvSpPr>
        <p:spPr>
          <a:xfrm>
            <a:off x="7829433" y="2116951"/>
            <a:ext cx="1214587" cy="449366"/>
          </a:xfrm>
          <a:prstGeom prst="roundRect">
            <a:avLst/>
          </a:prstGeom>
          <a:solidFill>
            <a:srgbClr val="E1A94C">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Helvetica" pitchFamily="2" charset="0"/>
              </a:rPr>
              <a:t>&gt;40% prevalence by age 35 </a:t>
            </a:r>
            <a:r>
              <a:rPr lang="en-US" sz="1000" baseline="30000" dirty="0">
                <a:solidFill>
                  <a:schemeClr val="tx1"/>
                </a:solidFill>
                <a:latin typeface="Helvetica" pitchFamily="2" charset="0"/>
              </a:rPr>
              <a:t>4</a:t>
            </a:r>
          </a:p>
        </p:txBody>
      </p:sp>
      <p:sp>
        <p:nvSpPr>
          <p:cNvPr id="39" name="Rectangle: Rounded Corners 55">
            <a:extLst>
              <a:ext uri="{FF2B5EF4-FFF2-40B4-BE49-F238E27FC236}">
                <a16:creationId xmlns:a16="http://schemas.microsoft.com/office/drawing/2014/main" id="{9D0FD665-7E46-6FD8-0BE1-CBCC972E2296}"/>
              </a:ext>
            </a:extLst>
          </p:cNvPr>
          <p:cNvSpPr/>
          <p:nvPr/>
        </p:nvSpPr>
        <p:spPr>
          <a:xfrm>
            <a:off x="7831225" y="2761673"/>
            <a:ext cx="1214587" cy="449366"/>
          </a:xfrm>
          <a:prstGeom prst="roundRect">
            <a:avLst/>
          </a:prstGeom>
          <a:solidFill>
            <a:srgbClr val="E1A94C">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Helvetica" pitchFamily="2" charset="0"/>
              </a:rPr>
              <a:t>&gt;65% prevalence by age 60 </a:t>
            </a:r>
            <a:r>
              <a:rPr lang="en-US" sz="1000" baseline="30000" dirty="0">
                <a:solidFill>
                  <a:schemeClr val="tx1"/>
                </a:solidFill>
                <a:latin typeface="Helvetica" pitchFamily="2" charset="0"/>
              </a:rPr>
              <a:t>4</a:t>
            </a:r>
          </a:p>
        </p:txBody>
      </p:sp>
      <p:sp>
        <p:nvSpPr>
          <p:cNvPr id="40" name="Rectangle: Rounded Corners 55">
            <a:extLst>
              <a:ext uri="{FF2B5EF4-FFF2-40B4-BE49-F238E27FC236}">
                <a16:creationId xmlns:a16="http://schemas.microsoft.com/office/drawing/2014/main" id="{178147C1-E117-466E-E496-E571DE155D2E}"/>
              </a:ext>
            </a:extLst>
          </p:cNvPr>
          <p:cNvSpPr/>
          <p:nvPr/>
        </p:nvSpPr>
        <p:spPr>
          <a:xfrm>
            <a:off x="7829433" y="3406395"/>
            <a:ext cx="1214587" cy="449366"/>
          </a:xfrm>
          <a:prstGeom prst="roundRect">
            <a:avLst/>
          </a:prstGeom>
          <a:solidFill>
            <a:srgbClr val="E1A94C">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Helvetica" pitchFamily="2" charset="0"/>
              </a:rPr>
              <a:t>&gt;70% prevalence by age 80 </a:t>
            </a:r>
            <a:r>
              <a:rPr lang="en-US" sz="1000" baseline="30000" dirty="0">
                <a:solidFill>
                  <a:schemeClr val="tx1"/>
                </a:solidFill>
                <a:latin typeface="Helvetica" pitchFamily="2" charset="0"/>
              </a:rPr>
              <a:t>4</a:t>
            </a:r>
          </a:p>
        </p:txBody>
      </p:sp>
      <p:sp>
        <p:nvSpPr>
          <p:cNvPr id="41" name="Rectangle: Rounded Corners 55">
            <a:extLst>
              <a:ext uri="{FF2B5EF4-FFF2-40B4-BE49-F238E27FC236}">
                <a16:creationId xmlns:a16="http://schemas.microsoft.com/office/drawing/2014/main" id="{5D9BA72B-67FF-11C8-4F57-F18DCD90C542}"/>
              </a:ext>
            </a:extLst>
          </p:cNvPr>
          <p:cNvSpPr/>
          <p:nvPr/>
        </p:nvSpPr>
        <p:spPr>
          <a:xfrm>
            <a:off x="6806261" y="5182195"/>
            <a:ext cx="1214587" cy="449366"/>
          </a:xfrm>
          <a:prstGeom prst="roundRect">
            <a:avLst/>
          </a:prstGeom>
          <a:solidFill>
            <a:schemeClr val="accent6">
              <a:lumMod val="7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Helvetica" pitchFamily="2" charset="0"/>
              </a:rPr>
              <a:t>&gt;40% prevalence by age 50 </a:t>
            </a:r>
            <a:r>
              <a:rPr lang="en-US" sz="1000" baseline="30000" dirty="0">
                <a:solidFill>
                  <a:schemeClr val="tx1"/>
                </a:solidFill>
                <a:latin typeface="Helvetica" pitchFamily="2" charset="0"/>
              </a:rPr>
              <a:t>4</a:t>
            </a:r>
          </a:p>
        </p:txBody>
      </p:sp>
      <p:sp>
        <p:nvSpPr>
          <p:cNvPr id="42" name="TextBox 41">
            <a:extLst>
              <a:ext uri="{FF2B5EF4-FFF2-40B4-BE49-F238E27FC236}">
                <a16:creationId xmlns:a16="http://schemas.microsoft.com/office/drawing/2014/main" id="{6699A426-621B-4CC9-24B7-0A11B720F027}"/>
              </a:ext>
            </a:extLst>
          </p:cNvPr>
          <p:cNvSpPr txBox="1"/>
          <p:nvPr/>
        </p:nvSpPr>
        <p:spPr>
          <a:xfrm>
            <a:off x="28910" y="1209366"/>
            <a:ext cx="3828228" cy="954107"/>
          </a:xfrm>
          <a:prstGeom prst="rect">
            <a:avLst/>
          </a:prstGeom>
          <a:noFill/>
        </p:spPr>
        <p:txBody>
          <a:bodyPr wrap="square" rtlCol="0">
            <a:spAutoFit/>
          </a:bodyPr>
          <a:lstStyle/>
          <a:p>
            <a:pPr algn="ctr"/>
            <a:r>
              <a:rPr lang="en-US" sz="2400" b="1" dirty="0">
                <a:latin typeface="Helvetica" pitchFamily="2" charset="0"/>
              </a:rPr>
              <a:t>Alopecia Prevalence</a:t>
            </a:r>
          </a:p>
          <a:p>
            <a:pPr algn="ctr"/>
            <a:r>
              <a:rPr lang="en-US" sz="1600" dirty="0">
                <a:latin typeface="Helvetica" pitchFamily="2" charset="0"/>
              </a:rPr>
              <a:t>(Many competitors target alopecia areata)</a:t>
            </a:r>
          </a:p>
        </p:txBody>
      </p:sp>
      <p:sp>
        <p:nvSpPr>
          <p:cNvPr id="43" name="Text Placeholder 2">
            <a:extLst>
              <a:ext uri="{FF2B5EF4-FFF2-40B4-BE49-F238E27FC236}">
                <a16:creationId xmlns:a16="http://schemas.microsoft.com/office/drawing/2014/main" id="{DC8D8674-C878-8F92-A421-ED9DD1EA2E64}"/>
              </a:ext>
            </a:extLst>
          </p:cNvPr>
          <p:cNvSpPr txBox="1">
            <a:spLocks/>
          </p:cNvSpPr>
          <p:nvPr>
            <p:custDataLst>
              <p:tags r:id="rId2"/>
            </p:custDataLst>
          </p:nvPr>
        </p:nvSpPr>
        <p:spPr bwMode="auto">
          <a:xfrm>
            <a:off x="2819927" y="2973947"/>
            <a:ext cx="787139" cy="424987"/>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800" dirty="0">
                <a:latin typeface="Helvetica" pitchFamily="2" charset="0"/>
                <a:cs typeface="Arial" panose="020B0604020202020204" pitchFamily="34" charset="0"/>
              </a:rPr>
              <a:t>Alopecia </a:t>
            </a:r>
          </a:p>
          <a:p>
            <a:pPr marL="0" indent="0" algn="ctr">
              <a:spcBef>
                <a:spcPct val="0"/>
              </a:spcBef>
              <a:spcAft>
                <a:spcPct val="0"/>
              </a:spcAft>
              <a:buNone/>
            </a:pPr>
            <a:r>
              <a:rPr lang="en-US" altLang="en-US" sz="1800" dirty="0">
                <a:latin typeface="Helvetica" pitchFamily="2" charset="0"/>
                <a:cs typeface="Arial" panose="020B0604020202020204" pitchFamily="34" charset="0"/>
              </a:rPr>
              <a:t>Areata</a:t>
            </a:r>
          </a:p>
          <a:p>
            <a:pPr marL="0" indent="0" algn="ctr">
              <a:spcBef>
                <a:spcPct val="0"/>
              </a:spcBef>
              <a:spcAft>
                <a:spcPct val="0"/>
              </a:spcAft>
              <a:buNone/>
            </a:pPr>
            <a:r>
              <a:rPr lang="en-US" sz="1800" dirty="0">
                <a:latin typeface="Helvetica" pitchFamily="2" charset="0"/>
                <a:cs typeface="Arial" panose="020B0604020202020204" pitchFamily="34" charset="0"/>
              </a:rPr>
              <a:t>0.5% </a:t>
            </a:r>
            <a:r>
              <a:rPr lang="en-US" sz="1800" baseline="30000" dirty="0">
                <a:latin typeface="Helvetica" pitchFamily="2" charset="0"/>
                <a:cs typeface="Arial" panose="020B0604020202020204" pitchFamily="34" charset="0"/>
              </a:rPr>
              <a:t>1,2</a:t>
            </a:r>
          </a:p>
          <a:p>
            <a:pPr marL="0" indent="0" algn="ctr">
              <a:spcBef>
                <a:spcPct val="0"/>
              </a:spcBef>
              <a:spcAft>
                <a:spcPct val="0"/>
              </a:spcAft>
              <a:buNone/>
            </a:pPr>
            <a:endParaRPr lang="en-US" sz="1800" dirty="0">
              <a:latin typeface="Helvetica" pitchFamily="2" charset="0"/>
              <a:cs typeface="Arial" panose="020B0604020202020204" pitchFamily="34" charset="0"/>
            </a:endParaRPr>
          </a:p>
        </p:txBody>
      </p:sp>
      <p:sp>
        <p:nvSpPr>
          <p:cNvPr id="44" name="TextBox 43">
            <a:extLst>
              <a:ext uri="{FF2B5EF4-FFF2-40B4-BE49-F238E27FC236}">
                <a16:creationId xmlns:a16="http://schemas.microsoft.com/office/drawing/2014/main" id="{0F4A1D48-F693-D671-47C7-829F09EC540B}"/>
              </a:ext>
            </a:extLst>
          </p:cNvPr>
          <p:cNvSpPr txBox="1"/>
          <p:nvPr/>
        </p:nvSpPr>
        <p:spPr>
          <a:xfrm>
            <a:off x="0" y="6425947"/>
            <a:ext cx="12192000" cy="830997"/>
          </a:xfrm>
          <a:prstGeom prst="rect">
            <a:avLst/>
          </a:prstGeom>
          <a:noFill/>
        </p:spPr>
        <p:txBody>
          <a:bodyPr wrap="square" numCol="4">
            <a:spAutoFit/>
          </a:bodyPr>
          <a:lstStyle/>
          <a:p>
            <a:pPr algn="l">
              <a:buFont typeface="+mj-lt"/>
              <a:buAutoNum type="arabicPeriod"/>
            </a:pPr>
            <a:r>
              <a:rPr lang="en-US" sz="1200" b="0" i="1" u="none" strike="noStrike" dirty="0" err="1">
                <a:solidFill>
                  <a:schemeClr val="bg1">
                    <a:lumMod val="65000"/>
                  </a:schemeClr>
                </a:solidFill>
                <a:effectLst/>
                <a:latin typeface="Helvetica" pitchFamily="2" charset="0"/>
              </a:rPr>
              <a:t>Strazzulla</a:t>
            </a:r>
            <a:r>
              <a:rPr lang="en-US" sz="1200" b="0" i="1" u="none" strike="noStrike" dirty="0">
                <a:solidFill>
                  <a:schemeClr val="bg1">
                    <a:lumMod val="65000"/>
                  </a:schemeClr>
                </a:solidFill>
                <a:effectLst/>
                <a:latin typeface="Helvetica" pitchFamily="2" charset="0"/>
              </a:rPr>
              <a:t> et al. (2018). J Am </a:t>
            </a:r>
            <a:r>
              <a:rPr lang="en-US" sz="1200" b="0" i="1" u="none" strike="noStrike" dirty="0" err="1">
                <a:solidFill>
                  <a:schemeClr val="bg1">
                    <a:lumMod val="65000"/>
                  </a:schemeClr>
                </a:solidFill>
                <a:effectLst/>
                <a:latin typeface="Helvetica" pitchFamily="2" charset="0"/>
              </a:rPr>
              <a:t>Acad</a:t>
            </a:r>
            <a:r>
              <a:rPr lang="en-US" sz="1200" b="0" i="1" u="none" strike="noStrike" dirty="0">
                <a:solidFill>
                  <a:schemeClr val="bg1">
                    <a:lumMod val="65000"/>
                  </a:schemeClr>
                </a:solidFill>
                <a:effectLst/>
                <a:latin typeface="Helvetica" pitchFamily="2" charset="0"/>
              </a:rPr>
              <a:t> Dermatol. </a:t>
            </a:r>
            <a:endParaRPr lang="en-US" sz="1200" i="1" dirty="0">
              <a:solidFill>
                <a:schemeClr val="bg1">
                  <a:lumMod val="65000"/>
                </a:schemeClr>
              </a:solidFill>
              <a:latin typeface="Helvetica" pitchFamily="2" charset="0"/>
            </a:endParaRPr>
          </a:p>
          <a:p>
            <a:pPr algn="l">
              <a:buFont typeface="+mj-lt"/>
              <a:buAutoNum type="arabicPeriod"/>
            </a:pPr>
            <a:endParaRPr lang="en-US" sz="1200" b="0" i="1" u="none" strike="noStrike" dirty="0">
              <a:solidFill>
                <a:schemeClr val="bg1">
                  <a:lumMod val="65000"/>
                </a:schemeClr>
              </a:solidFill>
              <a:effectLst/>
              <a:latin typeface="Helvetica" pitchFamily="2" charset="0"/>
            </a:endParaRPr>
          </a:p>
          <a:p>
            <a:pPr algn="l">
              <a:buFont typeface="+mj-lt"/>
              <a:buAutoNum type="arabicPeriod"/>
            </a:pPr>
            <a:endParaRPr lang="en-US" sz="1200" b="0" i="1" u="none" strike="noStrike" dirty="0">
              <a:solidFill>
                <a:schemeClr val="bg1">
                  <a:lumMod val="65000"/>
                </a:schemeClr>
              </a:solidFill>
              <a:effectLst/>
              <a:latin typeface="Helvetica" pitchFamily="2" charset="0"/>
            </a:endParaRPr>
          </a:p>
          <a:p>
            <a:pPr algn="l">
              <a:buFont typeface="+mj-lt"/>
              <a:buAutoNum type="arabicPeriod"/>
            </a:pPr>
            <a:r>
              <a:rPr lang="en-US" sz="1200" b="0" i="1" u="none" strike="noStrike" dirty="0" err="1">
                <a:solidFill>
                  <a:schemeClr val="bg1">
                    <a:lumMod val="65000"/>
                  </a:schemeClr>
                </a:solidFill>
                <a:effectLst/>
                <a:latin typeface="Helvetica" pitchFamily="2" charset="0"/>
              </a:rPr>
              <a:t>Safavi</a:t>
            </a:r>
            <a:r>
              <a:rPr lang="en-US" sz="1200" b="0" i="1" u="none" strike="noStrike" dirty="0">
                <a:solidFill>
                  <a:schemeClr val="bg1">
                    <a:lumMod val="65000"/>
                  </a:schemeClr>
                </a:solidFill>
                <a:effectLst/>
                <a:latin typeface="Helvetica" pitchFamily="2" charset="0"/>
              </a:rPr>
              <a:t> KH, et al. (1995). Mayo Clin Proc.</a:t>
            </a:r>
          </a:p>
          <a:p>
            <a:pPr algn="l">
              <a:buFont typeface="+mj-lt"/>
              <a:buAutoNum type="arabicPeriod"/>
            </a:pPr>
            <a:endParaRPr lang="en-US" sz="1200" i="1" dirty="0">
              <a:solidFill>
                <a:schemeClr val="bg1">
                  <a:lumMod val="65000"/>
                </a:schemeClr>
              </a:solidFill>
              <a:latin typeface="Helvetica" pitchFamily="2" charset="0"/>
            </a:endParaRPr>
          </a:p>
          <a:p>
            <a:pPr algn="l">
              <a:buFont typeface="+mj-lt"/>
              <a:buAutoNum type="arabicPeriod"/>
            </a:pPr>
            <a:endParaRPr lang="en-US" sz="1200" i="1" dirty="0">
              <a:solidFill>
                <a:schemeClr val="bg1">
                  <a:lumMod val="65000"/>
                </a:schemeClr>
              </a:solidFill>
              <a:latin typeface="Helvetica" pitchFamily="2" charset="0"/>
            </a:endParaRPr>
          </a:p>
          <a:p>
            <a:pPr algn="l">
              <a:buFont typeface="+mj-lt"/>
              <a:buAutoNum type="arabicPeriod"/>
            </a:pPr>
            <a:endParaRPr lang="en-US" sz="1200" b="0" i="1" u="none" strike="noStrike" dirty="0">
              <a:solidFill>
                <a:schemeClr val="bg1">
                  <a:lumMod val="65000"/>
                </a:schemeClr>
              </a:solidFill>
              <a:effectLst/>
              <a:latin typeface="Helvetica" pitchFamily="2" charset="0"/>
            </a:endParaRPr>
          </a:p>
          <a:p>
            <a:pPr algn="l">
              <a:buFont typeface="+mj-lt"/>
              <a:buAutoNum type="arabicPeriod"/>
            </a:pPr>
            <a:r>
              <a:rPr lang="en-US" sz="1200" b="0" i="1" u="none" strike="noStrike" dirty="0">
                <a:solidFill>
                  <a:schemeClr val="bg1">
                    <a:lumMod val="65000"/>
                  </a:schemeClr>
                </a:solidFill>
                <a:effectLst/>
                <a:latin typeface="Helvetica" pitchFamily="2" charset="0"/>
              </a:rPr>
              <a:t>Rinaldi F, et al. (2019). J Dermatol. Treat. </a:t>
            </a:r>
          </a:p>
          <a:p>
            <a:pPr algn="l">
              <a:buFont typeface="+mj-lt"/>
              <a:buAutoNum type="arabicPeriod"/>
            </a:pPr>
            <a:endParaRPr lang="en-US" sz="1200" i="1" dirty="0">
              <a:solidFill>
                <a:schemeClr val="bg1">
                  <a:lumMod val="65000"/>
                </a:schemeClr>
              </a:solidFill>
              <a:latin typeface="Helvetica" pitchFamily="2" charset="0"/>
            </a:endParaRPr>
          </a:p>
          <a:p>
            <a:pPr algn="l">
              <a:buFont typeface="+mj-lt"/>
              <a:buAutoNum type="arabicPeriod"/>
            </a:pPr>
            <a:endParaRPr lang="en-US" sz="1200" b="0" i="1" u="none" strike="noStrike" dirty="0">
              <a:solidFill>
                <a:schemeClr val="bg1">
                  <a:lumMod val="65000"/>
                </a:schemeClr>
              </a:solidFill>
              <a:effectLst/>
              <a:latin typeface="Helvetica" pitchFamily="2" charset="0"/>
            </a:endParaRPr>
          </a:p>
          <a:p>
            <a:pPr algn="l">
              <a:buFont typeface="+mj-lt"/>
              <a:buAutoNum type="arabicPeriod"/>
            </a:pPr>
            <a:endParaRPr lang="en-US" sz="1200" b="0" i="1" u="none" strike="noStrike" dirty="0">
              <a:solidFill>
                <a:schemeClr val="bg1">
                  <a:lumMod val="65000"/>
                </a:schemeClr>
              </a:solidFill>
              <a:effectLst/>
              <a:latin typeface="Helvetica" pitchFamily="2" charset="0"/>
            </a:endParaRPr>
          </a:p>
          <a:p>
            <a:pPr algn="l">
              <a:buFont typeface="+mj-lt"/>
              <a:buAutoNum type="arabicPeriod"/>
            </a:pPr>
            <a:r>
              <a:rPr lang="en-US" sz="1200" dirty="0">
                <a:solidFill>
                  <a:schemeClr val="bg1">
                    <a:lumMod val="65000"/>
                  </a:schemeClr>
                </a:solidFill>
                <a:latin typeface="Helvetica" pitchFamily="2" charset="0"/>
                <a:hlinkClick r:id="rId9">
                  <a:extLst>
                    <a:ext uri="{A12FA001-AC4F-418D-AE19-62706E023703}">
                      <ahyp:hlinkClr xmlns:ahyp="http://schemas.microsoft.com/office/drawing/2018/hyperlinkcolor" val="tx"/>
                    </a:ext>
                  </a:extLst>
                </a:hlinkClick>
              </a:rPr>
              <a:t>Hair Loss Statistics 2023 (Types, ...) medihair.com</a:t>
            </a:r>
            <a:endParaRPr lang="en-US" sz="1200" b="0" i="0" u="none" strike="noStrike" dirty="0">
              <a:solidFill>
                <a:schemeClr val="bg1">
                  <a:lumMod val="65000"/>
                </a:schemeClr>
              </a:solidFill>
              <a:effectLst/>
              <a:latin typeface="Helvetica" pitchFamily="2" charset="0"/>
            </a:endParaRPr>
          </a:p>
        </p:txBody>
      </p:sp>
      <p:sp>
        <p:nvSpPr>
          <p:cNvPr id="47" name="Title 19">
            <a:extLst>
              <a:ext uri="{FF2B5EF4-FFF2-40B4-BE49-F238E27FC236}">
                <a16:creationId xmlns:a16="http://schemas.microsoft.com/office/drawing/2014/main" id="{0A98E4FC-BDE1-F76A-FA41-70F55AF9BD16}"/>
              </a:ext>
            </a:extLst>
          </p:cNvPr>
          <p:cNvSpPr txBox="1">
            <a:spLocks/>
          </p:cNvSpPr>
          <p:nvPr/>
        </p:nvSpPr>
        <p:spPr>
          <a:xfrm>
            <a:off x="838200" y="190530"/>
            <a:ext cx="10515600" cy="775386"/>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35503B"/>
                </a:solidFill>
                <a:latin typeface="Helvetica" pitchFamily="2" charset="0"/>
              </a:rPr>
              <a:t>Problem/Indication</a:t>
            </a:r>
          </a:p>
        </p:txBody>
      </p:sp>
    </p:spTree>
    <p:extLst>
      <p:ext uri="{BB962C8B-B14F-4D97-AF65-F5344CB8AC3E}">
        <p14:creationId xmlns:p14="http://schemas.microsoft.com/office/powerpoint/2010/main" val="2050309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55">
            <a:extLst>
              <a:ext uri="{FF2B5EF4-FFF2-40B4-BE49-F238E27FC236}">
                <a16:creationId xmlns:a16="http://schemas.microsoft.com/office/drawing/2014/main" id="{9B2F25B0-D6B7-77BC-3552-9C81AAC828BD}"/>
              </a:ext>
            </a:extLst>
          </p:cNvPr>
          <p:cNvSpPr/>
          <p:nvPr/>
        </p:nvSpPr>
        <p:spPr>
          <a:xfrm>
            <a:off x="0" y="2332298"/>
            <a:ext cx="12192000" cy="4594973"/>
          </a:xfrm>
          <a:prstGeom prst="roundRect">
            <a:avLst>
              <a:gd name="adj" fmla="val 0"/>
            </a:avLst>
          </a:prstGeom>
          <a:solidFill>
            <a:srgbClr val="36503B">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7" name="Picture 16">
            <a:extLst>
              <a:ext uri="{FF2B5EF4-FFF2-40B4-BE49-F238E27FC236}">
                <a16:creationId xmlns:a16="http://schemas.microsoft.com/office/drawing/2014/main" id="{DC2B619C-3A91-DBCF-CA76-95C27E6DDA60}"/>
              </a:ext>
            </a:extLst>
          </p:cNvPr>
          <p:cNvPicPr>
            <a:picLocks noChangeAspect="1"/>
          </p:cNvPicPr>
          <p:nvPr/>
        </p:nvPicPr>
        <p:blipFill rotWithShape="1">
          <a:blip r:embed="rId3"/>
          <a:srcRect l="51541" b="41414"/>
          <a:stretch/>
        </p:blipFill>
        <p:spPr>
          <a:xfrm>
            <a:off x="4855676" y="7130958"/>
            <a:ext cx="1313549" cy="683675"/>
          </a:xfrm>
          <a:prstGeom prst="rect">
            <a:avLst/>
          </a:prstGeom>
        </p:spPr>
      </p:pic>
      <p:sp>
        <p:nvSpPr>
          <p:cNvPr id="18" name="TextBox 17">
            <a:extLst>
              <a:ext uri="{FF2B5EF4-FFF2-40B4-BE49-F238E27FC236}">
                <a16:creationId xmlns:a16="http://schemas.microsoft.com/office/drawing/2014/main" id="{41A4669A-3758-FDA7-C3A1-A2FAB24BB481}"/>
              </a:ext>
            </a:extLst>
          </p:cNvPr>
          <p:cNvSpPr txBox="1"/>
          <p:nvPr/>
        </p:nvSpPr>
        <p:spPr>
          <a:xfrm>
            <a:off x="5917342" y="7254771"/>
            <a:ext cx="1296573" cy="369332"/>
          </a:xfrm>
          <a:prstGeom prst="rect">
            <a:avLst/>
          </a:prstGeom>
          <a:noFill/>
        </p:spPr>
        <p:txBody>
          <a:bodyPr wrap="none" rtlCol="0">
            <a:spAutoFit/>
          </a:bodyPr>
          <a:lstStyle/>
          <a:p>
            <a:r>
              <a:rPr lang="en-US" dirty="0"/>
              <a:t>confidential</a:t>
            </a:r>
          </a:p>
        </p:txBody>
      </p:sp>
      <p:sp>
        <p:nvSpPr>
          <p:cNvPr id="4" name="TextBox 3">
            <a:extLst>
              <a:ext uri="{FF2B5EF4-FFF2-40B4-BE49-F238E27FC236}">
                <a16:creationId xmlns:a16="http://schemas.microsoft.com/office/drawing/2014/main" id="{4B0B556A-883D-163A-6E3F-5FCB783A6CB4}"/>
              </a:ext>
            </a:extLst>
          </p:cNvPr>
          <p:cNvSpPr txBox="1"/>
          <p:nvPr/>
        </p:nvSpPr>
        <p:spPr>
          <a:xfrm>
            <a:off x="370181" y="2496930"/>
            <a:ext cx="5321649" cy="830997"/>
          </a:xfrm>
          <a:prstGeom prst="rect">
            <a:avLst/>
          </a:prstGeom>
          <a:noFill/>
        </p:spPr>
        <p:txBody>
          <a:bodyPr wrap="square" rtlCol="0">
            <a:spAutoFit/>
          </a:bodyPr>
          <a:lstStyle/>
          <a:p>
            <a:pPr algn="ctr"/>
            <a:r>
              <a:rPr lang="en-US" sz="2400" b="1" dirty="0">
                <a:solidFill>
                  <a:srgbClr val="35503B"/>
                </a:solidFill>
                <a:latin typeface="Helvetica" pitchFamily="2" charset="0"/>
                <a:cs typeface="Times New Roman" panose="02020603050405020304" pitchFamily="18" charset="0"/>
              </a:rPr>
              <a:t>Option 1: </a:t>
            </a:r>
          </a:p>
          <a:p>
            <a:pPr algn="ctr"/>
            <a:r>
              <a:rPr lang="en-US" sz="2400" b="1" dirty="0">
                <a:solidFill>
                  <a:srgbClr val="E1A94C"/>
                </a:solidFill>
                <a:latin typeface="Helvetica" pitchFamily="2" charset="0"/>
                <a:cs typeface="Times New Roman" panose="02020603050405020304" pitchFamily="18" charset="0"/>
              </a:rPr>
              <a:t>MAINTAIN</a:t>
            </a:r>
            <a:r>
              <a:rPr lang="en-US" sz="2400" b="1" dirty="0">
                <a:latin typeface="Helvetica" pitchFamily="2" charset="0"/>
                <a:cs typeface="Times New Roman" panose="02020603050405020304" pitchFamily="18" charset="0"/>
              </a:rPr>
              <a:t> </a:t>
            </a:r>
            <a:r>
              <a:rPr lang="en-US" sz="2400" b="1" dirty="0">
                <a:solidFill>
                  <a:srgbClr val="35503B"/>
                </a:solidFill>
                <a:latin typeface="Helvetica" pitchFamily="2" charset="0"/>
                <a:cs typeface="Times New Roman" panose="02020603050405020304" pitchFamily="18" charset="0"/>
              </a:rPr>
              <a:t>existing hair</a:t>
            </a:r>
          </a:p>
        </p:txBody>
      </p:sp>
      <p:sp>
        <p:nvSpPr>
          <p:cNvPr id="45" name="TextBox 44">
            <a:extLst>
              <a:ext uri="{FF2B5EF4-FFF2-40B4-BE49-F238E27FC236}">
                <a16:creationId xmlns:a16="http://schemas.microsoft.com/office/drawing/2014/main" id="{2C24A113-051B-A5F7-D777-DCD85272C0D2}"/>
              </a:ext>
            </a:extLst>
          </p:cNvPr>
          <p:cNvSpPr txBox="1"/>
          <p:nvPr/>
        </p:nvSpPr>
        <p:spPr>
          <a:xfrm>
            <a:off x="6250392" y="2496930"/>
            <a:ext cx="5321649" cy="830997"/>
          </a:xfrm>
          <a:prstGeom prst="rect">
            <a:avLst/>
          </a:prstGeom>
          <a:noFill/>
        </p:spPr>
        <p:txBody>
          <a:bodyPr wrap="square" rtlCol="0">
            <a:spAutoFit/>
          </a:bodyPr>
          <a:lstStyle/>
          <a:p>
            <a:pPr algn="ctr"/>
            <a:r>
              <a:rPr lang="en-US" sz="2400" b="1" dirty="0">
                <a:solidFill>
                  <a:srgbClr val="35503B"/>
                </a:solidFill>
                <a:latin typeface="Helvetica" pitchFamily="2" charset="0"/>
                <a:cs typeface="Times New Roman" panose="02020603050405020304" pitchFamily="18" charset="0"/>
              </a:rPr>
              <a:t>Option 2: </a:t>
            </a:r>
          </a:p>
          <a:p>
            <a:pPr algn="ctr"/>
            <a:r>
              <a:rPr lang="en-US" sz="2400" b="1" dirty="0">
                <a:solidFill>
                  <a:srgbClr val="E1A94C"/>
                </a:solidFill>
                <a:latin typeface="Helvetica" pitchFamily="2" charset="0"/>
                <a:cs typeface="Times New Roman" panose="02020603050405020304" pitchFamily="18" charset="0"/>
              </a:rPr>
              <a:t>TRANSPLANT</a:t>
            </a:r>
            <a:r>
              <a:rPr lang="en-US" sz="2400" b="1" dirty="0">
                <a:latin typeface="Helvetica" pitchFamily="2" charset="0"/>
                <a:cs typeface="Times New Roman" panose="02020603050405020304" pitchFamily="18" charset="0"/>
              </a:rPr>
              <a:t> </a:t>
            </a:r>
            <a:r>
              <a:rPr lang="en-US" sz="2400" b="1" dirty="0">
                <a:solidFill>
                  <a:srgbClr val="35503B"/>
                </a:solidFill>
                <a:latin typeface="Helvetica" pitchFamily="2" charset="0"/>
                <a:cs typeface="Times New Roman" panose="02020603050405020304" pitchFamily="18" charset="0"/>
              </a:rPr>
              <a:t>existing hair</a:t>
            </a:r>
          </a:p>
        </p:txBody>
      </p:sp>
      <p:grpSp>
        <p:nvGrpSpPr>
          <p:cNvPr id="46" name="Group 45">
            <a:extLst>
              <a:ext uri="{FF2B5EF4-FFF2-40B4-BE49-F238E27FC236}">
                <a16:creationId xmlns:a16="http://schemas.microsoft.com/office/drawing/2014/main" id="{8F61E070-BCC9-FB40-523B-C8CEF50AC010}"/>
              </a:ext>
            </a:extLst>
          </p:cNvPr>
          <p:cNvGrpSpPr/>
          <p:nvPr/>
        </p:nvGrpSpPr>
        <p:grpSpPr>
          <a:xfrm>
            <a:off x="1592522" y="3811419"/>
            <a:ext cx="2876965" cy="2084103"/>
            <a:chOff x="1612775" y="2584424"/>
            <a:chExt cx="2876965" cy="2217258"/>
          </a:xfrm>
        </p:grpSpPr>
        <p:sp>
          <p:nvSpPr>
            <p:cNvPr id="47" name="TextBox 46">
              <a:extLst>
                <a:ext uri="{FF2B5EF4-FFF2-40B4-BE49-F238E27FC236}">
                  <a16:creationId xmlns:a16="http://schemas.microsoft.com/office/drawing/2014/main" id="{3B199E4A-BADC-A139-F1A5-AE50F90F3FB6}"/>
                </a:ext>
              </a:extLst>
            </p:cNvPr>
            <p:cNvSpPr txBox="1"/>
            <p:nvPr/>
          </p:nvSpPr>
          <p:spPr>
            <a:xfrm>
              <a:off x="1612775" y="4114056"/>
              <a:ext cx="1474485" cy="687626"/>
            </a:xfrm>
            <a:prstGeom prst="rect">
              <a:avLst/>
            </a:prstGeom>
            <a:noFill/>
          </p:spPr>
          <p:txBody>
            <a:bodyPr wrap="square" rtlCol="0">
              <a:spAutoFit/>
            </a:bodyPr>
            <a:lstStyle/>
            <a:p>
              <a:r>
                <a:rPr lang="en-US" dirty="0">
                  <a:solidFill>
                    <a:srgbClr val="35503B"/>
                  </a:solidFill>
                  <a:latin typeface="Helvetica" pitchFamily="2" charset="0"/>
                  <a:cs typeface="Arial" panose="020B0604020202020204" pitchFamily="34" charset="0"/>
                </a:rPr>
                <a:t>Miniaturized hair</a:t>
              </a:r>
            </a:p>
          </p:txBody>
        </p:sp>
        <p:grpSp>
          <p:nvGrpSpPr>
            <p:cNvPr id="48" name="Group 47">
              <a:extLst>
                <a:ext uri="{FF2B5EF4-FFF2-40B4-BE49-F238E27FC236}">
                  <a16:creationId xmlns:a16="http://schemas.microsoft.com/office/drawing/2014/main" id="{BA9FEB3E-9ADB-334E-F4DC-0F0D93160CD9}"/>
                </a:ext>
              </a:extLst>
            </p:cNvPr>
            <p:cNvGrpSpPr/>
            <p:nvPr/>
          </p:nvGrpSpPr>
          <p:grpSpPr>
            <a:xfrm>
              <a:off x="2039344" y="2938653"/>
              <a:ext cx="698500" cy="1066800"/>
              <a:chOff x="1058643" y="2392892"/>
              <a:chExt cx="698500" cy="1066800"/>
            </a:xfrm>
          </p:grpSpPr>
          <p:pic>
            <p:nvPicPr>
              <p:cNvPr id="52" name="Picture 51">
                <a:extLst>
                  <a:ext uri="{FF2B5EF4-FFF2-40B4-BE49-F238E27FC236}">
                    <a16:creationId xmlns:a16="http://schemas.microsoft.com/office/drawing/2014/main" id="{F0C0981C-500C-0E38-EB41-D5384AC44AB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62" r="96552">
                            <a14:foregroundMark x1="7184" y1="57895" x2="1149" y2="58947"/>
                            <a14:foregroundMark x1="88506" y1="56316" x2="96552" y2="56316"/>
                            <a14:foregroundMark x1="38506" y1="88947" x2="58908" y2="88421"/>
                            <a14:backgroundMark x1="20402" y1="14211" x2="20402" y2="14211"/>
                            <a14:backgroundMark x1="16667" y1="15789" x2="15230" y2="40000"/>
                          </a14:backgroundRemoval>
                        </a14:imgEffect>
                      </a14:imgLayer>
                    </a14:imgProps>
                  </a:ext>
                </a:extLst>
              </a:blip>
              <a:stretch>
                <a:fillRect/>
              </a:stretch>
            </p:blipFill>
            <p:spPr>
              <a:xfrm rot="17437362" flipH="1">
                <a:off x="1271621" y="3220379"/>
                <a:ext cx="202033" cy="110305"/>
              </a:xfrm>
              <a:prstGeom prst="rect">
                <a:avLst/>
              </a:prstGeom>
            </p:spPr>
          </p:pic>
          <p:pic>
            <p:nvPicPr>
              <p:cNvPr id="53" name="Picture 52">
                <a:extLst>
                  <a:ext uri="{FF2B5EF4-FFF2-40B4-BE49-F238E27FC236}">
                    <a16:creationId xmlns:a16="http://schemas.microsoft.com/office/drawing/2014/main" id="{8EAB568D-AB27-A823-9FA8-4B7AF541FE30}"/>
                  </a:ext>
                </a:extLst>
              </p:cNvPr>
              <p:cNvPicPr>
                <a:picLocks noChangeAspect="1"/>
              </p:cNvPicPr>
              <p:nvPr/>
            </p:nvPicPr>
            <p:blipFill>
              <a:blip r:embed="rId6"/>
              <a:stretch>
                <a:fillRect/>
              </a:stretch>
            </p:blipFill>
            <p:spPr>
              <a:xfrm>
                <a:off x="1058643" y="2392892"/>
                <a:ext cx="698500" cy="1066800"/>
              </a:xfrm>
              <a:prstGeom prst="rect">
                <a:avLst/>
              </a:prstGeom>
            </p:spPr>
          </p:pic>
        </p:grpSp>
        <p:pic>
          <p:nvPicPr>
            <p:cNvPr id="49" name="Picture 48">
              <a:extLst>
                <a:ext uri="{FF2B5EF4-FFF2-40B4-BE49-F238E27FC236}">
                  <a16:creationId xmlns:a16="http://schemas.microsoft.com/office/drawing/2014/main" id="{F1D4DD48-D388-6C3F-B0D8-0964965F871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962031" y="2584424"/>
              <a:ext cx="1527709" cy="2008488"/>
            </a:xfrm>
            <a:prstGeom prst="rect">
              <a:avLst/>
            </a:prstGeom>
          </p:spPr>
        </p:pic>
        <p:cxnSp>
          <p:nvCxnSpPr>
            <p:cNvPr id="51" name="Straight Arrow Connector 50">
              <a:extLst>
                <a:ext uri="{FF2B5EF4-FFF2-40B4-BE49-F238E27FC236}">
                  <a16:creationId xmlns:a16="http://schemas.microsoft.com/office/drawing/2014/main" id="{786DD526-36EC-9408-5DDE-E67C0DC97942}"/>
                </a:ext>
              </a:extLst>
            </p:cNvPr>
            <p:cNvCxnSpPr>
              <a:cxnSpLocks/>
            </p:cNvCxnSpPr>
            <p:nvPr/>
          </p:nvCxnSpPr>
          <p:spPr>
            <a:xfrm flipH="1">
              <a:off x="2684384" y="2938653"/>
              <a:ext cx="722525" cy="19591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2DED5D09-69B8-9E0F-CBA9-6D1B42DE0CD5}"/>
              </a:ext>
            </a:extLst>
          </p:cNvPr>
          <p:cNvGrpSpPr/>
          <p:nvPr/>
        </p:nvGrpSpPr>
        <p:grpSpPr>
          <a:xfrm>
            <a:off x="7438731" y="3503193"/>
            <a:ext cx="2903862" cy="2752918"/>
            <a:chOff x="7117625" y="2667295"/>
            <a:chExt cx="2903862" cy="2752918"/>
          </a:xfrm>
        </p:grpSpPr>
        <p:sp>
          <p:nvSpPr>
            <p:cNvPr id="55" name="TextBox 54">
              <a:extLst>
                <a:ext uri="{FF2B5EF4-FFF2-40B4-BE49-F238E27FC236}">
                  <a16:creationId xmlns:a16="http://schemas.microsoft.com/office/drawing/2014/main" id="{A8B9E322-DBC2-3052-01CF-8827428AD016}"/>
                </a:ext>
              </a:extLst>
            </p:cNvPr>
            <p:cNvSpPr txBox="1"/>
            <p:nvPr/>
          </p:nvSpPr>
          <p:spPr>
            <a:xfrm>
              <a:off x="7117625" y="4496883"/>
              <a:ext cx="1474485" cy="923330"/>
            </a:xfrm>
            <a:prstGeom prst="rect">
              <a:avLst/>
            </a:prstGeom>
            <a:noFill/>
          </p:spPr>
          <p:txBody>
            <a:bodyPr wrap="square" rtlCol="0">
              <a:spAutoFit/>
            </a:bodyPr>
            <a:lstStyle/>
            <a:p>
              <a:pPr algn="ctr"/>
              <a:r>
                <a:rPr lang="en-US" dirty="0">
                  <a:solidFill>
                    <a:srgbClr val="35503B"/>
                  </a:solidFill>
                  <a:latin typeface="Helvetica" pitchFamily="2" charset="0"/>
                  <a:cs typeface="Arial" panose="020B0604020202020204" pitchFamily="34" charset="0"/>
                </a:rPr>
                <a:t>Existing Normal-sized hair</a:t>
              </a:r>
            </a:p>
          </p:txBody>
        </p:sp>
        <p:pic>
          <p:nvPicPr>
            <p:cNvPr id="56" name="Picture 55">
              <a:extLst>
                <a:ext uri="{FF2B5EF4-FFF2-40B4-BE49-F238E27FC236}">
                  <a16:creationId xmlns:a16="http://schemas.microsoft.com/office/drawing/2014/main" id="{737F93D0-BD73-1B78-9FD2-4651E1609FE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474428" y="2998146"/>
              <a:ext cx="1527709" cy="2008488"/>
            </a:xfrm>
            <a:prstGeom prst="rect">
              <a:avLst/>
            </a:prstGeom>
          </p:spPr>
        </p:pic>
        <p:pic>
          <p:nvPicPr>
            <p:cNvPr id="59" name="Picture 58">
              <a:extLst>
                <a:ext uri="{FF2B5EF4-FFF2-40B4-BE49-F238E27FC236}">
                  <a16:creationId xmlns:a16="http://schemas.microsoft.com/office/drawing/2014/main" id="{00033F80-10B5-A4C6-8263-8F57B5560321}"/>
                </a:ext>
              </a:extLst>
            </p:cNvPr>
            <p:cNvPicPr>
              <a:picLocks noChangeAspect="1"/>
            </p:cNvPicPr>
            <p:nvPr/>
          </p:nvPicPr>
          <p:blipFill>
            <a:blip r:embed="rId8"/>
            <a:stretch>
              <a:fillRect/>
            </a:stretch>
          </p:blipFill>
          <p:spPr>
            <a:xfrm rot="7767801" flipV="1">
              <a:off x="9105183" y="2578621"/>
              <a:ext cx="827629" cy="1004978"/>
            </a:xfrm>
            <a:prstGeom prst="rect">
              <a:avLst/>
            </a:prstGeom>
            <a:ln w="38100">
              <a:noFill/>
            </a:ln>
          </p:spPr>
        </p:pic>
        <p:grpSp>
          <p:nvGrpSpPr>
            <p:cNvPr id="60" name="Group 59">
              <a:extLst>
                <a:ext uri="{FF2B5EF4-FFF2-40B4-BE49-F238E27FC236}">
                  <a16:creationId xmlns:a16="http://schemas.microsoft.com/office/drawing/2014/main" id="{A9F5833B-AC0F-4F46-E93C-AF4079688AAE}"/>
                </a:ext>
              </a:extLst>
            </p:cNvPr>
            <p:cNvGrpSpPr/>
            <p:nvPr/>
          </p:nvGrpSpPr>
          <p:grpSpPr>
            <a:xfrm>
              <a:off x="7508984" y="2675084"/>
              <a:ext cx="1007308" cy="1797041"/>
              <a:chOff x="9760840" y="2657433"/>
              <a:chExt cx="1342538" cy="2395089"/>
            </a:xfrm>
          </p:grpSpPr>
          <p:pic>
            <p:nvPicPr>
              <p:cNvPr id="62" name="Picture 61">
                <a:extLst>
                  <a:ext uri="{FF2B5EF4-FFF2-40B4-BE49-F238E27FC236}">
                    <a16:creationId xmlns:a16="http://schemas.microsoft.com/office/drawing/2014/main" id="{098A08AB-9300-55D7-3DD4-9F2D0346866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rot="401388">
                <a:off x="10115495" y="4365395"/>
                <a:ext cx="212691" cy="687127"/>
              </a:xfrm>
              <a:prstGeom prst="rect">
                <a:avLst/>
              </a:prstGeom>
            </p:spPr>
          </p:pic>
          <p:pic>
            <p:nvPicPr>
              <p:cNvPr id="63" name="Picture 62">
                <a:extLst>
                  <a:ext uri="{FF2B5EF4-FFF2-40B4-BE49-F238E27FC236}">
                    <a16:creationId xmlns:a16="http://schemas.microsoft.com/office/drawing/2014/main" id="{D4B50B72-DC11-2D7F-75BB-5C675B5EAEB7}"/>
                  </a:ext>
                </a:extLst>
              </p:cNvPr>
              <p:cNvPicPr>
                <a:picLocks noChangeAspect="1"/>
              </p:cNvPicPr>
              <p:nvPr/>
            </p:nvPicPr>
            <p:blipFill>
              <a:blip r:embed="rId11"/>
              <a:stretch>
                <a:fillRect/>
              </a:stretch>
            </p:blipFill>
            <p:spPr>
              <a:xfrm>
                <a:off x="9760840" y="2657433"/>
                <a:ext cx="1342538" cy="2386735"/>
              </a:xfrm>
              <a:prstGeom prst="rect">
                <a:avLst/>
              </a:prstGeom>
            </p:spPr>
          </p:pic>
        </p:grpSp>
        <p:cxnSp>
          <p:nvCxnSpPr>
            <p:cNvPr id="61" name="Straight Arrow Connector 60">
              <a:extLst>
                <a:ext uri="{FF2B5EF4-FFF2-40B4-BE49-F238E27FC236}">
                  <a16:creationId xmlns:a16="http://schemas.microsoft.com/office/drawing/2014/main" id="{474671FD-607B-FB3A-07DE-1F36C547D0FB}"/>
                </a:ext>
              </a:extLst>
            </p:cNvPr>
            <p:cNvCxnSpPr>
              <a:cxnSpLocks/>
            </p:cNvCxnSpPr>
            <p:nvPr/>
          </p:nvCxnSpPr>
          <p:spPr>
            <a:xfrm flipH="1">
              <a:off x="8201984" y="3379744"/>
              <a:ext cx="722525" cy="19591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48131BAD-8A86-7BB2-A063-E4CA90498FC5}"/>
              </a:ext>
            </a:extLst>
          </p:cNvPr>
          <p:cNvSpPr txBox="1"/>
          <p:nvPr/>
        </p:nvSpPr>
        <p:spPr>
          <a:xfrm>
            <a:off x="1592522" y="6065126"/>
            <a:ext cx="2787943" cy="369332"/>
          </a:xfrm>
          <a:prstGeom prst="rect">
            <a:avLst/>
          </a:prstGeom>
          <a:noFill/>
        </p:spPr>
        <p:txBody>
          <a:bodyPr wrap="none" rtlCol="0">
            <a:spAutoFit/>
          </a:bodyPr>
          <a:lstStyle/>
          <a:p>
            <a:pPr algn="ctr"/>
            <a:r>
              <a:rPr lang="en-US" dirty="0">
                <a:solidFill>
                  <a:srgbClr val="35503B"/>
                </a:solidFill>
                <a:latin typeface="Helvetica" pitchFamily="2" charset="0"/>
              </a:rPr>
              <a:t>i.e. </a:t>
            </a:r>
            <a:r>
              <a:rPr lang="en-US" sz="1800" dirty="0">
                <a:solidFill>
                  <a:srgbClr val="35503B"/>
                </a:solidFill>
                <a:latin typeface="Helvetica" pitchFamily="2" charset="0"/>
                <a:cs typeface="Arial" panose="020B0604020202020204" pitchFamily="34" charset="0"/>
              </a:rPr>
              <a:t>Minoxidil, Finasteride</a:t>
            </a:r>
            <a:r>
              <a:rPr lang="en-US" dirty="0">
                <a:solidFill>
                  <a:srgbClr val="35503B"/>
                </a:solidFill>
                <a:latin typeface="Helvetica" pitchFamily="2" charset="0"/>
              </a:rPr>
              <a:t> </a:t>
            </a:r>
          </a:p>
        </p:txBody>
      </p:sp>
      <p:sp>
        <p:nvSpPr>
          <p:cNvPr id="65" name="Title 19">
            <a:extLst>
              <a:ext uri="{FF2B5EF4-FFF2-40B4-BE49-F238E27FC236}">
                <a16:creationId xmlns:a16="http://schemas.microsoft.com/office/drawing/2014/main" id="{83769EA3-4D28-CCE4-C69C-DA8E2E59551C}"/>
              </a:ext>
            </a:extLst>
          </p:cNvPr>
          <p:cNvSpPr txBox="1">
            <a:spLocks/>
          </p:cNvSpPr>
          <p:nvPr/>
        </p:nvSpPr>
        <p:spPr>
          <a:xfrm>
            <a:off x="255549" y="701316"/>
            <a:ext cx="11680897" cy="775386"/>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35503B"/>
                </a:solidFill>
                <a:latin typeface="Helvetica" pitchFamily="2" charset="0"/>
              </a:rPr>
              <a:t>Current hair loss treatments grow </a:t>
            </a:r>
          </a:p>
        </p:txBody>
      </p:sp>
      <p:cxnSp>
        <p:nvCxnSpPr>
          <p:cNvPr id="69" name="Straight Connector 68">
            <a:extLst>
              <a:ext uri="{FF2B5EF4-FFF2-40B4-BE49-F238E27FC236}">
                <a16:creationId xmlns:a16="http://schemas.microsoft.com/office/drawing/2014/main" id="{2C2A5E11-3F27-57AC-946F-C9D9B782A0D1}"/>
              </a:ext>
            </a:extLst>
          </p:cNvPr>
          <p:cNvCxnSpPr>
            <a:cxnSpLocks/>
          </p:cNvCxnSpPr>
          <p:nvPr/>
        </p:nvCxnSpPr>
        <p:spPr>
          <a:xfrm>
            <a:off x="1961544" y="2876566"/>
            <a:ext cx="2021429" cy="0"/>
          </a:xfrm>
          <a:prstGeom prst="line">
            <a:avLst/>
          </a:prstGeom>
          <a:ln w="38100">
            <a:solidFill>
              <a:srgbClr val="35503B"/>
            </a:solidFill>
          </a:ln>
        </p:spPr>
        <p:style>
          <a:lnRef idx="1">
            <a:schemeClr val="accent1"/>
          </a:lnRef>
          <a:fillRef idx="0">
            <a:schemeClr val="accent1"/>
          </a:fillRef>
          <a:effectRef idx="0">
            <a:schemeClr val="accent1"/>
          </a:effectRef>
          <a:fontRef idx="minor">
            <a:schemeClr val="tx1"/>
          </a:fontRef>
        </p:style>
      </p:cxnSp>
      <p:sp>
        <p:nvSpPr>
          <p:cNvPr id="28" name="Title 19">
            <a:extLst>
              <a:ext uri="{FF2B5EF4-FFF2-40B4-BE49-F238E27FC236}">
                <a16:creationId xmlns:a16="http://schemas.microsoft.com/office/drawing/2014/main" id="{7BAF9EEA-22B6-9C45-A4F3-04AE8DB75CC6}"/>
              </a:ext>
            </a:extLst>
          </p:cNvPr>
          <p:cNvSpPr txBox="1">
            <a:spLocks/>
          </p:cNvSpPr>
          <p:nvPr/>
        </p:nvSpPr>
        <p:spPr>
          <a:xfrm>
            <a:off x="255550" y="1524828"/>
            <a:ext cx="11680897" cy="971273"/>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AD47"/>
                </a:solidFill>
                <a:latin typeface="Helvetica" pitchFamily="2" charset="0"/>
              </a:rPr>
              <a:t>NO NEW HAIR</a:t>
            </a:r>
          </a:p>
          <a:p>
            <a:pPr algn="ctr"/>
            <a:endParaRPr lang="en-US" dirty="0">
              <a:solidFill>
                <a:srgbClr val="35503B"/>
              </a:solidFill>
              <a:latin typeface="Helvetica" pitchFamily="2" charset="0"/>
            </a:endParaRPr>
          </a:p>
        </p:txBody>
      </p:sp>
      <p:cxnSp>
        <p:nvCxnSpPr>
          <p:cNvPr id="31" name="Straight Connector 30">
            <a:extLst>
              <a:ext uri="{FF2B5EF4-FFF2-40B4-BE49-F238E27FC236}">
                <a16:creationId xmlns:a16="http://schemas.microsoft.com/office/drawing/2014/main" id="{0F4879B3-050B-4348-A8C5-03613FB01235}"/>
              </a:ext>
            </a:extLst>
          </p:cNvPr>
          <p:cNvCxnSpPr>
            <a:cxnSpLocks/>
          </p:cNvCxnSpPr>
          <p:nvPr/>
        </p:nvCxnSpPr>
        <p:spPr>
          <a:xfrm>
            <a:off x="7902501" y="2876566"/>
            <a:ext cx="2021429" cy="0"/>
          </a:xfrm>
          <a:prstGeom prst="line">
            <a:avLst/>
          </a:prstGeom>
          <a:ln w="38100">
            <a:solidFill>
              <a:srgbClr val="3550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029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C2B619C-3A91-DBCF-CA76-95C27E6DDA60}"/>
              </a:ext>
            </a:extLst>
          </p:cNvPr>
          <p:cNvPicPr>
            <a:picLocks noChangeAspect="1"/>
          </p:cNvPicPr>
          <p:nvPr/>
        </p:nvPicPr>
        <p:blipFill rotWithShape="1">
          <a:blip r:embed="rId3"/>
          <a:srcRect l="51541" b="41414"/>
          <a:stretch/>
        </p:blipFill>
        <p:spPr>
          <a:xfrm>
            <a:off x="4354310" y="9310251"/>
            <a:ext cx="1313549" cy="683675"/>
          </a:xfrm>
          <a:prstGeom prst="rect">
            <a:avLst/>
          </a:prstGeom>
        </p:spPr>
      </p:pic>
      <p:sp>
        <p:nvSpPr>
          <p:cNvPr id="18" name="TextBox 17">
            <a:extLst>
              <a:ext uri="{FF2B5EF4-FFF2-40B4-BE49-F238E27FC236}">
                <a16:creationId xmlns:a16="http://schemas.microsoft.com/office/drawing/2014/main" id="{41A4669A-3758-FDA7-C3A1-A2FAB24BB481}"/>
              </a:ext>
            </a:extLst>
          </p:cNvPr>
          <p:cNvSpPr txBox="1"/>
          <p:nvPr/>
        </p:nvSpPr>
        <p:spPr>
          <a:xfrm>
            <a:off x="5415976" y="9434064"/>
            <a:ext cx="1296573" cy="369332"/>
          </a:xfrm>
          <a:prstGeom prst="rect">
            <a:avLst/>
          </a:prstGeom>
          <a:noFill/>
        </p:spPr>
        <p:txBody>
          <a:bodyPr wrap="none" rtlCol="0">
            <a:spAutoFit/>
          </a:bodyPr>
          <a:lstStyle/>
          <a:p>
            <a:r>
              <a:rPr lang="en-US" dirty="0"/>
              <a:t>confidential</a:t>
            </a:r>
          </a:p>
        </p:txBody>
      </p:sp>
      <p:pic>
        <p:nvPicPr>
          <p:cNvPr id="5" name="Picture 4">
            <a:extLst>
              <a:ext uri="{FF2B5EF4-FFF2-40B4-BE49-F238E27FC236}">
                <a16:creationId xmlns:a16="http://schemas.microsoft.com/office/drawing/2014/main" id="{9232A2E3-1EBC-386F-6A2C-05A0A385205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57202" y="3199755"/>
            <a:ext cx="1527709" cy="2008488"/>
          </a:xfrm>
          <a:prstGeom prst="rect">
            <a:avLst/>
          </a:prstGeom>
        </p:spPr>
      </p:pic>
      <p:pic>
        <p:nvPicPr>
          <p:cNvPr id="6" name="Picture 5">
            <a:extLst>
              <a:ext uri="{FF2B5EF4-FFF2-40B4-BE49-F238E27FC236}">
                <a16:creationId xmlns:a16="http://schemas.microsoft.com/office/drawing/2014/main" id="{5E73C099-82B2-E3FD-4EF1-0459B90722E7}"/>
              </a:ext>
            </a:extLst>
          </p:cNvPr>
          <p:cNvPicPr>
            <a:picLocks noChangeAspect="1"/>
          </p:cNvPicPr>
          <p:nvPr/>
        </p:nvPicPr>
        <p:blipFill>
          <a:blip r:embed="rId5">
            <a:clrChange>
              <a:clrFrom>
                <a:srgbClr val="FFFFFF"/>
              </a:clrFrom>
              <a:clrTo>
                <a:srgbClr val="FFFFFF">
                  <a:alpha val="0"/>
                </a:srgbClr>
              </a:clrTo>
            </a:clrChange>
            <a:duotone>
              <a:prstClr val="black"/>
              <a:schemeClr val="accent1">
                <a:tint val="45000"/>
                <a:satMod val="400000"/>
              </a:schemeClr>
            </a:duotone>
          </a:blip>
          <a:stretch>
            <a:fillRect/>
          </a:stretch>
        </p:blipFill>
        <p:spPr>
          <a:xfrm>
            <a:off x="9685881" y="3132631"/>
            <a:ext cx="671196" cy="531490"/>
          </a:xfrm>
          <a:prstGeom prst="rect">
            <a:avLst/>
          </a:prstGeom>
        </p:spPr>
      </p:pic>
      <p:sp>
        <p:nvSpPr>
          <p:cNvPr id="7" name="TextBox 6">
            <a:extLst>
              <a:ext uri="{FF2B5EF4-FFF2-40B4-BE49-F238E27FC236}">
                <a16:creationId xmlns:a16="http://schemas.microsoft.com/office/drawing/2014/main" id="{7A856297-2111-2F00-C618-603F12A5B5C0}"/>
              </a:ext>
            </a:extLst>
          </p:cNvPr>
          <p:cNvSpPr txBox="1"/>
          <p:nvPr/>
        </p:nvSpPr>
        <p:spPr>
          <a:xfrm>
            <a:off x="9497460" y="2276425"/>
            <a:ext cx="1146630" cy="923330"/>
          </a:xfrm>
          <a:prstGeom prst="rect">
            <a:avLst/>
          </a:prstGeom>
          <a:noFill/>
        </p:spPr>
        <p:txBody>
          <a:bodyPr wrap="square" rtlCol="0">
            <a:spAutoFit/>
          </a:bodyPr>
          <a:lstStyle/>
          <a:p>
            <a:pPr algn="ctr"/>
            <a:r>
              <a:rPr lang="en-US" dirty="0">
                <a:latin typeface="Helvetica" pitchFamily="2" charset="0"/>
                <a:cs typeface="Arial" panose="020B0604020202020204" pitchFamily="34" charset="0"/>
              </a:rPr>
              <a:t>Hair-inductive</a:t>
            </a:r>
          </a:p>
          <a:p>
            <a:pPr algn="ctr"/>
            <a:r>
              <a:rPr lang="en-US" dirty="0">
                <a:latin typeface="Helvetica" pitchFamily="2" charset="0"/>
                <a:cs typeface="Arial" panose="020B0604020202020204" pitchFamily="34" charset="0"/>
              </a:rPr>
              <a:t>factors</a:t>
            </a:r>
          </a:p>
        </p:txBody>
      </p:sp>
      <p:sp>
        <p:nvSpPr>
          <p:cNvPr id="8" name="TextBox 7">
            <a:extLst>
              <a:ext uri="{FF2B5EF4-FFF2-40B4-BE49-F238E27FC236}">
                <a16:creationId xmlns:a16="http://schemas.microsoft.com/office/drawing/2014/main" id="{950C6D13-52E9-FB1B-D6CB-D3C151FC3DE8}"/>
              </a:ext>
            </a:extLst>
          </p:cNvPr>
          <p:cNvSpPr txBox="1"/>
          <p:nvPr/>
        </p:nvSpPr>
        <p:spPr>
          <a:xfrm>
            <a:off x="8119266" y="5882304"/>
            <a:ext cx="3953121" cy="400110"/>
          </a:xfrm>
          <a:prstGeom prst="rect">
            <a:avLst/>
          </a:prstGeom>
          <a:noFill/>
        </p:spPr>
        <p:txBody>
          <a:bodyPr wrap="square" rtlCol="0">
            <a:spAutoFit/>
          </a:bodyPr>
          <a:lstStyle/>
          <a:p>
            <a:pPr algn="ctr"/>
            <a:r>
              <a:rPr lang="en-US" sz="2000" b="1" i="1" dirty="0">
                <a:solidFill>
                  <a:srgbClr val="E1A94C"/>
                </a:solidFill>
                <a:latin typeface="Helvetica" pitchFamily="2" charset="0"/>
                <a:cs typeface="Arial" panose="020B0604020202020204" pitchFamily="34" charset="0"/>
              </a:rPr>
              <a:t>NEW</a:t>
            </a:r>
            <a:r>
              <a:rPr lang="en-US" sz="2000" b="1" dirty="0">
                <a:solidFill>
                  <a:srgbClr val="E1A94C"/>
                </a:solidFill>
                <a:latin typeface="Helvetica" pitchFamily="2" charset="0"/>
                <a:cs typeface="Arial" panose="020B0604020202020204" pitchFamily="34" charset="0"/>
              </a:rPr>
              <a:t> healthy hair</a:t>
            </a:r>
          </a:p>
        </p:txBody>
      </p:sp>
      <p:sp>
        <p:nvSpPr>
          <p:cNvPr id="10" name="Title 1">
            <a:extLst>
              <a:ext uri="{FF2B5EF4-FFF2-40B4-BE49-F238E27FC236}">
                <a16:creationId xmlns:a16="http://schemas.microsoft.com/office/drawing/2014/main" id="{E8679186-05E8-8CC0-7115-90A848CB3D15}"/>
              </a:ext>
            </a:extLst>
          </p:cNvPr>
          <p:cNvSpPr txBox="1">
            <a:spLocks/>
          </p:cNvSpPr>
          <p:nvPr/>
        </p:nvSpPr>
        <p:spPr>
          <a:xfrm>
            <a:off x="6524143" y="8851645"/>
            <a:ext cx="9227441" cy="9635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Helvetica" pitchFamily="2" charset="0"/>
              </a:rPr>
              <a:t>Our</a:t>
            </a:r>
            <a:r>
              <a:rPr lang="en-US" sz="2400" b="1" dirty="0">
                <a:latin typeface="Helvetica" pitchFamily="2" charset="0"/>
              </a:rPr>
              <a:t> strategy: </a:t>
            </a:r>
          </a:p>
          <a:p>
            <a:pPr algn="ctr"/>
            <a:r>
              <a:rPr lang="en-US" sz="2400" b="1" dirty="0">
                <a:latin typeface="Helvetica" pitchFamily="2" charset="0"/>
              </a:rPr>
              <a:t>Induce NEW hair follicles</a:t>
            </a:r>
          </a:p>
        </p:txBody>
      </p:sp>
      <p:grpSp>
        <p:nvGrpSpPr>
          <p:cNvPr id="11" name="Group 10">
            <a:extLst>
              <a:ext uri="{FF2B5EF4-FFF2-40B4-BE49-F238E27FC236}">
                <a16:creationId xmlns:a16="http://schemas.microsoft.com/office/drawing/2014/main" id="{4386F02E-CDA0-4325-F49F-C6F008107030}"/>
              </a:ext>
            </a:extLst>
          </p:cNvPr>
          <p:cNvGrpSpPr/>
          <p:nvPr/>
        </p:nvGrpSpPr>
        <p:grpSpPr>
          <a:xfrm>
            <a:off x="8712266" y="3536537"/>
            <a:ext cx="1007308" cy="1797040"/>
            <a:chOff x="9760846" y="2657434"/>
            <a:chExt cx="1342539" cy="2395088"/>
          </a:xfrm>
        </p:grpSpPr>
        <p:pic>
          <p:nvPicPr>
            <p:cNvPr id="12" name="Picture 11">
              <a:extLst>
                <a:ext uri="{FF2B5EF4-FFF2-40B4-BE49-F238E27FC236}">
                  <a16:creationId xmlns:a16="http://schemas.microsoft.com/office/drawing/2014/main" id="{E58E05BE-4DC5-23B6-8B33-A3E679D6191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401388">
              <a:off x="10115495" y="4365395"/>
              <a:ext cx="212691" cy="687127"/>
            </a:xfrm>
            <a:prstGeom prst="rect">
              <a:avLst/>
            </a:prstGeom>
          </p:spPr>
        </p:pic>
        <p:pic>
          <p:nvPicPr>
            <p:cNvPr id="13" name="Picture 12">
              <a:extLst>
                <a:ext uri="{FF2B5EF4-FFF2-40B4-BE49-F238E27FC236}">
                  <a16:creationId xmlns:a16="http://schemas.microsoft.com/office/drawing/2014/main" id="{1B31C7AA-9600-0DD2-66F9-5D72DC465FDF}"/>
                </a:ext>
              </a:extLst>
            </p:cNvPr>
            <p:cNvPicPr>
              <a:picLocks noChangeAspect="1"/>
            </p:cNvPicPr>
            <p:nvPr/>
          </p:nvPicPr>
          <p:blipFill>
            <a:blip r:embed="rId8"/>
            <a:stretch>
              <a:fillRect/>
            </a:stretch>
          </p:blipFill>
          <p:spPr>
            <a:xfrm>
              <a:off x="9760846" y="2657434"/>
              <a:ext cx="1342539" cy="2386736"/>
            </a:xfrm>
            <a:prstGeom prst="rect">
              <a:avLst/>
            </a:prstGeom>
          </p:spPr>
        </p:pic>
      </p:grpSp>
      <p:cxnSp>
        <p:nvCxnSpPr>
          <p:cNvPr id="15" name="Straight Arrow Connector 14">
            <a:extLst>
              <a:ext uri="{FF2B5EF4-FFF2-40B4-BE49-F238E27FC236}">
                <a16:creationId xmlns:a16="http://schemas.microsoft.com/office/drawing/2014/main" id="{0B3625D6-135D-1F4A-02DE-430E76CF9C26}"/>
              </a:ext>
            </a:extLst>
          </p:cNvPr>
          <p:cNvCxnSpPr>
            <a:cxnSpLocks/>
          </p:cNvCxnSpPr>
          <p:nvPr/>
        </p:nvCxnSpPr>
        <p:spPr>
          <a:xfrm flipH="1">
            <a:off x="9685881" y="3736269"/>
            <a:ext cx="819893" cy="380975"/>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1AE5FA9B-7F6D-6DC0-F4DF-2E30F2BF0262}"/>
              </a:ext>
            </a:extLst>
          </p:cNvPr>
          <p:cNvGrpSpPr/>
          <p:nvPr/>
        </p:nvGrpSpPr>
        <p:grpSpPr>
          <a:xfrm>
            <a:off x="153567" y="3166312"/>
            <a:ext cx="7379562" cy="2533449"/>
            <a:chOff x="46079" y="1766756"/>
            <a:chExt cx="7379562" cy="2533449"/>
          </a:xfrm>
        </p:grpSpPr>
        <p:grpSp>
          <p:nvGrpSpPr>
            <p:cNvPr id="20" name="Group 19">
              <a:extLst>
                <a:ext uri="{FF2B5EF4-FFF2-40B4-BE49-F238E27FC236}">
                  <a16:creationId xmlns:a16="http://schemas.microsoft.com/office/drawing/2014/main" id="{BD33F71F-CA5C-CC12-7EDE-75D1E297F2A9}"/>
                </a:ext>
              </a:extLst>
            </p:cNvPr>
            <p:cNvGrpSpPr/>
            <p:nvPr/>
          </p:nvGrpSpPr>
          <p:grpSpPr>
            <a:xfrm>
              <a:off x="702531" y="2689141"/>
              <a:ext cx="1466407" cy="655228"/>
              <a:chOff x="884653" y="3263634"/>
              <a:chExt cx="2770759" cy="1238046"/>
            </a:xfrm>
          </p:grpSpPr>
          <p:pic>
            <p:nvPicPr>
              <p:cNvPr id="39" name="Picture 38">
                <a:extLst>
                  <a:ext uri="{FF2B5EF4-FFF2-40B4-BE49-F238E27FC236}">
                    <a16:creationId xmlns:a16="http://schemas.microsoft.com/office/drawing/2014/main" id="{263BFCB2-73D6-1714-FA53-6E19B3CD4678}"/>
                  </a:ext>
                </a:extLst>
              </p:cNvPr>
              <p:cNvPicPr>
                <a:picLocks noChangeAspect="1"/>
              </p:cNvPicPr>
              <p:nvPr/>
            </p:nvPicPr>
            <p:blipFill>
              <a:blip r:embed="rId9"/>
              <a:stretch>
                <a:fillRect/>
              </a:stretch>
            </p:blipFill>
            <p:spPr>
              <a:xfrm>
                <a:off x="884653" y="3263634"/>
                <a:ext cx="2608355" cy="150482"/>
              </a:xfrm>
              <a:prstGeom prst="rect">
                <a:avLst/>
              </a:prstGeom>
            </p:spPr>
          </p:pic>
          <p:pic>
            <p:nvPicPr>
              <p:cNvPr id="40" name="Picture 39">
                <a:extLst>
                  <a:ext uri="{FF2B5EF4-FFF2-40B4-BE49-F238E27FC236}">
                    <a16:creationId xmlns:a16="http://schemas.microsoft.com/office/drawing/2014/main" id="{B7BCE199-A81E-61B0-45A4-CF3ABA4336C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149129" y="3578492"/>
                <a:ext cx="1013223" cy="250326"/>
              </a:xfrm>
              <a:prstGeom prst="rect">
                <a:avLst/>
              </a:prstGeom>
            </p:spPr>
          </p:pic>
          <p:pic>
            <p:nvPicPr>
              <p:cNvPr id="41" name="Picture 40">
                <a:extLst>
                  <a:ext uri="{FF2B5EF4-FFF2-40B4-BE49-F238E27FC236}">
                    <a16:creationId xmlns:a16="http://schemas.microsoft.com/office/drawing/2014/main" id="{7BD738AA-FBAE-C47B-A1BB-0586D2E8F06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249398" y="3479958"/>
                <a:ext cx="1013223" cy="250326"/>
              </a:xfrm>
              <a:prstGeom prst="rect">
                <a:avLst/>
              </a:prstGeom>
            </p:spPr>
          </p:pic>
          <p:pic>
            <p:nvPicPr>
              <p:cNvPr id="42" name="Picture 41">
                <a:extLst>
                  <a:ext uri="{FF2B5EF4-FFF2-40B4-BE49-F238E27FC236}">
                    <a16:creationId xmlns:a16="http://schemas.microsoft.com/office/drawing/2014/main" id="{70D0BAB3-1347-7068-54A3-C34512B1206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784795" y="3914827"/>
                <a:ext cx="1013223" cy="250326"/>
              </a:xfrm>
              <a:prstGeom prst="rect">
                <a:avLst/>
              </a:prstGeom>
            </p:spPr>
          </p:pic>
          <p:pic>
            <p:nvPicPr>
              <p:cNvPr id="43" name="Picture 42">
                <a:extLst>
                  <a:ext uri="{FF2B5EF4-FFF2-40B4-BE49-F238E27FC236}">
                    <a16:creationId xmlns:a16="http://schemas.microsoft.com/office/drawing/2014/main" id="{25C4772C-23DF-9C8B-AC1B-FBA940713EB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219906" y="4251354"/>
                <a:ext cx="1013223" cy="250326"/>
              </a:xfrm>
              <a:prstGeom prst="rect">
                <a:avLst/>
              </a:prstGeom>
            </p:spPr>
          </p:pic>
          <p:pic>
            <p:nvPicPr>
              <p:cNvPr id="44" name="Picture 43">
                <a:extLst>
                  <a:ext uri="{FF2B5EF4-FFF2-40B4-BE49-F238E27FC236}">
                    <a16:creationId xmlns:a16="http://schemas.microsoft.com/office/drawing/2014/main" id="{EAFE2E78-4E1F-093E-652C-0274D3B3C56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642189" y="4186430"/>
                <a:ext cx="1013223" cy="250326"/>
              </a:xfrm>
              <a:prstGeom prst="rect">
                <a:avLst/>
              </a:prstGeom>
            </p:spPr>
          </p:pic>
        </p:grpSp>
        <p:grpSp>
          <p:nvGrpSpPr>
            <p:cNvPr id="21" name="Group 20">
              <a:extLst>
                <a:ext uri="{FF2B5EF4-FFF2-40B4-BE49-F238E27FC236}">
                  <a16:creationId xmlns:a16="http://schemas.microsoft.com/office/drawing/2014/main" id="{D624E866-6F29-DA0E-9F8B-5647E82F0DA2}"/>
                </a:ext>
              </a:extLst>
            </p:cNvPr>
            <p:cNvGrpSpPr/>
            <p:nvPr/>
          </p:nvGrpSpPr>
          <p:grpSpPr>
            <a:xfrm>
              <a:off x="2913434" y="2660304"/>
              <a:ext cx="1868197" cy="814204"/>
              <a:chOff x="5391155" y="3263629"/>
              <a:chExt cx="2949774" cy="1285580"/>
            </a:xfrm>
          </p:grpSpPr>
          <p:pic>
            <p:nvPicPr>
              <p:cNvPr id="37" name="Picture 36">
                <a:extLst>
                  <a:ext uri="{FF2B5EF4-FFF2-40B4-BE49-F238E27FC236}">
                    <a16:creationId xmlns:a16="http://schemas.microsoft.com/office/drawing/2014/main" id="{7C29F849-52D0-2349-2E9B-090A28C8B08F}"/>
                  </a:ext>
                </a:extLst>
              </p:cNvPr>
              <p:cNvPicPr>
                <a:picLocks noChangeAspect="1"/>
              </p:cNvPicPr>
              <p:nvPr/>
            </p:nvPicPr>
            <p:blipFill>
              <a:blip r:embed="rId12"/>
              <a:stretch>
                <a:fillRect/>
              </a:stretch>
            </p:blipFill>
            <p:spPr>
              <a:xfrm>
                <a:off x="5391155" y="3263629"/>
                <a:ext cx="2949774" cy="629727"/>
              </a:xfrm>
              <a:prstGeom prst="rect">
                <a:avLst/>
              </a:prstGeom>
            </p:spPr>
          </p:pic>
          <p:pic>
            <p:nvPicPr>
              <p:cNvPr id="38" name="Picture 37">
                <a:extLst>
                  <a:ext uri="{FF2B5EF4-FFF2-40B4-BE49-F238E27FC236}">
                    <a16:creationId xmlns:a16="http://schemas.microsoft.com/office/drawing/2014/main" id="{0447B3E3-7E0F-26CE-B614-41000B5836E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936" b="95192" l="9910" r="89865">
                            <a14:foregroundMark x1="47523" y1="95192" x2="47523" y2="95192"/>
                            <a14:foregroundMark x1="89414" y1="25641" x2="89414" y2="25641"/>
                          </a14:backgroundRemoval>
                        </a14:imgEffect>
                      </a14:imgLayer>
                    </a14:imgProps>
                  </a:ext>
                </a:extLst>
              </a:blip>
              <a:stretch>
                <a:fillRect/>
              </a:stretch>
            </p:blipFill>
            <p:spPr>
              <a:xfrm rot="450421">
                <a:off x="6103219" y="3735393"/>
                <a:ext cx="1158123" cy="813816"/>
              </a:xfrm>
              <a:prstGeom prst="rect">
                <a:avLst/>
              </a:prstGeom>
            </p:spPr>
          </p:pic>
        </p:grpSp>
        <p:grpSp>
          <p:nvGrpSpPr>
            <p:cNvPr id="22" name="Group 21">
              <a:extLst>
                <a:ext uri="{FF2B5EF4-FFF2-40B4-BE49-F238E27FC236}">
                  <a16:creationId xmlns:a16="http://schemas.microsoft.com/office/drawing/2014/main" id="{24FB71C1-7B16-028F-6AA2-FD73F18EC62D}"/>
                </a:ext>
              </a:extLst>
            </p:cNvPr>
            <p:cNvGrpSpPr/>
            <p:nvPr/>
          </p:nvGrpSpPr>
          <p:grpSpPr>
            <a:xfrm>
              <a:off x="5583636" y="2160613"/>
              <a:ext cx="1007308" cy="1797040"/>
              <a:chOff x="9760846" y="2657434"/>
              <a:chExt cx="1342539" cy="2395088"/>
            </a:xfrm>
          </p:grpSpPr>
          <p:pic>
            <p:nvPicPr>
              <p:cNvPr id="35" name="Picture 34">
                <a:extLst>
                  <a:ext uri="{FF2B5EF4-FFF2-40B4-BE49-F238E27FC236}">
                    <a16:creationId xmlns:a16="http://schemas.microsoft.com/office/drawing/2014/main" id="{6A384538-405A-A909-8F9F-175C893605F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401388">
                <a:off x="10115495" y="4365395"/>
                <a:ext cx="212691" cy="687127"/>
              </a:xfrm>
              <a:prstGeom prst="rect">
                <a:avLst/>
              </a:prstGeom>
            </p:spPr>
          </p:pic>
          <p:pic>
            <p:nvPicPr>
              <p:cNvPr id="36" name="Picture 35">
                <a:extLst>
                  <a:ext uri="{FF2B5EF4-FFF2-40B4-BE49-F238E27FC236}">
                    <a16:creationId xmlns:a16="http://schemas.microsoft.com/office/drawing/2014/main" id="{A4545E6A-CE3C-57ED-9682-0FB1289CA720}"/>
                  </a:ext>
                </a:extLst>
              </p:cNvPr>
              <p:cNvPicPr>
                <a:picLocks noChangeAspect="1"/>
              </p:cNvPicPr>
              <p:nvPr/>
            </p:nvPicPr>
            <p:blipFill>
              <a:blip r:embed="rId8"/>
              <a:stretch>
                <a:fillRect/>
              </a:stretch>
            </p:blipFill>
            <p:spPr>
              <a:xfrm>
                <a:off x="9760846" y="2657434"/>
                <a:ext cx="1342539" cy="2386736"/>
              </a:xfrm>
              <a:prstGeom prst="rect">
                <a:avLst/>
              </a:prstGeom>
            </p:spPr>
          </p:pic>
        </p:grpSp>
        <p:cxnSp>
          <p:nvCxnSpPr>
            <p:cNvPr id="23" name="Straight Arrow Connector 22">
              <a:extLst>
                <a:ext uri="{FF2B5EF4-FFF2-40B4-BE49-F238E27FC236}">
                  <a16:creationId xmlns:a16="http://schemas.microsoft.com/office/drawing/2014/main" id="{67DCDE42-54C2-2D0A-7C8A-D18C86F8EFC5}"/>
                </a:ext>
              </a:extLst>
            </p:cNvPr>
            <p:cNvCxnSpPr>
              <a:cxnSpLocks/>
            </p:cNvCxnSpPr>
            <p:nvPr/>
          </p:nvCxnSpPr>
          <p:spPr>
            <a:xfrm>
              <a:off x="2168938" y="3032495"/>
              <a:ext cx="654132"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12B9727-8A75-D641-E261-9B17A88F6841}"/>
                </a:ext>
              </a:extLst>
            </p:cNvPr>
            <p:cNvCxnSpPr>
              <a:cxnSpLocks/>
            </p:cNvCxnSpPr>
            <p:nvPr/>
          </p:nvCxnSpPr>
          <p:spPr>
            <a:xfrm>
              <a:off x="4611729" y="3052512"/>
              <a:ext cx="654132"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F19F5D27-771F-011D-ABD0-56FDE63E54FC}"/>
                </a:ext>
              </a:extLst>
            </p:cNvPr>
            <p:cNvPicPr>
              <a:picLocks noChangeAspect="1"/>
            </p:cNvPicPr>
            <p:nvPr/>
          </p:nvPicPr>
          <p:blipFill>
            <a:blip r:embed="rId5">
              <a:clrChange>
                <a:clrFrom>
                  <a:srgbClr val="FFFFFF"/>
                </a:clrFrom>
                <a:clrTo>
                  <a:srgbClr val="FFFFFF">
                    <a:alpha val="0"/>
                  </a:srgbClr>
                </a:clrTo>
              </a:clrChange>
              <a:duotone>
                <a:prstClr val="black"/>
                <a:schemeClr val="accent1">
                  <a:tint val="45000"/>
                  <a:satMod val="400000"/>
                </a:schemeClr>
              </a:duotone>
            </a:blip>
            <a:stretch>
              <a:fillRect/>
            </a:stretch>
          </p:blipFill>
          <p:spPr>
            <a:xfrm>
              <a:off x="2072967" y="2275196"/>
              <a:ext cx="671196" cy="531490"/>
            </a:xfrm>
            <a:prstGeom prst="rect">
              <a:avLst/>
            </a:prstGeom>
          </p:spPr>
        </p:pic>
        <p:sp>
          <p:nvSpPr>
            <p:cNvPr id="27" name="Right Brace 26">
              <a:extLst>
                <a:ext uri="{FF2B5EF4-FFF2-40B4-BE49-F238E27FC236}">
                  <a16:creationId xmlns:a16="http://schemas.microsoft.com/office/drawing/2014/main" id="{B7BB02B7-4426-40B3-8E46-13BE48E91EC0}"/>
                </a:ext>
              </a:extLst>
            </p:cNvPr>
            <p:cNvSpPr/>
            <p:nvPr/>
          </p:nvSpPr>
          <p:spPr>
            <a:xfrm>
              <a:off x="4064064" y="3061092"/>
              <a:ext cx="66257" cy="38025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Helvetica" pitchFamily="2" charset="0"/>
              </a:endParaRPr>
            </a:p>
          </p:txBody>
        </p:sp>
        <p:sp>
          <p:nvSpPr>
            <p:cNvPr id="31" name="TextBox 30">
              <a:extLst>
                <a:ext uri="{FF2B5EF4-FFF2-40B4-BE49-F238E27FC236}">
                  <a16:creationId xmlns:a16="http://schemas.microsoft.com/office/drawing/2014/main" id="{D5E2A91C-62CD-E56C-BBAE-6039D9235441}"/>
                </a:ext>
              </a:extLst>
            </p:cNvPr>
            <p:cNvSpPr txBox="1"/>
            <p:nvPr/>
          </p:nvSpPr>
          <p:spPr>
            <a:xfrm>
              <a:off x="4766358" y="1766756"/>
              <a:ext cx="2659283" cy="369332"/>
            </a:xfrm>
            <a:prstGeom prst="rect">
              <a:avLst/>
            </a:prstGeom>
            <a:noFill/>
          </p:spPr>
          <p:txBody>
            <a:bodyPr wrap="square" rtlCol="0">
              <a:spAutoFit/>
            </a:bodyPr>
            <a:lstStyle/>
            <a:p>
              <a:pPr algn="ctr"/>
              <a:r>
                <a:rPr lang="en-US" dirty="0">
                  <a:latin typeface="Helvetica" pitchFamily="2" charset="0"/>
                  <a:cs typeface="Arial" panose="020B0604020202020204" pitchFamily="34" charset="0"/>
                </a:rPr>
                <a:t>Adult hair follicle</a:t>
              </a:r>
            </a:p>
          </p:txBody>
        </p:sp>
        <p:sp>
          <p:nvSpPr>
            <p:cNvPr id="32" name="TextBox 31">
              <a:extLst>
                <a:ext uri="{FF2B5EF4-FFF2-40B4-BE49-F238E27FC236}">
                  <a16:creationId xmlns:a16="http://schemas.microsoft.com/office/drawing/2014/main" id="{997C3181-6A84-8369-1169-7E4EA26B4C99}"/>
                </a:ext>
              </a:extLst>
            </p:cNvPr>
            <p:cNvSpPr txBox="1"/>
            <p:nvPr/>
          </p:nvSpPr>
          <p:spPr>
            <a:xfrm>
              <a:off x="46079" y="3612290"/>
              <a:ext cx="2927071" cy="646331"/>
            </a:xfrm>
            <a:prstGeom prst="rect">
              <a:avLst/>
            </a:prstGeom>
            <a:noFill/>
          </p:spPr>
          <p:txBody>
            <a:bodyPr wrap="square" rtlCol="0">
              <a:spAutoFit/>
            </a:bodyPr>
            <a:lstStyle/>
            <a:p>
              <a:pPr algn="ctr"/>
              <a:r>
                <a:rPr lang="en-US" sz="1800" dirty="0">
                  <a:solidFill>
                    <a:srgbClr val="35503B"/>
                  </a:solidFill>
                  <a:latin typeface="Helvetica" pitchFamily="2" charset="0"/>
                  <a:cs typeface="Arial" panose="020B0604020202020204" pitchFamily="34" charset="0"/>
                </a:rPr>
                <a:t>Dermal condensate (DC) </a:t>
              </a:r>
            </a:p>
            <a:p>
              <a:pPr algn="ctr"/>
              <a:r>
                <a:rPr lang="en-US" sz="1800" dirty="0">
                  <a:solidFill>
                    <a:srgbClr val="35503B"/>
                  </a:solidFill>
                  <a:latin typeface="Helvetica" pitchFamily="2" charset="0"/>
                  <a:cs typeface="Arial" panose="020B0604020202020204" pitchFamily="34" charset="0"/>
                </a:rPr>
                <a:t>progenitor cells</a:t>
              </a:r>
            </a:p>
          </p:txBody>
        </p:sp>
        <p:sp>
          <p:nvSpPr>
            <p:cNvPr id="33" name="TextBox 32">
              <a:extLst>
                <a:ext uri="{FF2B5EF4-FFF2-40B4-BE49-F238E27FC236}">
                  <a16:creationId xmlns:a16="http://schemas.microsoft.com/office/drawing/2014/main" id="{D1054C03-8B47-D4D4-5ACC-D5305571D0E5}"/>
                </a:ext>
              </a:extLst>
            </p:cNvPr>
            <p:cNvSpPr txBox="1"/>
            <p:nvPr/>
          </p:nvSpPr>
          <p:spPr>
            <a:xfrm>
              <a:off x="3107542" y="3653874"/>
              <a:ext cx="1430895" cy="646331"/>
            </a:xfrm>
            <a:prstGeom prst="rect">
              <a:avLst/>
            </a:prstGeom>
            <a:noFill/>
          </p:spPr>
          <p:txBody>
            <a:bodyPr wrap="square" rtlCol="0">
              <a:spAutoFit/>
            </a:bodyPr>
            <a:lstStyle/>
            <a:p>
              <a:pPr algn="ctr"/>
              <a:r>
                <a:rPr lang="en-US" dirty="0">
                  <a:solidFill>
                    <a:srgbClr val="35503B"/>
                  </a:solidFill>
                  <a:latin typeface="Helvetica" pitchFamily="2" charset="0"/>
                  <a:cs typeface="Arial" panose="020B0604020202020204" pitchFamily="34" charset="0"/>
                </a:rPr>
                <a:t>“embryonic” </a:t>
              </a:r>
            </a:p>
            <a:p>
              <a:pPr algn="ctr"/>
              <a:r>
                <a:rPr lang="en-US" dirty="0">
                  <a:solidFill>
                    <a:srgbClr val="35503B"/>
                  </a:solidFill>
                  <a:latin typeface="Helvetica" pitchFamily="2" charset="0"/>
                  <a:cs typeface="Arial" panose="020B0604020202020204" pitchFamily="34" charset="0"/>
                </a:rPr>
                <a:t>hair follicle</a:t>
              </a:r>
            </a:p>
          </p:txBody>
        </p:sp>
        <p:sp>
          <p:nvSpPr>
            <p:cNvPr id="34" name="TextBox 33">
              <a:extLst>
                <a:ext uri="{FF2B5EF4-FFF2-40B4-BE49-F238E27FC236}">
                  <a16:creationId xmlns:a16="http://schemas.microsoft.com/office/drawing/2014/main" id="{132188EA-EF02-373E-0271-30E0683B55FE}"/>
                </a:ext>
              </a:extLst>
            </p:cNvPr>
            <p:cNvSpPr txBox="1"/>
            <p:nvPr/>
          </p:nvSpPr>
          <p:spPr>
            <a:xfrm>
              <a:off x="3938456" y="3085321"/>
              <a:ext cx="794534" cy="307777"/>
            </a:xfrm>
            <a:prstGeom prst="rect">
              <a:avLst/>
            </a:prstGeom>
            <a:noFill/>
          </p:spPr>
          <p:txBody>
            <a:bodyPr wrap="square" rtlCol="0">
              <a:spAutoFit/>
            </a:bodyPr>
            <a:lstStyle/>
            <a:p>
              <a:pPr algn="ctr"/>
              <a:r>
                <a:rPr lang="en-US" sz="1400" dirty="0">
                  <a:latin typeface="Helvetica" pitchFamily="2" charset="0"/>
                  <a:cs typeface="Arial" panose="020B0604020202020204" pitchFamily="34" charset="0"/>
                </a:rPr>
                <a:t>DC</a:t>
              </a:r>
            </a:p>
          </p:txBody>
        </p:sp>
      </p:grpSp>
      <p:sp>
        <p:nvSpPr>
          <p:cNvPr id="67" name="Shape 66">
            <a:extLst>
              <a:ext uri="{FF2B5EF4-FFF2-40B4-BE49-F238E27FC236}">
                <a16:creationId xmlns:a16="http://schemas.microsoft.com/office/drawing/2014/main" id="{00A33863-CA7D-F283-54E5-E537118BC60E}"/>
              </a:ext>
            </a:extLst>
          </p:cNvPr>
          <p:cNvSpPr/>
          <p:nvPr/>
        </p:nvSpPr>
        <p:spPr>
          <a:xfrm flipV="1">
            <a:off x="8292235" y="5628892"/>
            <a:ext cx="656637" cy="566992"/>
          </a:xfrm>
          <a:prstGeom prst="swooshArrow">
            <a:avLst>
              <a:gd name="adj1" fmla="val 25000"/>
              <a:gd name="adj2" fmla="val 25000"/>
            </a:avLst>
          </a:prstGeom>
          <a:solidFill>
            <a:srgbClr val="E1A94C"/>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68" name="Picture 67">
            <a:extLst>
              <a:ext uri="{FF2B5EF4-FFF2-40B4-BE49-F238E27FC236}">
                <a16:creationId xmlns:a16="http://schemas.microsoft.com/office/drawing/2014/main" id="{3C65B723-5037-A84C-8DFA-655EE344B503}"/>
              </a:ext>
            </a:extLst>
          </p:cNvPr>
          <p:cNvPicPr>
            <a:picLocks noChangeAspect="1"/>
          </p:cNvPicPr>
          <p:nvPr/>
        </p:nvPicPr>
        <p:blipFill>
          <a:blip r:embed="rId15"/>
          <a:stretch>
            <a:fillRect/>
          </a:stretch>
        </p:blipFill>
        <p:spPr>
          <a:xfrm>
            <a:off x="5373349" y="27010"/>
            <a:ext cx="1944472" cy="1674524"/>
          </a:xfrm>
          <a:prstGeom prst="rect">
            <a:avLst/>
          </a:prstGeom>
        </p:spPr>
      </p:pic>
      <p:sp>
        <p:nvSpPr>
          <p:cNvPr id="69" name="Rectangle: Rounded Corners 55">
            <a:extLst>
              <a:ext uri="{FF2B5EF4-FFF2-40B4-BE49-F238E27FC236}">
                <a16:creationId xmlns:a16="http://schemas.microsoft.com/office/drawing/2014/main" id="{1B14707F-3EEA-A244-A878-FE815BBA08AD}"/>
              </a:ext>
            </a:extLst>
          </p:cNvPr>
          <p:cNvSpPr/>
          <p:nvPr/>
        </p:nvSpPr>
        <p:spPr>
          <a:xfrm>
            <a:off x="0" y="2332298"/>
            <a:ext cx="12192000" cy="4594973"/>
          </a:xfrm>
          <a:prstGeom prst="roundRect">
            <a:avLst>
              <a:gd name="adj" fmla="val 0"/>
            </a:avLst>
          </a:prstGeom>
          <a:solidFill>
            <a:srgbClr val="36503B">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65" name="Title 19">
            <a:extLst>
              <a:ext uri="{FF2B5EF4-FFF2-40B4-BE49-F238E27FC236}">
                <a16:creationId xmlns:a16="http://schemas.microsoft.com/office/drawing/2014/main" id="{83769EA3-4D28-CCE4-C69C-DA8E2E59551C}"/>
              </a:ext>
            </a:extLst>
          </p:cNvPr>
          <p:cNvSpPr txBox="1">
            <a:spLocks/>
          </p:cNvSpPr>
          <p:nvPr/>
        </p:nvSpPr>
        <p:spPr>
          <a:xfrm>
            <a:off x="255550" y="1524828"/>
            <a:ext cx="11680897" cy="971273"/>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70AD47"/>
                </a:solidFill>
                <a:latin typeface="Helvetica" pitchFamily="2" charset="0"/>
              </a:rPr>
              <a:t>GROWS NEW HAIR</a:t>
            </a:r>
          </a:p>
          <a:p>
            <a:pPr algn="ctr"/>
            <a:endParaRPr lang="en-US" dirty="0">
              <a:solidFill>
                <a:srgbClr val="35503B"/>
              </a:solidFill>
              <a:latin typeface="Helvetica" pitchFamily="2" charset="0"/>
            </a:endParaRPr>
          </a:p>
        </p:txBody>
      </p:sp>
    </p:spTree>
    <p:extLst>
      <p:ext uri="{BB962C8B-B14F-4D97-AF65-F5344CB8AC3E}">
        <p14:creationId xmlns:p14="http://schemas.microsoft.com/office/powerpoint/2010/main" val="119658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55">
            <a:extLst>
              <a:ext uri="{FF2B5EF4-FFF2-40B4-BE49-F238E27FC236}">
                <a16:creationId xmlns:a16="http://schemas.microsoft.com/office/drawing/2014/main" id="{9B2F25B0-D6B7-77BC-3552-9C81AAC828BD}"/>
              </a:ext>
            </a:extLst>
          </p:cNvPr>
          <p:cNvSpPr/>
          <p:nvPr/>
        </p:nvSpPr>
        <p:spPr>
          <a:xfrm>
            <a:off x="0" y="2263027"/>
            <a:ext cx="12192000" cy="4594973"/>
          </a:xfrm>
          <a:prstGeom prst="roundRect">
            <a:avLst>
              <a:gd name="adj" fmla="val 0"/>
            </a:avLst>
          </a:prstGeom>
          <a:solidFill>
            <a:srgbClr val="36503B">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7" name="Picture 16">
            <a:extLst>
              <a:ext uri="{FF2B5EF4-FFF2-40B4-BE49-F238E27FC236}">
                <a16:creationId xmlns:a16="http://schemas.microsoft.com/office/drawing/2014/main" id="{DC2B619C-3A91-DBCF-CA76-95C27E6DDA60}"/>
              </a:ext>
            </a:extLst>
          </p:cNvPr>
          <p:cNvPicPr>
            <a:picLocks noChangeAspect="1"/>
          </p:cNvPicPr>
          <p:nvPr/>
        </p:nvPicPr>
        <p:blipFill rotWithShape="1">
          <a:blip r:embed="rId13"/>
          <a:srcRect l="51541" b="41414"/>
          <a:stretch/>
        </p:blipFill>
        <p:spPr>
          <a:xfrm>
            <a:off x="4354310" y="9310251"/>
            <a:ext cx="1313549" cy="683675"/>
          </a:xfrm>
          <a:prstGeom prst="rect">
            <a:avLst/>
          </a:prstGeom>
        </p:spPr>
      </p:pic>
      <p:sp>
        <p:nvSpPr>
          <p:cNvPr id="18" name="TextBox 17">
            <a:extLst>
              <a:ext uri="{FF2B5EF4-FFF2-40B4-BE49-F238E27FC236}">
                <a16:creationId xmlns:a16="http://schemas.microsoft.com/office/drawing/2014/main" id="{41A4669A-3758-FDA7-C3A1-A2FAB24BB481}"/>
              </a:ext>
            </a:extLst>
          </p:cNvPr>
          <p:cNvSpPr txBox="1"/>
          <p:nvPr/>
        </p:nvSpPr>
        <p:spPr>
          <a:xfrm>
            <a:off x="5415976" y="9434064"/>
            <a:ext cx="1296573" cy="369332"/>
          </a:xfrm>
          <a:prstGeom prst="rect">
            <a:avLst/>
          </a:prstGeom>
          <a:noFill/>
        </p:spPr>
        <p:txBody>
          <a:bodyPr wrap="none" rtlCol="0">
            <a:spAutoFit/>
          </a:bodyPr>
          <a:lstStyle/>
          <a:p>
            <a:r>
              <a:rPr lang="en-US" dirty="0"/>
              <a:t>confidential</a:t>
            </a:r>
          </a:p>
        </p:txBody>
      </p:sp>
      <p:grpSp>
        <p:nvGrpSpPr>
          <p:cNvPr id="9" name="Group 8">
            <a:extLst>
              <a:ext uri="{FF2B5EF4-FFF2-40B4-BE49-F238E27FC236}">
                <a16:creationId xmlns:a16="http://schemas.microsoft.com/office/drawing/2014/main" id="{19BDDC23-8C5A-4631-4EF3-AC94F1C69179}"/>
              </a:ext>
            </a:extLst>
          </p:cNvPr>
          <p:cNvGrpSpPr/>
          <p:nvPr/>
        </p:nvGrpSpPr>
        <p:grpSpPr>
          <a:xfrm>
            <a:off x="14865654" y="2956109"/>
            <a:ext cx="4546883" cy="3597452"/>
            <a:chOff x="542455" y="1168649"/>
            <a:chExt cx="3715039" cy="2939305"/>
          </a:xfrm>
        </p:grpSpPr>
        <p:sp>
          <p:nvSpPr>
            <p:cNvPr id="26" name="ïŝḷidè">
              <a:extLst>
                <a:ext uri="{FF2B5EF4-FFF2-40B4-BE49-F238E27FC236}">
                  <a16:creationId xmlns:a16="http://schemas.microsoft.com/office/drawing/2014/main" id="{410CFE62-A84A-12F0-E46D-785E75F4E4AC}"/>
                </a:ext>
              </a:extLst>
            </p:cNvPr>
            <p:cNvSpPr/>
            <p:nvPr/>
          </p:nvSpPr>
          <p:spPr bwMode="auto">
            <a:xfrm flipH="1">
              <a:off x="542455" y="1168649"/>
              <a:ext cx="3447184" cy="803444"/>
            </a:xfrm>
            <a:custGeom>
              <a:avLst/>
              <a:gdLst>
                <a:gd name="connsiteX0" fmla="*/ 0 w 5113020"/>
                <a:gd name="connsiteY0" fmla="*/ 0 h 1125378"/>
                <a:gd name="connsiteX1" fmla="*/ 5113020 w 5113020"/>
                <a:gd name="connsiteY1" fmla="*/ 0 h 1125378"/>
                <a:gd name="connsiteX2" fmla="*/ 4423405 w 5113020"/>
                <a:gd name="connsiteY2" fmla="*/ 1125378 h 1125378"/>
                <a:gd name="connsiteX3" fmla="*/ 689615 w 5113020"/>
                <a:gd name="connsiteY3" fmla="*/ 1125378 h 1125378"/>
                <a:gd name="connsiteX4" fmla="*/ 0 w 5113020"/>
                <a:gd name="connsiteY4" fmla="*/ 0 h 1125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3020" h="1125378">
                  <a:moveTo>
                    <a:pt x="0" y="0"/>
                  </a:moveTo>
                  <a:lnTo>
                    <a:pt x="5113020" y="0"/>
                  </a:lnTo>
                  <a:lnTo>
                    <a:pt x="4423405" y="1125378"/>
                  </a:lnTo>
                  <a:lnTo>
                    <a:pt x="689615" y="1125378"/>
                  </a:lnTo>
                  <a:lnTo>
                    <a:pt x="0" y="0"/>
                  </a:lnTo>
                  <a:close/>
                </a:path>
              </a:pathLst>
            </a:custGeom>
            <a:solidFill>
              <a:schemeClr val="accent6">
                <a:lumMod val="50000"/>
              </a:schemeClr>
            </a:solidFill>
            <a:ln>
              <a:noFill/>
            </a:ln>
          </p:spPr>
          <p:txBody>
            <a:bodyPr rtlCol="0" anchor="ctr"/>
            <a:lstStyle/>
            <a:p>
              <a:pPr algn="ctr"/>
              <a:r>
                <a:rPr lang="en-US" altLang="zh-CN" sz="1400" b="1" dirty="0">
                  <a:solidFill>
                    <a:schemeClr val="bg1"/>
                  </a:solidFill>
                  <a:latin typeface="Helvetica" pitchFamily="2" charset="0"/>
                  <a:cs typeface="Arial" panose="020B0604020202020204" pitchFamily="34" charset="0"/>
                </a:rPr>
                <a:t>US population diagnosed with </a:t>
              </a:r>
            </a:p>
            <a:p>
              <a:pPr algn="ctr"/>
              <a:r>
                <a:rPr lang="en-US" altLang="zh-CN" sz="1400" b="1" dirty="0">
                  <a:solidFill>
                    <a:schemeClr val="bg1"/>
                  </a:solidFill>
                  <a:latin typeface="Helvetica" pitchFamily="2" charset="0"/>
                  <a:cs typeface="Arial" panose="020B0604020202020204" pitchFamily="34" charset="0"/>
                </a:rPr>
                <a:t>Male/female patterned alopecia (AGA) </a:t>
              </a:r>
              <a:endParaRPr lang="zh-CN" altLang="en-US" sz="1400" b="1" dirty="0">
                <a:solidFill>
                  <a:schemeClr val="bg1"/>
                </a:solidFill>
                <a:latin typeface="Helvetica" pitchFamily="2" charset="0"/>
                <a:cs typeface="Arial" panose="020B0604020202020204" pitchFamily="34" charset="0"/>
              </a:endParaRPr>
            </a:p>
          </p:txBody>
        </p:sp>
        <p:sp>
          <p:nvSpPr>
            <p:cNvPr id="28" name="iŝlïḓé">
              <a:extLst>
                <a:ext uri="{FF2B5EF4-FFF2-40B4-BE49-F238E27FC236}">
                  <a16:creationId xmlns:a16="http://schemas.microsoft.com/office/drawing/2014/main" id="{4F95268E-A5AF-2465-CF08-2862F0CD2AC8}"/>
                </a:ext>
              </a:extLst>
            </p:cNvPr>
            <p:cNvSpPr/>
            <p:nvPr/>
          </p:nvSpPr>
          <p:spPr bwMode="auto">
            <a:xfrm flipH="1">
              <a:off x="1033096" y="2020231"/>
              <a:ext cx="2465903" cy="803444"/>
            </a:xfrm>
            <a:custGeom>
              <a:avLst/>
              <a:gdLst>
                <a:gd name="connsiteX0" fmla="*/ 0 w 3783210"/>
                <a:gd name="connsiteY0" fmla="*/ 0 h 1125378"/>
                <a:gd name="connsiteX1" fmla="*/ 3783210 w 3783210"/>
                <a:gd name="connsiteY1" fmla="*/ 0 h 1125378"/>
                <a:gd name="connsiteX2" fmla="*/ 3093595 w 3783210"/>
                <a:gd name="connsiteY2" fmla="*/ 1125378 h 1125378"/>
                <a:gd name="connsiteX3" fmla="*/ 689615 w 3783210"/>
                <a:gd name="connsiteY3" fmla="*/ 1125378 h 1125378"/>
              </a:gdLst>
              <a:ahLst/>
              <a:cxnLst>
                <a:cxn ang="0">
                  <a:pos x="connsiteX0" y="connsiteY0"/>
                </a:cxn>
                <a:cxn ang="0">
                  <a:pos x="connsiteX1" y="connsiteY1"/>
                </a:cxn>
                <a:cxn ang="0">
                  <a:pos x="connsiteX2" y="connsiteY2"/>
                </a:cxn>
                <a:cxn ang="0">
                  <a:pos x="connsiteX3" y="connsiteY3"/>
                </a:cxn>
              </a:cxnLst>
              <a:rect l="l" t="t" r="r" b="b"/>
              <a:pathLst>
                <a:path w="3783210" h="1125378">
                  <a:moveTo>
                    <a:pt x="0" y="0"/>
                  </a:moveTo>
                  <a:lnTo>
                    <a:pt x="3783210" y="0"/>
                  </a:lnTo>
                  <a:lnTo>
                    <a:pt x="3093595" y="1125378"/>
                  </a:lnTo>
                  <a:lnTo>
                    <a:pt x="689615" y="1125378"/>
                  </a:lnTo>
                  <a:close/>
                </a:path>
              </a:pathLst>
            </a:custGeom>
            <a:solidFill>
              <a:schemeClr val="accent6">
                <a:lumMod val="75000"/>
              </a:schemeClr>
            </a:solidFill>
            <a:ln>
              <a:noFill/>
            </a:ln>
          </p:spPr>
          <p:txBody>
            <a:bodyPr rtlCol="0" anchor="ctr"/>
            <a:lstStyle/>
            <a:p>
              <a:pPr algn="ctr"/>
              <a:r>
                <a:rPr lang="en-US" altLang="zh-CN" sz="1400" b="1" dirty="0">
                  <a:solidFill>
                    <a:schemeClr val="bg1"/>
                  </a:solidFill>
                  <a:latin typeface="Helvetica" pitchFamily="2" charset="0"/>
                  <a:cs typeface="Arial" panose="020B0604020202020204" pitchFamily="34" charset="0"/>
                </a:rPr>
                <a:t>Patients seeking </a:t>
              </a:r>
            </a:p>
            <a:p>
              <a:pPr algn="ctr"/>
              <a:r>
                <a:rPr lang="en-US" altLang="zh-CN" sz="1400" b="1" dirty="0">
                  <a:solidFill>
                    <a:schemeClr val="bg1"/>
                  </a:solidFill>
                  <a:latin typeface="Helvetica" pitchFamily="2" charset="0"/>
                  <a:cs typeface="Arial" panose="020B0604020202020204" pitchFamily="34" charset="0"/>
                </a:rPr>
                <a:t>treatment</a:t>
              </a:r>
              <a:endParaRPr lang="zh-CN" altLang="en-US" sz="1400" b="1" dirty="0">
                <a:solidFill>
                  <a:schemeClr val="bg1"/>
                </a:solidFill>
                <a:latin typeface="Helvetica" pitchFamily="2" charset="0"/>
                <a:cs typeface="Arial" panose="020B0604020202020204" pitchFamily="34" charset="0"/>
              </a:endParaRPr>
            </a:p>
          </p:txBody>
        </p:sp>
        <p:sp>
          <p:nvSpPr>
            <p:cNvPr id="29" name="TextBox 28">
              <a:extLst>
                <a:ext uri="{FF2B5EF4-FFF2-40B4-BE49-F238E27FC236}">
                  <a16:creationId xmlns:a16="http://schemas.microsoft.com/office/drawing/2014/main" id="{87308D6D-63E5-B430-0456-AD7EF8C09698}"/>
                </a:ext>
              </a:extLst>
            </p:cNvPr>
            <p:cNvSpPr txBox="1"/>
            <p:nvPr/>
          </p:nvSpPr>
          <p:spPr>
            <a:xfrm>
              <a:off x="3739886" y="1530389"/>
              <a:ext cx="517608" cy="301763"/>
            </a:xfrm>
            <a:prstGeom prst="rect">
              <a:avLst/>
            </a:prstGeom>
            <a:noFill/>
          </p:spPr>
          <p:txBody>
            <a:bodyPr wrap="none" rtlCol="0">
              <a:spAutoFit/>
            </a:bodyPr>
            <a:lstStyle/>
            <a:p>
              <a:r>
                <a:rPr lang="en-US" dirty="0">
                  <a:latin typeface="Helvetica" pitchFamily="2" charset="0"/>
                  <a:cs typeface="Arial" panose="020B0604020202020204" pitchFamily="34" charset="0"/>
                </a:rPr>
                <a:t>80M</a:t>
              </a:r>
            </a:p>
          </p:txBody>
        </p:sp>
        <p:sp>
          <p:nvSpPr>
            <p:cNvPr id="30" name="TextBox 29">
              <a:extLst>
                <a:ext uri="{FF2B5EF4-FFF2-40B4-BE49-F238E27FC236}">
                  <a16:creationId xmlns:a16="http://schemas.microsoft.com/office/drawing/2014/main" id="{0C2AC3AD-60EA-8A41-EB9B-9CFB1FD7F1A2}"/>
                </a:ext>
              </a:extLst>
            </p:cNvPr>
            <p:cNvSpPr txBox="1"/>
            <p:nvPr/>
          </p:nvSpPr>
          <p:spPr>
            <a:xfrm>
              <a:off x="3332806" y="2327614"/>
              <a:ext cx="517608" cy="301763"/>
            </a:xfrm>
            <a:prstGeom prst="rect">
              <a:avLst/>
            </a:prstGeom>
            <a:noFill/>
          </p:spPr>
          <p:txBody>
            <a:bodyPr wrap="none" rtlCol="0">
              <a:spAutoFit/>
            </a:bodyPr>
            <a:lstStyle/>
            <a:p>
              <a:r>
                <a:rPr lang="en-US" dirty="0">
                  <a:latin typeface="Helvetica" pitchFamily="2" charset="0"/>
                  <a:cs typeface="Arial" panose="020B0604020202020204" pitchFamily="34" charset="0"/>
                </a:rPr>
                <a:t>50M</a:t>
              </a:r>
            </a:p>
          </p:txBody>
        </p:sp>
        <p:sp>
          <p:nvSpPr>
            <p:cNvPr id="68" name="TextBox 67">
              <a:extLst>
                <a:ext uri="{FF2B5EF4-FFF2-40B4-BE49-F238E27FC236}">
                  <a16:creationId xmlns:a16="http://schemas.microsoft.com/office/drawing/2014/main" id="{9BA8045E-4E72-D6C9-33C7-92EE66829D3A}"/>
                </a:ext>
              </a:extLst>
            </p:cNvPr>
            <p:cNvSpPr txBox="1"/>
            <p:nvPr/>
          </p:nvSpPr>
          <p:spPr>
            <a:xfrm>
              <a:off x="2870132" y="3295823"/>
              <a:ext cx="517608" cy="301763"/>
            </a:xfrm>
            <a:prstGeom prst="rect">
              <a:avLst/>
            </a:prstGeom>
            <a:noFill/>
          </p:spPr>
          <p:txBody>
            <a:bodyPr wrap="none" rtlCol="0">
              <a:spAutoFit/>
            </a:bodyPr>
            <a:lstStyle/>
            <a:p>
              <a:r>
                <a:rPr lang="en-US" dirty="0">
                  <a:latin typeface="Helvetica" pitchFamily="2" charset="0"/>
                  <a:cs typeface="Arial" panose="020B0604020202020204" pitchFamily="34" charset="0"/>
                </a:rPr>
                <a:t>25M</a:t>
              </a:r>
            </a:p>
          </p:txBody>
        </p:sp>
        <p:sp>
          <p:nvSpPr>
            <p:cNvPr id="69" name="Triangle 21">
              <a:extLst>
                <a:ext uri="{FF2B5EF4-FFF2-40B4-BE49-F238E27FC236}">
                  <a16:creationId xmlns:a16="http://schemas.microsoft.com/office/drawing/2014/main" id="{5A4EE585-9BB0-359D-37B4-0AE0C3AE8881}"/>
                </a:ext>
              </a:extLst>
            </p:cNvPr>
            <p:cNvSpPr/>
            <p:nvPr/>
          </p:nvSpPr>
          <p:spPr>
            <a:xfrm rot="10800000">
              <a:off x="1537957" y="2896243"/>
              <a:ext cx="1457510" cy="1211711"/>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70" name="TextBox 69">
              <a:extLst>
                <a:ext uri="{FF2B5EF4-FFF2-40B4-BE49-F238E27FC236}">
                  <a16:creationId xmlns:a16="http://schemas.microsoft.com/office/drawing/2014/main" id="{26EC1BF7-4954-FCDE-9A62-4022B3E6C67E}"/>
                </a:ext>
              </a:extLst>
            </p:cNvPr>
            <p:cNvSpPr txBox="1"/>
            <p:nvPr/>
          </p:nvSpPr>
          <p:spPr>
            <a:xfrm>
              <a:off x="1661961" y="2949504"/>
              <a:ext cx="1208170" cy="427498"/>
            </a:xfrm>
            <a:prstGeom prst="rect">
              <a:avLst/>
            </a:prstGeom>
            <a:noFill/>
          </p:spPr>
          <p:txBody>
            <a:bodyPr wrap="square" rtlCol="0">
              <a:spAutoFit/>
            </a:bodyPr>
            <a:lstStyle/>
            <a:p>
              <a:pPr algn="ctr"/>
              <a:r>
                <a:rPr lang="en-US" sz="1400" b="1" dirty="0">
                  <a:solidFill>
                    <a:schemeClr val="bg1"/>
                  </a:solidFill>
                  <a:latin typeface="Helvetica" pitchFamily="2" charset="0"/>
                  <a:cs typeface="Arial" panose="020B0604020202020204" pitchFamily="34" charset="0"/>
                </a:rPr>
                <a:t>Unsatisfied</a:t>
              </a:r>
            </a:p>
            <a:p>
              <a:pPr algn="ctr"/>
              <a:r>
                <a:rPr lang="en-US" sz="1400" b="1" dirty="0">
                  <a:solidFill>
                    <a:schemeClr val="bg1"/>
                  </a:solidFill>
                  <a:latin typeface="Helvetica" pitchFamily="2" charset="0"/>
                  <a:cs typeface="Arial" panose="020B0604020202020204" pitchFamily="34" charset="0"/>
                </a:rPr>
                <a:t>patients</a:t>
              </a:r>
            </a:p>
          </p:txBody>
        </p:sp>
      </p:grpSp>
      <p:sp>
        <p:nvSpPr>
          <p:cNvPr id="99" name="TextBox 98">
            <a:extLst>
              <a:ext uri="{FF2B5EF4-FFF2-40B4-BE49-F238E27FC236}">
                <a16:creationId xmlns:a16="http://schemas.microsoft.com/office/drawing/2014/main" id="{8CBDD793-AB69-4368-85D1-7892BB0162DF}"/>
              </a:ext>
            </a:extLst>
          </p:cNvPr>
          <p:cNvSpPr txBox="1"/>
          <p:nvPr/>
        </p:nvSpPr>
        <p:spPr>
          <a:xfrm>
            <a:off x="6096000" y="1816573"/>
            <a:ext cx="6096000" cy="461665"/>
          </a:xfrm>
          <a:prstGeom prst="rect">
            <a:avLst/>
          </a:prstGeom>
          <a:noFill/>
        </p:spPr>
        <p:txBody>
          <a:bodyPr wrap="square" rtlCol="0">
            <a:spAutoFit/>
          </a:bodyPr>
          <a:lstStyle/>
          <a:p>
            <a:pPr algn="ctr"/>
            <a:r>
              <a:rPr lang="en-US" sz="2400" b="1" dirty="0">
                <a:solidFill>
                  <a:srgbClr val="385723"/>
                </a:solidFill>
                <a:latin typeface="Helvetica" pitchFamily="2" charset="0"/>
                <a:cs typeface="Arial" panose="020B0604020202020204" pitchFamily="34" charset="0"/>
              </a:rPr>
              <a:t>U.S. Available/Addressable Population</a:t>
            </a:r>
          </a:p>
        </p:txBody>
      </p:sp>
      <p:sp>
        <p:nvSpPr>
          <p:cNvPr id="100" name="TextBox 99">
            <a:extLst>
              <a:ext uri="{FF2B5EF4-FFF2-40B4-BE49-F238E27FC236}">
                <a16:creationId xmlns:a16="http://schemas.microsoft.com/office/drawing/2014/main" id="{CFBE8B42-9D55-4C34-B7E9-71F79E7CFD70}"/>
              </a:ext>
            </a:extLst>
          </p:cNvPr>
          <p:cNvSpPr txBox="1"/>
          <p:nvPr/>
        </p:nvSpPr>
        <p:spPr>
          <a:xfrm>
            <a:off x="-19354" y="6210820"/>
            <a:ext cx="8177614" cy="1200329"/>
          </a:xfrm>
          <a:prstGeom prst="rect">
            <a:avLst/>
          </a:prstGeom>
          <a:noFill/>
        </p:spPr>
        <p:txBody>
          <a:bodyPr wrap="square" numCol="1">
            <a:spAutoFit/>
          </a:bodyPr>
          <a:lstStyle/>
          <a:p>
            <a:pPr marL="228600" indent="-228600" algn="l">
              <a:buAutoNum type="arabicPeriod"/>
            </a:pPr>
            <a:r>
              <a:rPr lang="en-US" sz="1200" b="0" i="1" strike="noStrike" dirty="0">
                <a:solidFill>
                  <a:schemeClr val="bg1">
                    <a:lumMod val="85000"/>
                  </a:schemeClr>
                </a:solidFill>
                <a:effectLst/>
                <a:latin typeface="Helvetica" pitchFamily="2" charset="0"/>
              </a:rPr>
              <a:t>Hair Loss Statistics 2023 (</a:t>
            </a:r>
            <a:r>
              <a:rPr lang="en-US" sz="1200" b="0" i="1" strike="noStrike" dirty="0" err="1">
                <a:solidFill>
                  <a:schemeClr val="bg1">
                    <a:lumMod val="85000"/>
                  </a:schemeClr>
                </a:solidFill>
                <a:effectLst/>
                <a:latin typeface="Helvetica" pitchFamily="2" charset="0"/>
              </a:rPr>
              <a:t>medihair.com</a:t>
            </a:r>
            <a:r>
              <a:rPr lang="en-US" sz="1200" b="0" i="1" strike="noStrike" dirty="0">
                <a:solidFill>
                  <a:schemeClr val="bg1">
                    <a:lumMod val="85000"/>
                  </a:schemeClr>
                </a:solidFill>
                <a:effectLst/>
                <a:latin typeface="Helvetica" pitchFamily="2" charset="0"/>
              </a:rPr>
              <a:t>)</a:t>
            </a:r>
          </a:p>
          <a:p>
            <a:pPr marL="228600" indent="-228600" algn="l">
              <a:buAutoNum type="arabicPeriod"/>
            </a:pPr>
            <a:r>
              <a:rPr lang="en-US" sz="1200" b="0" i="1" strike="noStrike" dirty="0">
                <a:solidFill>
                  <a:schemeClr val="bg1">
                    <a:lumMod val="85000"/>
                  </a:schemeClr>
                </a:solidFill>
                <a:effectLst/>
                <a:latin typeface="Helvetica" pitchFamily="2" charset="0"/>
                <a:hlinkClick r:id="rId14">
                  <a:extLst>
                    <a:ext uri="{A12FA001-AC4F-418D-AE19-62706E023703}">
                      <ahyp:hlinkClr xmlns:ahyp="http://schemas.microsoft.com/office/drawing/2018/hyperlinkcolor" val="tx"/>
                    </a:ext>
                  </a:extLst>
                </a:hlinkClick>
              </a:rPr>
              <a:t>https://www.bosley.com</a:t>
            </a:r>
            <a:endParaRPr lang="en-US" sz="1200" b="0" i="1" strike="noStrike" dirty="0">
              <a:solidFill>
                <a:schemeClr val="bg1">
                  <a:lumMod val="85000"/>
                </a:schemeClr>
              </a:solidFill>
              <a:effectLst/>
              <a:latin typeface="Helvetica" pitchFamily="2" charset="0"/>
            </a:endParaRPr>
          </a:p>
          <a:p>
            <a:pPr algn="l">
              <a:buFont typeface="+mj-lt"/>
              <a:buAutoNum type="arabicPeriod"/>
            </a:pPr>
            <a:r>
              <a:rPr lang="en-US" sz="1200" b="0" i="1" strike="noStrike" dirty="0">
                <a:solidFill>
                  <a:schemeClr val="bg1">
                    <a:lumMod val="85000"/>
                  </a:schemeClr>
                </a:solidFill>
                <a:effectLst/>
                <a:latin typeface="Helvetica" pitchFamily="2" charset="0"/>
              </a:rPr>
              <a:t>https://</a:t>
            </a:r>
            <a:r>
              <a:rPr lang="en-US" sz="1200" b="0" i="1" strike="noStrike" dirty="0" err="1">
                <a:solidFill>
                  <a:schemeClr val="bg1">
                    <a:lumMod val="85000"/>
                  </a:schemeClr>
                </a:solidFill>
                <a:effectLst/>
                <a:latin typeface="Helvetica" pitchFamily="2" charset="0"/>
              </a:rPr>
              <a:t>www.mayoclinic.org</a:t>
            </a:r>
            <a:r>
              <a:rPr lang="en-US" sz="1200" b="0" i="1" strike="noStrike" dirty="0">
                <a:solidFill>
                  <a:schemeClr val="bg1">
                    <a:lumMod val="85000"/>
                  </a:schemeClr>
                </a:solidFill>
                <a:effectLst/>
                <a:latin typeface="Helvetica" pitchFamily="2" charset="0"/>
              </a:rPr>
              <a:t>/diseases-conditions/hair-loss/</a:t>
            </a:r>
          </a:p>
          <a:p>
            <a:pPr algn="l">
              <a:buFont typeface="+mj-lt"/>
              <a:buAutoNum type="arabicPeriod"/>
            </a:pPr>
            <a:endParaRPr lang="en-US" sz="1200" b="0" i="1" strike="noStrike" dirty="0">
              <a:solidFill>
                <a:schemeClr val="bg1">
                  <a:lumMod val="85000"/>
                </a:schemeClr>
              </a:solidFill>
              <a:effectLst/>
              <a:latin typeface="Helvetica" pitchFamily="2" charset="0"/>
            </a:endParaRPr>
          </a:p>
          <a:p>
            <a:pPr algn="l">
              <a:buFont typeface="+mj-lt"/>
              <a:buAutoNum type="arabicPeriod"/>
            </a:pPr>
            <a:endParaRPr lang="en-US" sz="1200" b="0" i="1" strike="noStrike" dirty="0">
              <a:solidFill>
                <a:schemeClr val="bg1">
                  <a:lumMod val="85000"/>
                </a:schemeClr>
              </a:solidFill>
              <a:effectLst/>
              <a:latin typeface="Helvetica" pitchFamily="2" charset="0"/>
            </a:endParaRPr>
          </a:p>
          <a:p>
            <a:pPr algn="l">
              <a:buFont typeface="+mj-lt"/>
              <a:buAutoNum type="arabicPeriod"/>
            </a:pPr>
            <a:endParaRPr lang="en-US" sz="1200" b="0" i="1" strike="noStrike" dirty="0" err="1">
              <a:solidFill>
                <a:schemeClr val="bg1">
                  <a:lumMod val="85000"/>
                </a:schemeClr>
              </a:solidFill>
              <a:effectLst/>
              <a:latin typeface="Helvetica" pitchFamily="2" charset="0"/>
            </a:endParaRPr>
          </a:p>
        </p:txBody>
      </p:sp>
      <p:sp>
        <p:nvSpPr>
          <p:cNvPr id="115" name="Title 19">
            <a:extLst>
              <a:ext uri="{FF2B5EF4-FFF2-40B4-BE49-F238E27FC236}">
                <a16:creationId xmlns:a16="http://schemas.microsoft.com/office/drawing/2014/main" id="{52AB78A3-9878-F9A8-29A7-28080CF9DB09}"/>
              </a:ext>
            </a:extLst>
          </p:cNvPr>
          <p:cNvSpPr txBox="1">
            <a:spLocks/>
          </p:cNvSpPr>
          <p:nvPr/>
        </p:nvSpPr>
        <p:spPr>
          <a:xfrm>
            <a:off x="838200" y="190530"/>
            <a:ext cx="10515600" cy="775386"/>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35503B"/>
                </a:solidFill>
                <a:latin typeface="Helvetica" pitchFamily="2" charset="0"/>
              </a:rPr>
              <a:t>Hair Loss: A large and growing market</a:t>
            </a:r>
          </a:p>
        </p:txBody>
      </p:sp>
      <p:sp>
        <p:nvSpPr>
          <p:cNvPr id="117" name="TextBox 116">
            <a:extLst>
              <a:ext uri="{FF2B5EF4-FFF2-40B4-BE49-F238E27FC236}">
                <a16:creationId xmlns:a16="http://schemas.microsoft.com/office/drawing/2014/main" id="{A34D8E75-74E4-B7CF-32E1-705FE3C97CDD}"/>
              </a:ext>
            </a:extLst>
          </p:cNvPr>
          <p:cNvSpPr txBox="1"/>
          <p:nvPr/>
        </p:nvSpPr>
        <p:spPr>
          <a:xfrm>
            <a:off x="957240" y="1816573"/>
            <a:ext cx="4236562" cy="461665"/>
          </a:xfrm>
          <a:prstGeom prst="rect">
            <a:avLst/>
          </a:prstGeom>
          <a:noFill/>
        </p:spPr>
        <p:txBody>
          <a:bodyPr wrap="square" rtlCol="0">
            <a:spAutoFit/>
          </a:bodyPr>
          <a:lstStyle/>
          <a:p>
            <a:pPr algn="ctr"/>
            <a:r>
              <a:rPr lang="en-US" sz="2400" b="1" dirty="0">
                <a:solidFill>
                  <a:srgbClr val="385723"/>
                </a:solidFill>
                <a:latin typeface="Helvetica" pitchFamily="2" charset="0"/>
                <a:cs typeface="Arial" panose="020B0604020202020204" pitchFamily="34" charset="0"/>
              </a:rPr>
              <a:t>Hair Loss Market</a:t>
            </a:r>
          </a:p>
        </p:txBody>
      </p:sp>
      <p:grpSp>
        <p:nvGrpSpPr>
          <p:cNvPr id="36" name="Group 35">
            <a:extLst>
              <a:ext uri="{FF2B5EF4-FFF2-40B4-BE49-F238E27FC236}">
                <a16:creationId xmlns:a16="http://schemas.microsoft.com/office/drawing/2014/main" id="{67953113-833A-0ED8-0435-7E91AE71B720}"/>
              </a:ext>
            </a:extLst>
          </p:cNvPr>
          <p:cNvGrpSpPr/>
          <p:nvPr/>
        </p:nvGrpSpPr>
        <p:grpSpPr>
          <a:xfrm>
            <a:off x="-236187" y="2409278"/>
            <a:ext cx="6232746" cy="3434218"/>
            <a:chOff x="-1727" y="2660738"/>
            <a:chExt cx="6232746" cy="3614441"/>
          </a:xfrm>
        </p:grpSpPr>
        <p:graphicFrame>
          <p:nvGraphicFramePr>
            <p:cNvPr id="72" name="Chart 71">
              <a:extLst>
                <a:ext uri="{FF2B5EF4-FFF2-40B4-BE49-F238E27FC236}">
                  <a16:creationId xmlns:a16="http://schemas.microsoft.com/office/drawing/2014/main" id="{285E9C17-572D-6E56-BBC7-A414778A0556}"/>
                </a:ext>
              </a:extLst>
            </p:cNvPr>
            <p:cNvGraphicFramePr/>
            <p:nvPr>
              <p:custDataLst>
                <p:tags r:id="rId1"/>
              </p:custDataLst>
              <p:extLst>
                <p:ext uri="{D42A27DB-BD31-4B8C-83A1-F6EECF244321}">
                  <p14:modId xmlns:p14="http://schemas.microsoft.com/office/powerpoint/2010/main" val="2075776383"/>
                </p:ext>
              </p:extLst>
            </p:nvPr>
          </p:nvGraphicFramePr>
          <p:xfrm>
            <a:off x="-1727" y="2956109"/>
            <a:ext cx="5012713" cy="3270250"/>
          </p:xfrm>
          <a:graphic>
            <a:graphicData uri="http://schemas.openxmlformats.org/drawingml/2006/chart">
              <c:chart xmlns:c="http://schemas.openxmlformats.org/drawingml/2006/chart" xmlns:r="http://schemas.openxmlformats.org/officeDocument/2006/relationships" r:id="rId15"/>
            </a:graphicData>
          </a:graphic>
        </p:graphicFrame>
        <p:cxnSp>
          <p:nvCxnSpPr>
            <p:cNvPr id="85" name="Straight Connector 84">
              <a:extLst>
                <a:ext uri="{FF2B5EF4-FFF2-40B4-BE49-F238E27FC236}">
                  <a16:creationId xmlns:a16="http://schemas.microsoft.com/office/drawing/2014/main" id="{6EA3C1D4-FE9D-FFB2-6B88-B6A75F54798C}"/>
                </a:ext>
              </a:extLst>
            </p:cNvPr>
            <p:cNvCxnSpPr/>
            <p:nvPr>
              <p:custDataLst>
                <p:tags r:id="rId2"/>
              </p:custDataLst>
            </p:nvPr>
          </p:nvCxnSpPr>
          <p:spPr bwMode="auto">
            <a:xfrm>
              <a:off x="4738189" y="3276784"/>
              <a:ext cx="498475" cy="0"/>
            </a:xfrm>
            <a:prstGeom prst="line">
              <a:avLst/>
            </a:prstGeom>
            <a:ln w="3810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7796C86C-B570-C339-4486-A49D3776E7B5}"/>
                </a:ext>
              </a:extLst>
            </p:cNvPr>
            <p:cNvCxnSpPr/>
            <p:nvPr>
              <p:custDataLst>
                <p:tags r:id="rId3"/>
              </p:custDataLst>
            </p:nvPr>
          </p:nvCxnSpPr>
          <p:spPr bwMode="auto">
            <a:xfrm flipV="1">
              <a:off x="5193801" y="3273609"/>
              <a:ext cx="0" cy="977900"/>
            </a:xfrm>
            <a:prstGeom prst="line">
              <a:avLst/>
            </a:prstGeom>
            <a:ln w="47625" cap="flat" cmpd="sng" algn="ctr">
              <a:solidFill>
                <a:srgbClr val="E1A94C"/>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87" name="Text Placeholder 2">
              <a:extLst>
                <a:ext uri="{FF2B5EF4-FFF2-40B4-BE49-F238E27FC236}">
                  <a16:creationId xmlns:a16="http://schemas.microsoft.com/office/drawing/2014/main" id="{79653CBF-237F-E73E-0D7F-5248F2BB2DE4}"/>
                </a:ext>
              </a:extLst>
            </p:cNvPr>
            <p:cNvSpPr txBox="1">
              <a:spLocks/>
            </p:cNvSpPr>
            <p:nvPr>
              <p:custDataLst>
                <p:tags r:id="rId4"/>
              </p:custDataLst>
            </p:nvPr>
          </p:nvSpPr>
          <p:spPr bwMode="auto">
            <a:xfrm>
              <a:off x="4449012" y="6083091"/>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2C773E2-EAD2-404D-A976-A14E616B292A}" type="datetime'''''''''''''2''0''''''''''''''''''''''''30'''''''''''">
                <a:rPr lang="en-US" altLang="en-US" sz="1400" b="1" smtClean="0">
                  <a:latin typeface="Helvetica" pitchFamily="2" charset="0"/>
                  <a:cs typeface="Arial" panose="020B0604020202020204" pitchFamily="34" charset="0"/>
                </a:rPr>
                <a:pPr/>
                <a:t>2030</a:t>
              </a:fld>
              <a:endParaRPr lang="en-US" sz="1400" b="1" dirty="0">
                <a:latin typeface="Helvetica" pitchFamily="2" charset="0"/>
                <a:cs typeface="Arial" panose="020B0604020202020204" pitchFamily="34" charset="0"/>
              </a:endParaRPr>
            </a:p>
          </p:txBody>
        </p:sp>
        <p:sp>
          <p:nvSpPr>
            <p:cNvPr id="88" name="Text Placeholder 2">
              <a:extLst>
                <a:ext uri="{FF2B5EF4-FFF2-40B4-BE49-F238E27FC236}">
                  <a16:creationId xmlns:a16="http://schemas.microsoft.com/office/drawing/2014/main" id="{E7A56E01-870A-04C6-A777-CD09C9BE428F}"/>
                </a:ext>
              </a:extLst>
            </p:cNvPr>
            <p:cNvSpPr txBox="1">
              <a:spLocks/>
            </p:cNvSpPr>
            <p:nvPr/>
          </p:nvSpPr>
          <p:spPr bwMode="auto">
            <a:xfrm>
              <a:off x="957240" y="6083091"/>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FD31611D-CA33-4F49-BBBE-61A5C9C45F30}" type="datetime'''''2''''''''''''''''''''''''0''2''''''''''''''''''2'''''''">
                <a:rPr lang="en-US" altLang="en-US" sz="1400" b="1" smtClean="0">
                  <a:latin typeface="Helvetica" pitchFamily="2" charset="0"/>
                  <a:cs typeface="Arial" panose="020B0604020202020204" pitchFamily="34" charset="0"/>
                </a:rPr>
                <a:pPr/>
                <a:t>2022</a:t>
              </a:fld>
              <a:endParaRPr lang="en-US" sz="1400" b="1" dirty="0">
                <a:latin typeface="Helvetica" pitchFamily="2" charset="0"/>
                <a:cs typeface="Arial" panose="020B0604020202020204" pitchFamily="34" charset="0"/>
              </a:endParaRPr>
            </a:p>
          </p:txBody>
        </p:sp>
        <p:sp>
          <p:nvSpPr>
            <p:cNvPr id="89" name="Text Placeholder 2">
              <a:extLst>
                <a:ext uri="{FF2B5EF4-FFF2-40B4-BE49-F238E27FC236}">
                  <a16:creationId xmlns:a16="http://schemas.microsoft.com/office/drawing/2014/main" id="{2623EFB9-1E3D-4BC5-5574-7C5AD139D3E5}"/>
                </a:ext>
              </a:extLst>
            </p:cNvPr>
            <p:cNvSpPr txBox="1">
              <a:spLocks/>
            </p:cNvSpPr>
            <p:nvPr>
              <p:custDataLst>
                <p:tags r:id="rId5"/>
              </p:custDataLst>
            </p:nvPr>
          </p:nvSpPr>
          <p:spPr bwMode="gray">
            <a:xfrm>
              <a:off x="4489674" y="3370072"/>
              <a:ext cx="276225"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dirty="0">
                  <a:solidFill>
                    <a:schemeClr val="bg1"/>
                  </a:solidFill>
                  <a:latin typeface="Helvetica" pitchFamily="2" charset="0"/>
                </a:rPr>
                <a:t>6.0</a:t>
              </a:r>
            </a:p>
          </p:txBody>
        </p:sp>
        <p:sp>
          <p:nvSpPr>
            <p:cNvPr id="90" name="Text Placeholder 2">
              <a:extLst>
                <a:ext uri="{FF2B5EF4-FFF2-40B4-BE49-F238E27FC236}">
                  <a16:creationId xmlns:a16="http://schemas.microsoft.com/office/drawing/2014/main" id="{13C90F2C-8F98-82D4-4308-1C0624BA3219}"/>
                </a:ext>
              </a:extLst>
            </p:cNvPr>
            <p:cNvSpPr txBox="1">
              <a:spLocks/>
            </p:cNvSpPr>
            <p:nvPr>
              <p:custDataLst>
                <p:tags r:id="rId6"/>
              </p:custDataLst>
            </p:nvPr>
          </p:nvSpPr>
          <p:spPr bwMode="gray">
            <a:xfrm>
              <a:off x="4379236" y="2660738"/>
              <a:ext cx="682550" cy="553486"/>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2000" dirty="0">
                  <a:solidFill>
                    <a:srgbClr val="71AD47"/>
                  </a:solidFill>
                  <a:latin typeface="Helvetica" pitchFamily="2" charset="0"/>
                </a:rPr>
                <a:t>$9.5Bn</a:t>
              </a:r>
              <a:endParaRPr lang="en-US" sz="1400" dirty="0">
                <a:solidFill>
                  <a:srgbClr val="71AD47"/>
                </a:solidFill>
                <a:latin typeface="Helvetica" pitchFamily="2" charset="0"/>
              </a:endParaRPr>
            </a:p>
          </p:txBody>
        </p:sp>
        <p:sp>
          <p:nvSpPr>
            <p:cNvPr id="92" name="Text Placeholder 2">
              <a:extLst>
                <a:ext uri="{FF2B5EF4-FFF2-40B4-BE49-F238E27FC236}">
                  <a16:creationId xmlns:a16="http://schemas.microsoft.com/office/drawing/2014/main" id="{1D4E94C5-EA09-0E2B-E956-66342F9D5CA7}"/>
                </a:ext>
              </a:extLst>
            </p:cNvPr>
            <p:cNvSpPr txBox="1">
              <a:spLocks/>
            </p:cNvSpPr>
            <p:nvPr>
              <p:custDataLst>
                <p:tags r:id="rId7"/>
              </p:custDataLst>
            </p:nvPr>
          </p:nvSpPr>
          <p:spPr bwMode="auto">
            <a:xfrm>
              <a:off x="5469019" y="3631766"/>
              <a:ext cx="762000" cy="273050"/>
            </a:xfrm>
            <a:prstGeom prst="ellipse">
              <a:avLst/>
            </a:prstGeom>
            <a:noFill/>
            <a:ln w="9525" cmpd="sng">
              <a:no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CB7D868-565D-4DCE-914C-DAC798865B96}" type="datetime'''+''''''''''''''''''''''54''''''''''''''.''''8''''''''''''%'">
                <a:rPr lang="en-US" altLang="en-US" sz="2400" smtClean="0">
                  <a:solidFill>
                    <a:srgbClr val="E1A94C"/>
                  </a:solidFill>
                  <a:effectLst/>
                  <a:latin typeface="Helvetica" pitchFamily="2" charset="0"/>
                  <a:cs typeface="Arial" panose="020B0604020202020204" pitchFamily="34" charset="0"/>
                </a:rPr>
                <a:pPr/>
                <a:t>+54.8%</a:t>
              </a:fld>
              <a:endParaRPr lang="en-US" sz="2400" dirty="0">
                <a:solidFill>
                  <a:srgbClr val="E1A94C"/>
                </a:solidFill>
                <a:latin typeface="Helvetica" pitchFamily="2" charset="0"/>
                <a:cs typeface="Arial" panose="020B0604020202020204" pitchFamily="34" charset="0"/>
              </a:endParaRPr>
            </a:p>
          </p:txBody>
        </p:sp>
        <p:sp>
          <p:nvSpPr>
            <p:cNvPr id="102" name="Rectangle 101">
              <a:extLst>
                <a:ext uri="{FF2B5EF4-FFF2-40B4-BE49-F238E27FC236}">
                  <a16:creationId xmlns:a16="http://schemas.microsoft.com/office/drawing/2014/main" id="{3E0D3BBA-3E97-26EA-BEC0-C49533421CEA}"/>
                </a:ext>
              </a:extLst>
            </p:cNvPr>
            <p:cNvSpPr/>
            <p:nvPr/>
          </p:nvSpPr>
          <p:spPr>
            <a:xfrm>
              <a:off x="1368399" y="3292378"/>
              <a:ext cx="3041960" cy="27276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03" name="Text Placeholder 2">
              <a:extLst>
                <a:ext uri="{FF2B5EF4-FFF2-40B4-BE49-F238E27FC236}">
                  <a16:creationId xmlns:a16="http://schemas.microsoft.com/office/drawing/2014/main" id="{3A9B9C57-93F3-A7BA-DE5B-DE3CFFC849C5}"/>
                </a:ext>
              </a:extLst>
            </p:cNvPr>
            <p:cNvSpPr txBox="1">
              <a:spLocks/>
            </p:cNvSpPr>
            <p:nvPr/>
          </p:nvSpPr>
          <p:spPr bwMode="auto">
            <a:xfrm>
              <a:off x="1387585" y="6083091"/>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400" dirty="0">
                  <a:solidFill>
                    <a:schemeClr val="bg2">
                      <a:lumMod val="50000"/>
                    </a:schemeClr>
                  </a:solidFill>
                  <a:latin typeface="Helvetica" pitchFamily="2" charset="0"/>
                  <a:cs typeface="Arial" panose="020B0604020202020204" pitchFamily="34" charset="0"/>
                </a:rPr>
                <a:t>‘23</a:t>
              </a:r>
            </a:p>
          </p:txBody>
        </p:sp>
        <p:sp>
          <p:nvSpPr>
            <p:cNvPr id="104" name="Text Placeholder 2">
              <a:extLst>
                <a:ext uri="{FF2B5EF4-FFF2-40B4-BE49-F238E27FC236}">
                  <a16:creationId xmlns:a16="http://schemas.microsoft.com/office/drawing/2014/main" id="{92AFA85A-422D-3E75-EB71-F11F51BEA78C}"/>
                </a:ext>
              </a:extLst>
            </p:cNvPr>
            <p:cNvSpPr txBox="1">
              <a:spLocks/>
            </p:cNvSpPr>
            <p:nvPr/>
          </p:nvSpPr>
          <p:spPr bwMode="auto">
            <a:xfrm>
              <a:off x="1828495" y="6083091"/>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400" dirty="0">
                  <a:solidFill>
                    <a:schemeClr val="bg2">
                      <a:lumMod val="50000"/>
                    </a:schemeClr>
                  </a:solidFill>
                  <a:latin typeface="Helvetica" pitchFamily="2" charset="0"/>
                  <a:cs typeface="Arial" panose="020B0604020202020204" pitchFamily="34" charset="0"/>
                </a:rPr>
                <a:t>‘24</a:t>
              </a:r>
            </a:p>
          </p:txBody>
        </p:sp>
        <p:sp>
          <p:nvSpPr>
            <p:cNvPr id="105" name="Text Placeholder 2">
              <a:extLst>
                <a:ext uri="{FF2B5EF4-FFF2-40B4-BE49-F238E27FC236}">
                  <a16:creationId xmlns:a16="http://schemas.microsoft.com/office/drawing/2014/main" id="{D902C1BB-87D3-44B6-7CA4-BD6887AF6BFE}"/>
                </a:ext>
              </a:extLst>
            </p:cNvPr>
            <p:cNvSpPr txBox="1">
              <a:spLocks/>
            </p:cNvSpPr>
            <p:nvPr/>
          </p:nvSpPr>
          <p:spPr bwMode="auto">
            <a:xfrm>
              <a:off x="2263494" y="6083091"/>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400" dirty="0">
                  <a:solidFill>
                    <a:schemeClr val="bg2">
                      <a:lumMod val="50000"/>
                    </a:schemeClr>
                  </a:solidFill>
                  <a:latin typeface="Helvetica" pitchFamily="2" charset="0"/>
                  <a:cs typeface="Arial" panose="020B0604020202020204" pitchFamily="34" charset="0"/>
                </a:rPr>
                <a:t>‘25</a:t>
              </a:r>
            </a:p>
          </p:txBody>
        </p:sp>
        <p:sp>
          <p:nvSpPr>
            <p:cNvPr id="106" name="Text Placeholder 2">
              <a:extLst>
                <a:ext uri="{FF2B5EF4-FFF2-40B4-BE49-F238E27FC236}">
                  <a16:creationId xmlns:a16="http://schemas.microsoft.com/office/drawing/2014/main" id="{4B4DB6EE-606D-7835-4D70-873278BAFB6A}"/>
                </a:ext>
              </a:extLst>
            </p:cNvPr>
            <p:cNvSpPr txBox="1">
              <a:spLocks/>
            </p:cNvSpPr>
            <p:nvPr/>
          </p:nvSpPr>
          <p:spPr bwMode="auto">
            <a:xfrm>
              <a:off x="2706850" y="6083091"/>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400" dirty="0">
                  <a:solidFill>
                    <a:schemeClr val="bg2">
                      <a:lumMod val="50000"/>
                    </a:schemeClr>
                  </a:solidFill>
                  <a:latin typeface="Helvetica" pitchFamily="2" charset="0"/>
                  <a:cs typeface="Arial" panose="020B0604020202020204" pitchFamily="34" charset="0"/>
                </a:rPr>
                <a:t>‘26</a:t>
              </a:r>
            </a:p>
          </p:txBody>
        </p:sp>
        <p:sp>
          <p:nvSpPr>
            <p:cNvPr id="107" name="Text Placeholder 2">
              <a:extLst>
                <a:ext uri="{FF2B5EF4-FFF2-40B4-BE49-F238E27FC236}">
                  <a16:creationId xmlns:a16="http://schemas.microsoft.com/office/drawing/2014/main" id="{C9F35BEC-7303-0B80-55F9-A0148DBF2957}"/>
                </a:ext>
              </a:extLst>
            </p:cNvPr>
            <p:cNvSpPr txBox="1">
              <a:spLocks/>
            </p:cNvSpPr>
            <p:nvPr/>
          </p:nvSpPr>
          <p:spPr bwMode="auto">
            <a:xfrm>
              <a:off x="3134396" y="6083091"/>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400" dirty="0">
                  <a:solidFill>
                    <a:schemeClr val="bg2">
                      <a:lumMod val="50000"/>
                    </a:schemeClr>
                  </a:solidFill>
                  <a:latin typeface="Helvetica" pitchFamily="2" charset="0"/>
                  <a:cs typeface="Arial" panose="020B0604020202020204" pitchFamily="34" charset="0"/>
                </a:rPr>
                <a:t>‘27</a:t>
              </a:r>
            </a:p>
          </p:txBody>
        </p:sp>
        <p:sp>
          <p:nvSpPr>
            <p:cNvPr id="108" name="Text Placeholder 2">
              <a:extLst>
                <a:ext uri="{FF2B5EF4-FFF2-40B4-BE49-F238E27FC236}">
                  <a16:creationId xmlns:a16="http://schemas.microsoft.com/office/drawing/2014/main" id="{AB8176E6-814A-DB99-4720-DF0ED91D9A2F}"/>
                </a:ext>
              </a:extLst>
            </p:cNvPr>
            <p:cNvSpPr txBox="1">
              <a:spLocks/>
            </p:cNvSpPr>
            <p:nvPr/>
          </p:nvSpPr>
          <p:spPr bwMode="auto">
            <a:xfrm>
              <a:off x="3584225" y="6083091"/>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400" dirty="0">
                  <a:solidFill>
                    <a:schemeClr val="bg2">
                      <a:lumMod val="50000"/>
                    </a:schemeClr>
                  </a:solidFill>
                  <a:latin typeface="Helvetica" pitchFamily="2" charset="0"/>
                  <a:cs typeface="Arial" panose="020B0604020202020204" pitchFamily="34" charset="0"/>
                </a:rPr>
                <a:t>‘28</a:t>
              </a:r>
            </a:p>
          </p:txBody>
        </p:sp>
        <p:sp>
          <p:nvSpPr>
            <p:cNvPr id="109" name="Text Placeholder 2">
              <a:extLst>
                <a:ext uri="{FF2B5EF4-FFF2-40B4-BE49-F238E27FC236}">
                  <a16:creationId xmlns:a16="http://schemas.microsoft.com/office/drawing/2014/main" id="{8EE4FB51-E05D-CF0D-F7B2-02B92A37E2E5}"/>
                </a:ext>
              </a:extLst>
            </p:cNvPr>
            <p:cNvSpPr txBox="1">
              <a:spLocks/>
            </p:cNvSpPr>
            <p:nvPr>
              <p:custDataLst>
                <p:tags r:id="rId8"/>
              </p:custDataLst>
            </p:nvPr>
          </p:nvSpPr>
          <p:spPr bwMode="auto">
            <a:xfrm>
              <a:off x="4018120" y="6083091"/>
              <a:ext cx="374650"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400" dirty="0">
                  <a:solidFill>
                    <a:schemeClr val="bg2">
                      <a:lumMod val="50000"/>
                    </a:schemeClr>
                  </a:solidFill>
                  <a:latin typeface="Helvetica" pitchFamily="2" charset="0"/>
                  <a:cs typeface="Arial" panose="020B0604020202020204" pitchFamily="34" charset="0"/>
                </a:rPr>
                <a:t>‘29</a:t>
              </a:r>
            </a:p>
          </p:txBody>
        </p:sp>
        <p:cxnSp>
          <p:nvCxnSpPr>
            <p:cNvPr id="111" name="Straight Connector 110">
              <a:extLst>
                <a:ext uri="{FF2B5EF4-FFF2-40B4-BE49-F238E27FC236}">
                  <a16:creationId xmlns:a16="http://schemas.microsoft.com/office/drawing/2014/main" id="{7D34BC7C-A150-CC88-C11C-49AA28B3E955}"/>
                </a:ext>
              </a:extLst>
            </p:cNvPr>
            <p:cNvCxnSpPr>
              <a:cxnSpLocks/>
            </p:cNvCxnSpPr>
            <p:nvPr>
              <p:custDataLst>
                <p:tags r:id="rId9"/>
              </p:custDataLst>
            </p:nvPr>
          </p:nvCxnSpPr>
          <p:spPr bwMode="auto">
            <a:xfrm>
              <a:off x="1238760" y="4248334"/>
              <a:ext cx="3963417" cy="0"/>
            </a:xfrm>
            <a:prstGeom prst="line">
              <a:avLst/>
            </a:prstGeom>
            <a:ln w="3810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3" name="Shape 112">
              <a:extLst>
                <a:ext uri="{FF2B5EF4-FFF2-40B4-BE49-F238E27FC236}">
                  <a16:creationId xmlns:a16="http://schemas.microsoft.com/office/drawing/2014/main" id="{8B5F3985-7A89-3905-2A82-C020B1DBF608}"/>
                </a:ext>
              </a:extLst>
            </p:cNvPr>
            <p:cNvSpPr/>
            <p:nvPr/>
          </p:nvSpPr>
          <p:spPr>
            <a:xfrm rot="19068293" flipV="1">
              <a:off x="1739599" y="4182705"/>
              <a:ext cx="2567398" cy="1526725"/>
            </a:xfrm>
            <a:prstGeom prst="swooshArrow">
              <a:avLst>
                <a:gd name="adj1" fmla="val 25000"/>
                <a:gd name="adj2" fmla="val 25000"/>
              </a:avLst>
            </a:prstGeom>
            <a:solidFill>
              <a:srgbClr val="E1A94C"/>
            </a:solidFill>
            <a:ln w="0">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solidFill>
                  <a:schemeClr val="tx1"/>
                </a:solidFill>
              </a:endParaRPr>
            </a:p>
          </p:txBody>
        </p:sp>
        <p:sp>
          <p:nvSpPr>
            <p:cNvPr id="114" name="TextBox 113">
              <a:extLst>
                <a:ext uri="{FF2B5EF4-FFF2-40B4-BE49-F238E27FC236}">
                  <a16:creationId xmlns:a16="http://schemas.microsoft.com/office/drawing/2014/main" id="{00BEBA07-7543-5568-721F-8B232616C282}"/>
                </a:ext>
              </a:extLst>
            </p:cNvPr>
            <p:cNvSpPr txBox="1"/>
            <p:nvPr/>
          </p:nvSpPr>
          <p:spPr>
            <a:xfrm rot="20171328">
              <a:off x="2651568" y="4824263"/>
              <a:ext cx="1359668" cy="356321"/>
            </a:xfrm>
            <a:prstGeom prst="rect">
              <a:avLst/>
            </a:prstGeom>
            <a:noFill/>
          </p:spPr>
          <p:txBody>
            <a:bodyPr wrap="none" rtlCol="0">
              <a:spAutoFit/>
            </a:bodyPr>
            <a:lstStyle/>
            <a:p>
              <a:r>
                <a:rPr lang="en-US" sz="1600" dirty="0">
                  <a:solidFill>
                    <a:srgbClr val="35503B"/>
                  </a:solidFill>
                  <a:latin typeface="Helvetica" pitchFamily="2" charset="0"/>
                </a:rPr>
                <a:t>CAGR: 5.6%</a:t>
              </a:r>
            </a:p>
          </p:txBody>
        </p:sp>
        <p:sp>
          <p:nvSpPr>
            <p:cNvPr id="4" name="TextBox 3">
              <a:extLst>
                <a:ext uri="{FF2B5EF4-FFF2-40B4-BE49-F238E27FC236}">
                  <a16:creationId xmlns:a16="http://schemas.microsoft.com/office/drawing/2014/main" id="{96132E4A-2150-D9C7-6803-26FF3A9386CC}"/>
                </a:ext>
              </a:extLst>
            </p:cNvPr>
            <p:cNvSpPr txBox="1"/>
            <p:nvPr/>
          </p:nvSpPr>
          <p:spPr>
            <a:xfrm>
              <a:off x="216862" y="4673153"/>
              <a:ext cx="640028" cy="369332"/>
            </a:xfrm>
            <a:prstGeom prst="rect">
              <a:avLst/>
            </a:prstGeom>
            <a:noFill/>
          </p:spPr>
          <p:txBody>
            <a:bodyPr wrap="square">
              <a:spAutoFit/>
            </a:bodyPr>
            <a:lstStyle/>
            <a:p>
              <a:pPr algn="r"/>
              <a:r>
                <a:rPr lang="en-US" sz="1800" b="1" dirty="0">
                  <a:solidFill>
                    <a:srgbClr val="385723"/>
                  </a:solidFill>
                  <a:latin typeface="Helvetica" pitchFamily="2" charset="0"/>
                  <a:cs typeface="Arial" panose="020B0604020202020204" pitchFamily="34" charset="0"/>
                </a:rPr>
                <a:t>U.S.</a:t>
              </a:r>
              <a:endParaRPr lang="en-US" dirty="0"/>
            </a:p>
          </p:txBody>
        </p:sp>
        <p:sp>
          <p:nvSpPr>
            <p:cNvPr id="6" name="TextBox 5">
              <a:extLst>
                <a:ext uri="{FF2B5EF4-FFF2-40B4-BE49-F238E27FC236}">
                  <a16:creationId xmlns:a16="http://schemas.microsoft.com/office/drawing/2014/main" id="{E0716D05-AF5A-65E4-E8D1-B261F83C4418}"/>
                </a:ext>
              </a:extLst>
            </p:cNvPr>
            <p:cNvSpPr txBox="1"/>
            <p:nvPr/>
          </p:nvSpPr>
          <p:spPr>
            <a:xfrm>
              <a:off x="159742" y="5534759"/>
              <a:ext cx="697148" cy="369332"/>
            </a:xfrm>
            <a:prstGeom prst="rect">
              <a:avLst/>
            </a:prstGeom>
            <a:noFill/>
          </p:spPr>
          <p:txBody>
            <a:bodyPr wrap="square">
              <a:spAutoFit/>
            </a:bodyPr>
            <a:lstStyle/>
            <a:p>
              <a:pPr algn="r"/>
              <a:r>
                <a:rPr lang="en-US" sz="1800" b="1" dirty="0">
                  <a:solidFill>
                    <a:srgbClr val="71AD47"/>
                  </a:solidFill>
                  <a:latin typeface="Helvetica" pitchFamily="2" charset="0"/>
                  <a:cs typeface="Arial" panose="020B0604020202020204" pitchFamily="34" charset="0"/>
                </a:rPr>
                <a:t>E.U.</a:t>
              </a:r>
              <a:endParaRPr lang="en-US" dirty="0"/>
            </a:p>
          </p:txBody>
        </p:sp>
        <p:sp>
          <p:nvSpPr>
            <p:cNvPr id="7" name="Text Placeholder 2">
              <a:extLst>
                <a:ext uri="{FF2B5EF4-FFF2-40B4-BE49-F238E27FC236}">
                  <a16:creationId xmlns:a16="http://schemas.microsoft.com/office/drawing/2014/main" id="{4DAB7DDC-5375-1ECB-40D6-719B2AA05D28}"/>
                </a:ext>
              </a:extLst>
            </p:cNvPr>
            <p:cNvSpPr txBox="1">
              <a:spLocks/>
            </p:cNvSpPr>
            <p:nvPr>
              <p:custDataLst>
                <p:tags r:id="rId10"/>
              </p:custDataLst>
            </p:nvPr>
          </p:nvSpPr>
          <p:spPr bwMode="gray">
            <a:xfrm>
              <a:off x="812167" y="3449306"/>
              <a:ext cx="682550" cy="553486"/>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2000" dirty="0">
                  <a:solidFill>
                    <a:srgbClr val="71AD47"/>
                  </a:solidFill>
                  <a:latin typeface="Helvetica" pitchFamily="2" charset="0"/>
                </a:rPr>
                <a:t>$6.2Bn</a:t>
              </a:r>
              <a:endParaRPr lang="en-US" sz="1400" dirty="0">
                <a:solidFill>
                  <a:srgbClr val="71AD47"/>
                </a:solidFill>
                <a:latin typeface="Helvetica" pitchFamily="2" charset="0"/>
              </a:endParaRPr>
            </a:p>
          </p:txBody>
        </p:sp>
      </p:grpSp>
      <p:grpSp>
        <p:nvGrpSpPr>
          <p:cNvPr id="38" name="Group 37">
            <a:extLst>
              <a:ext uri="{FF2B5EF4-FFF2-40B4-BE49-F238E27FC236}">
                <a16:creationId xmlns:a16="http://schemas.microsoft.com/office/drawing/2014/main" id="{0D627ECD-39DD-AF70-D681-1317AD35E63B}"/>
              </a:ext>
            </a:extLst>
          </p:cNvPr>
          <p:cNvGrpSpPr/>
          <p:nvPr/>
        </p:nvGrpSpPr>
        <p:grpSpPr>
          <a:xfrm>
            <a:off x="6448411" y="2385059"/>
            <a:ext cx="6096000" cy="6096000"/>
            <a:chOff x="6524611" y="2385059"/>
            <a:chExt cx="6096000" cy="6096000"/>
          </a:xfrm>
        </p:grpSpPr>
        <p:sp>
          <p:nvSpPr>
            <p:cNvPr id="23" name="Oval 22">
              <a:extLst>
                <a:ext uri="{FF2B5EF4-FFF2-40B4-BE49-F238E27FC236}">
                  <a16:creationId xmlns:a16="http://schemas.microsoft.com/office/drawing/2014/main" id="{D1B6B3C7-B461-6B0C-450B-3E3971F638C6}"/>
                </a:ext>
              </a:extLst>
            </p:cNvPr>
            <p:cNvSpPr/>
            <p:nvPr/>
          </p:nvSpPr>
          <p:spPr>
            <a:xfrm>
              <a:off x="6524611" y="2385059"/>
              <a:ext cx="6096000" cy="6096000"/>
            </a:xfrm>
            <a:prstGeom prst="ellipse">
              <a:avLst/>
            </a:prstGeom>
            <a:noFill/>
            <a:ln w="38100">
              <a:solidFill>
                <a:srgbClr val="3550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8D1ED25-D1B8-4DFE-28BD-71BD88F26849}"/>
                </a:ext>
              </a:extLst>
            </p:cNvPr>
            <p:cNvSpPr/>
            <p:nvPr/>
          </p:nvSpPr>
          <p:spPr>
            <a:xfrm>
              <a:off x="7273640" y="3837706"/>
              <a:ext cx="4597942" cy="4597942"/>
            </a:xfrm>
            <a:prstGeom prst="ellipse">
              <a:avLst/>
            </a:prstGeom>
            <a:noFill/>
            <a:ln w="38100">
              <a:solidFill>
                <a:srgbClr val="70AD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FDD40E2-7303-A7DF-A011-53D85DE88F80}"/>
                </a:ext>
              </a:extLst>
            </p:cNvPr>
            <p:cNvSpPr txBox="1"/>
            <p:nvPr/>
          </p:nvSpPr>
          <p:spPr>
            <a:xfrm>
              <a:off x="7794504" y="2514774"/>
              <a:ext cx="3556214" cy="1261884"/>
            </a:xfrm>
            <a:prstGeom prst="rect">
              <a:avLst/>
            </a:prstGeom>
            <a:noFill/>
          </p:spPr>
          <p:txBody>
            <a:bodyPr wrap="square">
              <a:spAutoFit/>
            </a:bodyPr>
            <a:lstStyle/>
            <a:p>
              <a:pPr lvl="0" algn="ctr"/>
              <a:r>
                <a:rPr lang="en-US" sz="4000" b="0" dirty="0">
                  <a:solidFill>
                    <a:srgbClr val="35503B"/>
                  </a:solidFill>
                  <a:latin typeface="Helvetica" pitchFamily="2" charset="0"/>
                </a:rPr>
                <a:t>80M</a:t>
              </a:r>
              <a:br>
                <a:rPr lang="en-US" sz="1600" dirty="0">
                  <a:solidFill>
                    <a:srgbClr val="35503B"/>
                  </a:solidFill>
                  <a:latin typeface="Helvetica" pitchFamily="2" charset="0"/>
                </a:rPr>
              </a:br>
              <a:r>
                <a:rPr lang="en-US" altLang="zh-CN" sz="1800" b="0" dirty="0">
                  <a:solidFill>
                    <a:srgbClr val="35503B"/>
                  </a:solidFill>
                  <a:latin typeface="Helvetica" pitchFamily="2" charset="0"/>
                  <a:cs typeface="Arial" panose="020B0604020202020204" pitchFamily="34" charset="0"/>
                </a:rPr>
                <a:t>US population diagnosed with androgenic alopecia (AGA) </a:t>
              </a:r>
              <a:endParaRPr lang="en-US" sz="1800" b="0" dirty="0">
                <a:solidFill>
                  <a:srgbClr val="35503B"/>
                </a:solidFill>
                <a:latin typeface="Helvetica" pitchFamily="2" charset="0"/>
              </a:endParaRPr>
            </a:p>
          </p:txBody>
        </p:sp>
        <p:sp>
          <p:nvSpPr>
            <p:cNvPr id="32" name="TextBox 31">
              <a:extLst>
                <a:ext uri="{FF2B5EF4-FFF2-40B4-BE49-F238E27FC236}">
                  <a16:creationId xmlns:a16="http://schemas.microsoft.com/office/drawing/2014/main" id="{B45C6422-4D0E-55B3-2E09-3DA35FAC1A46}"/>
                </a:ext>
              </a:extLst>
            </p:cNvPr>
            <p:cNvSpPr txBox="1"/>
            <p:nvPr/>
          </p:nvSpPr>
          <p:spPr>
            <a:xfrm>
              <a:off x="7939755" y="4007818"/>
              <a:ext cx="3265713" cy="1261884"/>
            </a:xfrm>
            <a:prstGeom prst="rect">
              <a:avLst/>
            </a:prstGeom>
            <a:noFill/>
          </p:spPr>
          <p:txBody>
            <a:bodyPr wrap="square">
              <a:spAutoFit/>
            </a:bodyPr>
            <a:lstStyle/>
            <a:p>
              <a:pPr lvl="0" algn="ctr"/>
              <a:r>
                <a:rPr lang="en-US" sz="4000" dirty="0">
                  <a:solidFill>
                    <a:srgbClr val="70AD47"/>
                  </a:solidFill>
                  <a:latin typeface="Helvetica" pitchFamily="2" charset="0"/>
                </a:rPr>
                <a:t>50M</a:t>
              </a:r>
            </a:p>
            <a:p>
              <a:pPr lvl="0" algn="ctr"/>
              <a:r>
                <a:rPr lang="en-US" altLang="zh-CN" sz="1800" b="0" dirty="0">
                  <a:solidFill>
                    <a:srgbClr val="70AD47"/>
                  </a:solidFill>
                  <a:latin typeface="Helvetica" pitchFamily="2" charset="0"/>
                  <a:cs typeface="Arial" panose="020B0604020202020204" pitchFamily="34" charset="0"/>
                </a:rPr>
                <a:t>Patients seeking </a:t>
              </a:r>
            </a:p>
            <a:p>
              <a:pPr lvl="0" algn="ctr"/>
              <a:r>
                <a:rPr lang="en-US" altLang="zh-CN" sz="1800" b="0" dirty="0">
                  <a:solidFill>
                    <a:srgbClr val="70AD47"/>
                  </a:solidFill>
                  <a:latin typeface="Helvetica" pitchFamily="2" charset="0"/>
                  <a:cs typeface="Arial" panose="020B0604020202020204" pitchFamily="34" charset="0"/>
                </a:rPr>
                <a:t>treatment</a:t>
              </a:r>
              <a:endParaRPr lang="en-US" sz="1800" b="0" dirty="0">
                <a:solidFill>
                  <a:srgbClr val="70AD47"/>
                </a:solidFill>
                <a:latin typeface="Helvetica" pitchFamily="2" charset="0"/>
              </a:endParaRPr>
            </a:p>
          </p:txBody>
        </p:sp>
        <p:sp>
          <p:nvSpPr>
            <p:cNvPr id="34" name="TextBox 33">
              <a:extLst>
                <a:ext uri="{FF2B5EF4-FFF2-40B4-BE49-F238E27FC236}">
                  <a16:creationId xmlns:a16="http://schemas.microsoft.com/office/drawing/2014/main" id="{60C29FA6-B8FC-B379-5DD1-C604588C3C0E}"/>
                </a:ext>
              </a:extLst>
            </p:cNvPr>
            <p:cNvSpPr txBox="1"/>
            <p:nvPr/>
          </p:nvSpPr>
          <p:spPr>
            <a:xfrm>
              <a:off x="8222783" y="5618506"/>
              <a:ext cx="2699656" cy="984885"/>
            </a:xfrm>
            <a:prstGeom prst="rect">
              <a:avLst/>
            </a:prstGeom>
            <a:noFill/>
          </p:spPr>
          <p:txBody>
            <a:bodyPr wrap="square">
              <a:spAutoFit/>
            </a:bodyPr>
            <a:lstStyle/>
            <a:p>
              <a:pPr lvl="0" algn="ctr"/>
              <a:r>
                <a:rPr lang="en-US" sz="4000" dirty="0">
                  <a:solidFill>
                    <a:srgbClr val="E1A94C"/>
                  </a:solidFill>
                  <a:latin typeface="Helvetica" pitchFamily="2" charset="0"/>
                </a:rPr>
                <a:t>25M</a:t>
              </a:r>
            </a:p>
            <a:p>
              <a:pPr lvl="0" algn="ctr"/>
              <a:r>
                <a:rPr lang="en-US" sz="1800" dirty="0">
                  <a:solidFill>
                    <a:srgbClr val="E1A94C"/>
                  </a:solidFill>
                  <a:latin typeface="Helvetica" pitchFamily="2" charset="0"/>
                </a:rPr>
                <a:t>Unsatisfied patients</a:t>
              </a:r>
            </a:p>
          </p:txBody>
        </p:sp>
        <p:sp>
          <p:nvSpPr>
            <p:cNvPr id="35" name="Oval 34">
              <a:extLst>
                <a:ext uri="{FF2B5EF4-FFF2-40B4-BE49-F238E27FC236}">
                  <a16:creationId xmlns:a16="http://schemas.microsoft.com/office/drawing/2014/main" id="{DEA1088F-462A-D5C2-2158-C6A84C4605B2}"/>
                </a:ext>
              </a:extLst>
            </p:cNvPr>
            <p:cNvSpPr/>
            <p:nvPr/>
          </p:nvSpPr>
          <p:spPr>
            <a:xfrm>
              <a:off x="7980699" y="5219072"/>
              <a:ext cx="3183824" cy="3183824"/>
            </a:xfrm>
            <a:prstGeom prst="ellipse">
              <a:avLst/>
            </a:prstGeom>
            <a:noFill/>
            <a:ln w="38100">
              <a:solidFill>
                <a:srgbClr val="E1A9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5553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55">
            <a:extLst>
              <a:ext uri="{FF2B5EF4-FFF2-40B4-BE49-F238E27FC236}">
                <a16:creationId xmlns:a16="http://schemas.microsoft.com/office/drawing/2014/main" id="{EF67BC0F-995A-E49E-8C18-5394D11EFE0D}"/>
              </a:ext>
            </a:extLst>
          </p:cNvPr>
          <p:cNvSpPr/>
          <p:nvPr/>
        </p:nvSpPr>
        <p:spPr>
          <a:xfrm>
            <a:off x="0" y="1678715"/>
            <a:ext cx="12192000" cy="5179285"/>
          </a:xfrm>
          <a:prstGeom prst="roundRect">
            <a:avLst>
              <a:gd name="adj" fmla="val 0"/>
            </a:avLst>
          </a:prstGeom>
          <a:solidFill>
            <a:srgbClr val="36503B">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graphicFrame>
        <p:nvGraphicFramePr>
          <p:cNvPr id="5" name="Object 4" hidden="1">
            <a:extLst>
              <a:ext uri="{FF2B5EF4-FFF2-40B4-BE49-F238E27FC236}">
                <a16:creationId xmlns:a16="http://schemas.microsoft.com/office/drawing/2014/main" id="{39FC4515-6A43-CA38-CA0C-492E55F40FFC}"/>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39FC4515-6A43-CA38-CA0C-492E55F40FFC}"/>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58" name="Title 1">
            <a:extLst>
              <a:ext uri="{FF2B5EF4-FFF2-40B4-BE49-F238E27FC236}">
                <a16:creationId xmlns:a16="http://schemas.microsoft.com/office/drawing/2014/main" id="{C0A9CEEB-B58A-FDB4-E5DE-232D9F64978D}"/>
              </a:ext>
            </a:extLst>
          </p:cNvPr>
          <p:cNvSpPr txBox="1">
            <a:spLocks/>
          </p:cNvSpPr>
          <p:nvPr/>
        </p:nvSpPr>
        <p:spPr>
          <a:xfrm>
            <a:off x="7212883" y="-1271481"/>
            <a:ext cx="11808822" cy="87772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u="sng" dirty="0">
                <a:latin typeface="Helvetica" pitchFamily="2" charset="0"/>
              </a:rPr>
              <a:t>Solution</a:t>
            </a:r>
            <a:r>
              <a:rPr lang="en-US" sz="2800" dirty="0">
                <a:latin typeface="Helvetica" pitchFamily="2" charset="0"/>
              </a:rPr>
              <a:t>: We identified TWO signals </a:t>
            </a:r>
            <a:r>
              <a:rPr lang="en-US" sz="2800" u="sng" dirty="0">
                <a:latin typeface="Helvetica" pitchFamily="2" charset="0"/>
              </a:rPr>
              <a:t>required</a:t>
            </a:r>
            <a:r>
              <a:rPr lang="en-US" sz="2800" dirty="0">
                <a:latin typeface="Helvetica" pitchFamily="2" charset="0"/>
              </a:rPr>
              <a:t> and </a:t>
            </a:r>
            <a:r>
              <a:rPr lang="en-US" sz="2800" u="sng" dirty="0">
                <a:latin typeface="Helvetica" pitchFamily="2" charset="0"/>
              </a:rPr>
              <a:t>sufficient</a:t>
            </a:r>
            <a:r>
              <a:rPr lang="en-US" sz="2800" dirty="0">
                <a:latin typeface="Helvetica" pitchFamily="2" charset="0"/>
              </a:rPr>
              <a:t> for hair regrowth</a:t>
            </a:r>
          </a:p>
        </p:txBody>
      </p:sp>
      <p:pic>
        <p:nvPicPr>
          <p:cNvPr id="59" name="Picture 58">
            <a:extLst>
              <a:ext uri="{FF2B5EF4-FFF2-40B4-BE49-F238E27FC236}">
                <a16:creationId xmlns:a16="http://schemas.microsoft.com/office/drawing/2014/main" id="{74FC988E-2778-148C-504E-FAEDC751A94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816" b="50658" l="2899" r="48221">
                        <a14:foregroundMark x1="18314" y1="26974" x2="18314" y2="26974"/>
                        <a14:foregroundMark x1="24528" y1="28432" x2="13702" y2="28947"/>
                        <a14:foregroundMark x1="29120" y1="38701" x2="35310" y2="39145"/>
                        <a14:foregroundMark x1="7773" y1="37171" x2="24633" y2="38380"/>
                        <a14:foregroundMark x1="24761" y1="50411" x2="19496" y2="50537"/>
                        <a14:foregroundMark x1="41897" y1="50000" x2="29243" y2="50304"/>
                        <a14:foregroundMark x1="15283" y1="21711" x2="22398" y2="22039"/>
                        <a14:foregroundMark x1="28936" y1="21340" x2="31621" y2="21053"/>
                        <a14:foregroundMark x1="22398" y1="22039" x2="24457" y2="21819"/>
                        <a14:foregroundMark x1="28884" y1="16447" x2="33202" y2="16447"/>
                        <a14:foregroundMark x1="28862" y1="14445" x2="32806" y2="14803"/>
                        <a14:foregroundMark x1="3426" y1="14474" x2="3449" y2="15461"/>
                        <a14:foregroundMark x1="4348" y1="48684" x2="4313" y2="47975"/>
                        <a14:foregroundMark x1="3470" y1="48006" x2="3557" y2="50329"/>
                        <a14:foregroundMark x1="16469" y1="49013" x2="16469" y2="49013"/>
                        <a14:foregroundMark x1="17787" y1="49013" x2="17787" y2="49013"/>
                        <a14:foregroundMark x1="17787" y1="50329" x2="17787" y2="50329"/>
                        <a14:foregroundMark x1="45059" y1="31908" x2="45059" y2="31908"/>
                        <a14:foregroundMark x1="47431" y1="25329" x2="47431" y2="25329"/>
                        <a14:foregroundMark x1="46904" y1="19408" x2="46640" y2="40461"/>
                        <a14:foregroundMark x1="48090" y1="15789" x2="48221" y2="44737"/>
                        <a14:foregroundMark x1="48221" y1="44737" x2="44005" y2="46711"/>
                        <a14:foregroundMark x1="18841" y1="14803" x2="18841" y2="14803"/>
                        <a14:foregroundMark x1="18841" y1="14145" x2="20817" y2="14474"/>
                        <a14:foregroundMark x1="42819" y1="50000" x2="43083" y2="27961"/>
                        <a14:foregroundMark x1="42951" y1="27303" x2="43083" y2="14145"/>
                        <a14:foregroundMark x1="42819" y1="50658" x2="42819" y2="44408"/>
                        <a14:foregroundMark x1="43215" y1="49342" x2="43478" y2="46053"/>
                        <a14:foregroundMark x1="42819" y1="13816" x2="42819" y2="13816"/>
                        <a14:backgroundMark x1="2899" y1="15461" x2="2899" y2="26316"/>
                        <a14:backgroundMark x1="2767" y1="17434" x2="2767" y2="13816"/>
                        <a14:backgroundMark x1="3030" y1="15461" x2="3030" y2="15461"/>
                        <a14:backgroundMark x1="2767" y1="25000" x2="2899" y2="48026"/>
                        <a14:backgroundMark x1="3030" y1="51974" x2="3030" y2="45395"/>
                        <a14:backgroundMark x1="2899" y1="16447" x2="2899" y2="11513"/>
                        <a14:backgroundMark x1="26614" y1="13816" x2="27009" y2="50987"/>
                        <a14:backgroundMark x1="16206" y1="51974" x2="16206" y2="51974"/>
                        <a14:backgroundMark x1="13834" y1="52632" x2="18577" y2="50658"/>
                        <a14:backgroundMark x1="18577" y1="50658" x2="19368" y2="50987"/>
                      </a14:backgroundRemoval>
                    </a14:imgEffect>
                  </a14:imgLayer>
                </a14:imgProps>
              </a:ext>
            </a:extLst>
          </a:blip>
          <a:srcRect l="27202" t="11083" r="56634" b="47089"/>
          <a:stretch/>
        </p:blipFill>
        <p:spPr bwMode="auto">
          <a:xfrm>
            <a:off x="4661051" y="4637377"/>
            <a:ext cx="1691141" cy="1752205"/>
          </a:xfrm>
          <a:prstGeom prst="rect">
            <a:avLst/>
          </a:prstGeom>
          <a:ln>
            <a:noFill/>
          </a:ln>
          <a:extLst>
            <a:ext uri="{53640926-AAD7-44D8-BBD7-CCE9431645EC}">
              <a14:shadowObscured xmlns:a14="http://schemas.microsoft.com/office/drawing/2010/main"/>
            </a:ext>
          </a:extLst>
        </p:spPr>
      </p:pic>
      <p:sp>
        <p:nvSpPr>
          <p:cNvPr id="60" name="TextBox 59">
            <a:extLst>
              <a:ext uri="{FF2B5EF4-FFF2-40B4-BE49-F238E27FC236}">
                <a16:creationId xmlns:a16="http://schemas.microsoft.com/office/drawing/2014/main" id="{D391383C-1B6B-BD4C-E0FD-5DE6CDD9E67C}"/>
              </a:ext>
            </a:extLst>
          </p:cNvPr>
          <p:cNvSpPr txBox="1"/>
          <p:nvPr/>
        </p:nvSpPr>
        <p:spPr>
          <a:xfrm>
            <a:off x="2715530" y="4273612"/>
            <a:ext cx="1506435" cy="400110"/>
          </a:xfrm>
          <a:prstGeom prst="rect">
            <a:avLst/>
          </a:prstGeom>
          <a:noFill/>
        </p:spPr>
        <p:txBody>
          <a:bodyPr wrap="square" rtlCol="0">
            <a:spAutoFit/>
          </a:bodyPr>
          <a:lstStyle/>
          <a:p>
            <a:r>
              <a:rPr lang="en-US" sz="2000" dirty="0">
                <a:latin typeface="Helvetica" pitchFamily="2" charset="0"/>
                <a:cs typeface="Arial" panose="020B0604020202020204" pitchFamily="34" charset="0"/>
              </a:rPr>
              <a:t>Control</a:t>
            </a:r>
          </a:p>
        </p:txBody>
      </p:sp>
      <p:pic>
        <p:nvPicPr>
          <p:cNvPr id="61" name="Picture 60">
            <a:extLst>
              <a:ext uri="{FF2B5EF4-FFF2-40B4-BE49-F238E27FC236}">
                <a16:creationId xmlns:a16="http://schemas.microsoft.com/office/drawing/2014/main" id="{8729D00A-EFD7-89D0-227A-964CAC38C7C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3816" b="50987" l="74704" r="96706">
                        <a14:foregroundMark x1="81028" y1="26645" x2="81028" y2="26645"/>
                        <a14:foregroundMark x1="80764" y1="35855" x2="90514" y2="36184"/>
                        <a14:foregroundMark x1="76943" y1="37829" x2="95125" y2="40789"/>
                        <a14:foregroundMark x1="74967" y1="15461" x2="93544" y2="15789"/>
                        <a14:foregroundMark x1="75626" y1="36513" x2="78129" y2="46382"/>
                        <a14:foregroundMark x1="78129" y1="46382" x2="88669" y2="45395"/>
                        <a14:foregroundMark x1="88669" y1="45395" x2="93939" y2="45395"/>
                        <a14:foregroundMark x1="93939" y1="45395" x2="95652" y2="31908"/>
                        <a14:foregroundMark x1="95652" y1="31908" x2="95652" y2="18750"/>
                        <a14:foregroundMark x1="94862" y1="14474" x2="96443" y2="46711"/>
                        <a14:foregroundMark x1="96311" y1="50329" x2="74835" y2="50987"/>
                        <a14:foregroundMark x1="89328" y1="35197" x2="89592" y2="22368"/>
                        <a14:foregroundMark x1="89592" y1="22368" x2="90909" y2="20395"/>
                        <a14:foregroundMark x1="89855" y1="32237" x2="89855" y2="32237"/>
                        <a14:foregroundMark x1="89855" y1="32237" x2="89855" y2="25000"/>
                        <a14:foregroundMark x1="90250" y1="20724" x2="90382" y2="36184"/>
                        <a14:foregroundMark x1="88274" y1="49342" x2="83399" y2="49671"/>
                        <a14:foregroundMark x1="85112" y1="49342" x2="82609" y2="49671"/>
                        <a14:foregroundMark x1="90119" y1="14803" x2="95784" y2="13816"/>
                        <a14:foregroundMark x1="95784" y1="13816" x2="95784" y2="25987"/>
                        <a14:foregroundMark x1="96443" y1="29276" x2="96443" y2="20724"/>
                        <a14:foregroundMark x1="96443" y1="21711" x2="96706" y2="26645"/>
                      </a14:backgroundRemoval>
                    </a14:imgEffect>
                  </a14:imgLayer>
                </a14:imgProps>
              </a:ext>
            </a:extLst>
          </a:blip>
          <a:srcRect l="74303" t="11533" r="9635" b="48389"/>
          <a:stretch/>
        </p:blipFill>
        <p:spPr bwMode="auto">
          <a:xfrm>
            <a:off x="7015247" y="4682909"/>
            <a:ext cx="1680429" cy="1678963"/>
          </a:xfrm>
          <a:prstGeom prst="rect">
            <a:avLst/>
          </a:prstGeom>
          <a:ln>
            <a:noFill/>
          </a:ln>
          <a:extLst>
            <a:ext uri="{53640926-AAD7-44D8-BBD7-CCE9431645EC}">
              <a14:shadowObscured xmlns:a14="http://schemas.microsoft.com/office/drawing/2010/main"/>
            </a:ext>
          </a:extLst>
        </p:spPr>
      </p:pic>
      <p:sp>
        <p:nvSpPr>
          <p:cNvPr id="62" name="TextBox 61">
            <a:extLst>
              <a:ext uri="{FF2B5EF4-FFF2-40B4-BE49-F238E27FC236}">
                <a16:creationId xmlns:a16="http://schemas.microsoft.com/office/drawing/2014/main" id="{0E8D0660-0E14-ABD0-D1D4-B5D38E918587}"/>
              </a:ext>
            </a:extLst>
          </p:cNvPr>
          <p:cNvSpPr txBox="1"/>
          <p:nvPr/>
        </p:nvSpPr>
        <p:spPr>
          <a:xfrm>
            <a:off x="804179" y="1928588"/>
            <a:ext cx="1262077" cy="400110"/>
          </a:xfrm>
          <a:prstGeom prst="rect">
            <a:avLst/>
          </a:prstGeom>
          <a:noFill/>
        </p:spPr>
        <p:txBody>
          <a:bodyPr wrap="none" rtlCol="0">
            <a:spAutoFit/>
          </a:bodyPr>
          <a:lstStyle/>
          <a:p>
            <a:pPr algn="ctr"/>
            <a:r>
              <a:rPr lang="en-US" sz="2000" b="1" dirty="0">
                <a:solidFill>
                  <a:srgbClr val="AA7A37"/>
                </a:solidFill>
                <a:latin typeface="Helvetica" pitchFamily="2" charset="0"/>
              </a:rPr>
              <a:t>Target X </a:t>
            </a:r>
          </a:p>
        </p:txBody>
      </p:sp>
      <p:sp>
        <p:nvSpPr>
          <p:cNvPr id="63" name="TextBox 62">
            <a:extLst>
              <a:ext uri="{FF2B5EF4-FFF2-40B4-BE49-F238E27FC236}">
                <a16:creationId xmlns:a16="http://schemas.microsoft.com/office/drawing/2014/main" id="{ED2D7718-15BE-A91B-8F45-10C5A7081FFC}"/>
              </a:ext>
            </a:extLst>
          </p:cNvPr>
          <p:cNvSpPr txBox="1"/>
          <p:nvPr/>
        </p:nvSpPr>
        <p:spPr>
          <a:xfrm>
            <a:off x="4864134" y="1935878"/>
            <a:ext cx="1252843" cy="400110"/>
          </a:xfrm>
          <a:prstGeom prst="rect">
            <a:avLst/>
          </a:prstGeom>
          <a:noFill/>
        </p:spPr>
        <p:txBody>
          <a:bodyPr wrap="none" rtlCol="0">
            <a:spAutoFit/>
          </a:bodyPr>
          <a:lstStyle/>
          <a:p>
            <a:pPr algn="ctr"/>
            <a:r>
              <a:rPr lang="en-US" sz="2000" b="1" dirty="0">
                <a:solidFill>
                  <a:srgbClr val="FF0000"/>
                </a:solidFill>
                <a:latin typeface="Helvetica" pitchFamily="2" charset="0"/>
              </a:rPr>
              <a:t>Target Y </a:t>
            </a:r>
          </a:p>
        </p:txBody>
      </p:sp>
      <p:pic>
        <p:nvPicPr>
          <p:cNvPr id="64" name="Picture 63">
            <a:extLst>
              <a:ext uri="{FF2B5EF4-FFF2-40B4-BE49-F238E27FC236}">
                <a16:creationId xmlns:a16="http://schemas.microsoft.com/office/drawing/2014/main" id="{FD310465-8346-96C0-1139-BED142CA1E80}"/>
              </a:ext>
            </a:extLst>
          </p:cNvPr>
          <p:cNvPicPr>
            <a:picLocks noChangeAspect="1"/>
          </p:cNvPicPr>
          <p:nvPr/>
        </p:nvPicPr>
        <p:blipFill>
          <a:blip r:embed="rId11"/>
          <a:stretch>
            <a:fillRect/>
          </a:stretch>
        </p:blipFill>
        <p:spPr>
          <a:xfrm>
            <a:off x="4259425" y="2395320"/>
            <a:ext cx="2173089" cy="125371"/>
          </a:xfrm>
          <a:prstGeom prst="rect">
            <a:avLst/>
          </a:prstGeom>
        </p:spPr>
      </p:pic>
      <p:pic>
        <p:nvPicPr>
          <p:cNvPr id="65" name="Picture 64">
            <a:extLst>
              <a:ext uri="{FF2B5EF4-FFF2-40B4-BE49-F238E27FC236}">
                <a16:creationId xmlns:a16="http://schemas.microsoft.com/office/drawing/2014/main" id="{F0995304-79C2-FC04-20F1-71B5938329C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1667" l="1739" r="99783">
                        <a14:foregroundMark x1="6304" y1="47500" x2="6304" y2="47500"/>
                        <a14:foregroundMark x1="90652" y1="52917" x2="90652" y2="52917"/>
                        <a14:foregroundMark x1="92826" y1="44583" x2="92826" y2="44583"/>
                        <a14:foregroundMark x1="94348" y1="49583" x2="94348" y2="49583"/>
                        <a14:foregroundMark x1="22826" y1="92083" x2="22826" y2="92083"/>
                        <a14:foregroundMark x1="76739" y1="92083" x2="76739" y2="92083"/>
                        <a14:foregroundMark x1="99783" y1="52083" x2="99783" y2="52083"/>
                        <a14:foregroundMark x1="1739" y1="52083" x2="1739" y2="52083"/>
                        <a14:backgroundMark x1="0" y1="52500" x2="0" y2="52500"/>
                        <a14:backgroundMark x1="435" y1="53333" x2="435" y2="53333"/>
                        <a14:backgroundMark x1="435" y1="53750" x2="435" y2="53750"/>
                        <a14:backgroundMark x1="435" y1="53750" x2="435" y2="53750"/>
                        <a14:backgroundMark x1="435" y1="53750" x2="435" y2="53750"/>
                      </a14:backgroundRemoval>
                    </a14:imgEffect>
                  </a14:imgLayer>
                </a14:imgProps>
              </a:ext>
            </a:extLst>
          </a:blip>
          <a:stretch>
            <a:fillRect/>
          </a:stretch>
        </p:blipFill>
        <p:spPr>
          <a:xfrm rot="20565464">
            <a:off x="5765780" y="2722781"/>
            <a:ext cx="649695" cy="338971"/>
          </a:xfrm>
          <a:prstGeom prst="rect">
            <a:avLst/>
          </a:prstGeom>
        </p:spPr>
      </p:pic>
      <p:pic>
        <p:nvPicPr>
          <p:cNvPr id="66" name="Picture 65">
            <a:extLst>
              <a:ext uri="{FF2B5EF4-FFF2-40B4-BE49-F238E27FC236}">
                <a16:creationId xmlns:a16="http://schemas.microsoft.com/office/drawing/2014/main" id="{325386B5-0229-F43A-FF25-D0582600B461}"/>
              </a:ext>
            </a:extLst>
          </p:cNvPr>
          <p:cNvPicPr>
            <a:picLocks noChangeAspect="1"/>
          </p:cNvPicPr>
          <p:nvPr/>
        </p:nvPicPr>
        <p:blipFill>
          <a:blip r:embed="rId12">
            <a:extLst>
              <a:ext uri="{BEBA8EAE-BF5A-486C-A8C5-ECC9F3942E4B}">
                <a14:imgProps xmlns:a14="http://schemas.microsoft.com/office/drawing/2010/main">
                  <a14:imgLayer r:embed="rId14">
                    <a14:imgEffect>
                      <a14:backgroundRemoval t="10000" b="91667" l="1739" r="99783">
                        <a14:foregroundMark x1="6304" y1="47500" x2="6304" y2="47500"/>
                        <a14:foregroundMark x1="90652" y1="52917" x2="90652" y2="52917"/>
                        <a14:foregroundMark x1="92826" y1="44583" x2="92826" y2="44583"/>
                        <a14:foregroundMark x1="94348" y1="49583" x2="94348" y2="49583"/>
                        <a14:foregroundMark x1="22826" y1="92083" x2="22826" y2="92083"/>
                        <a14:foregroundMark x1="76739" y1="92083" x2="76739" y2="92083"/>
                        <a14:foregroundMark x1="99783" y1="52083" x2="99783" y2="52083"/>
                        <a14:foregroundMark x1="1739" y1="52083" x2="1739" y2="52083"/>
                        <a14:backgroundMark x1="0" y1="52500" x2="0" y2="52500"/>
                        <a14:backgroundMark x1="435" y1="53333" x2="435" y2="53333"/>
                        <a14:backgroundMark x1="435" y1="53750" x2="435" y2="53750"/>
                        <a14:backgroundMark x1="435" y1="53750" x2="435" y2="53750"/>
                        <a14:backgroundMark x1="435" y1="53750" x2="435" y2="53750"/>
                      </a14:backgroundRemoval>
                    </a14:imgEffect>
                  </a14:imgLayer>
                </a14:imgProps>
              </a:ext>
            </a:extLst>
          </a:blip>
          <a:stretch>
            <a:fillRect/>
          </a:stretch>
        </p:blipFill>
        <p:spPr>
          <a:xfrm rot="1106105">
            <a:off x="4454492" y="2626963"/>
            <a:ext cx="614917" cy="320826"/>
          </a:xfrm>
          <a:prstGeom prst="rect">
            <a:avLst/>
          </a:prstGeom>
        </p:spPr>
      </p:pic>
      <p:pic>
        <p:nvPicPr>
          <p:cNvPr id="67" name="Picture 66">
            <a:extLst>
              <a:ext uri="{FF2B5EF4-FFF2-40B4-BE49-F238E27FC236}">
                <a16:creationId xmlns:a16="http://schemas.microsoft.com/office/drawing/2014/main" id="{7D8A2E2B-7C1B-9AA1-7671-2807C56C3FDA}"/>
              </a:ext>
            </a:extLst>
          </p:cNvPr>
          <p:cNvPicPr>
            <a:picLocks noChangeAspect="1"/>
          </p:cNvPicPr>
          <p:nvPr/>
        </p:nvPicPr>
        <p:blipFill>
          <a:blip r:embed="rId12">
            <a:extLst>
              <a:ext uri="{BEBA8EAE-BF5A-486C-A8C5-ECC9F3942E4B}">
                <a14:imgProps xmlns:a14="http://schemas.microsoft.com/office/drawing/2010/main">
                  <a14:imgLayer r:embed="rId15">
                    <a14:imgEffect>
                      <a14:backgroundRemoval t="10000" b="91667" l="1739" r="99783">
                        <a14:foregroundMark x1="6304" y1="47500" x2="6304" y2="47500"/>
                        <a14:foregroundMark x1="90652" y1="52917" x2="90652" y2="52917"/>
                        <a14:foregroundMark x1="92826" y1="44583" x2="92826" y2="44583"/>
                        <a14:foregroundMark x1="94348" y1="49583" x2="94348" y2="49583"/>
                        <a14:foregroundMark x1="22826" y1="92083" x2="22826" y2="92083"/>
                        <a14:foregroundMark x1="76739" y1="92083" x2="76739" y2="92083"/>
                        <a14:foregroundMark x1="99783" y1="52083" x2="99783" y2="52083"/>
                        <a14:foregroundMark x1="1739" y1="52083" x2="1739" y2="52083"/>
                        <a14:backgroundMark x1="0" y1="52500" x2="0" y2="52500"/>
                        <a14:backgroundMark x1="435" y1="53333" x2="435" y2="53333"/>
                        <a14:backgroundMark x1="435" y1="53750" x2="435" y2="53750"/>
                        <a14:backgroundMark x1="435" y1="53750" x2="435" y2="53750"/>
                        <a14:backgroundMark x1="435" y1="53750" x2="435" y2="53750"/>
                      </a14:backgroundRemoval>
                    </a14:imgEffect>
                  </a14:imgLayer>
                </a14:imgProps>
              </a:ext>
            </a:extLst>
          </a:blip>
          <a:stretch>
            <a:fillRect/>
          </a:stretch>
        </p:blipFill>
        <p:spPr>
          <a:xfrm rot="19449009">
            <a:off x="5142078" y="2566884"/>
            <a:ext cx="649695" cy="338971"/>
          </a:xfrm>
          <a:prstGeom prst="rect">
            <a:avLst/>
          </a:prstGeom>
        </p:spPr>
      </p:pic>
      <p:pic>
        <p:nvPicPr>
          <p:cNvPr id="68" name="Picture 67">
            <a:extLst>
              <a:ext uri="{FF2B5EF4-FFF2-40B4-BE49-F238E27FC236}">
                <a16:creationId xmlns:a16="http://schemas.microsoft.com/office/drawing/2014/main" id="{7E8DDD27-D92F-2121-85CB-3AAE93E46CE5}"/>
              </a:ext>
            </a:extLst>
          </p:cNvPr>
          <p:cNvPicPr>
            <a:picLocks noChangeAspect="1"/>
          </p:cNvPicPr>
          <p:nvPr/>
        </p:nvPicPr>
        <p:blipFill>
          <a:blip r:embed="rId16"/>
          <a:stretch>
            <a:fillRect/>
          </a:stretch>
        </p:blipFill>
        <p:spPr>
          <a:xfrm>
            <a:off x="7721466" y="2328077"/>
            <a:ext cx="2131075" cy="463088"/>
          </a:xfrm>
          <a:prstGeom prst="rect">
            <a:avLst/>
          </a:prstGeom>
        </p:spPr>
      </p:pic>
      <p:sp>
        <p:nvSpPr>
          <p:cNvPr id="71" name="TextBox 70">
            <a:extLst>
              <a:ext uri="{FF2B5EF4-FFF2-40B4-BE49-F238E27FC236}">
                <a16:creationId xmlns:a16="http://schemas.microsoft.com/office/drawing/2014/main" id="{22429AF5-E193-4BE9-4D72-911FA60B74ED}"/>
              </a:ext>
            </a:extLst>
          </p:cNvPr>
          <p:cNvSpPr txBox="1"/>
          <p:nvPr/>
        </p:nvSpPr>
        <p:spPr>
          <a:xfrm>
            <a:off x="7778704" y="3453231"/>
            <a:ext cx="1929206" cy="381513"/>
          </a:xfrm>
          <a:prstGeom prst="rect">
            <a:avLst/>
          </a:prstGeom>
          <a:noFill/>
        </p:spPr>
        <p:txBody>
          <a:bodyPr wrap="square" rtlCol="0">
            <a:spAutoFit/>
          </a:bodyPr>
          <a:lstStyle/>
          <a:p>
            <a:pPr algn="ctr"/>
            <a:r>
              <a:rPr lang="en-US" dirty="0">
                <a:latin typeface="Helvetica" pitchFamily="2" charset="0"/>
                <a:cs typeface="Arial" panose="020B0604020202020204" pitchFamily="34" charset="0"/>
              </a:rPr>
              <a:t>DC cell</a:t>
            </a:r>
          </a:p>
        </p:txBody>
      </p:sp>
      <p:sp>
        <p:nvSpPr>
          <p:cNvPr id="73" name="TextBox 72">
            <a:extLst>
              <a:ext uri="{FF2B5EF4-FFF2-40B4-BE49-F238E27FC236}">
                <a16:creationId xmlns:a16="http://schemas.microsoft.com/office/drawing/2014/main" id="{DDA88559-0DC9-AA07-DC70-B34F15EE9CB7}"/>
              </a:ext>
            </a:extLst>
          </p:cNvPr>
          <p:cNvSpPr txBox="1"/>
          <p:nvPr/>
        </p:nvSpPr>
        <p:spPr>
          <a:xfrm>
            <a:off x="51318" y="3209028"/>
            <a:ext cx="2824530" cy="369332"/>
          </a:xfrm>
          <a:prstGeom prst="rect">
            <a:avLst/>
          </a:prstGeom>
          <a:noFill/>
        </p:spPr>
        <p:txBody>
          <a:bodyPr wrap="square" rtlCol="0">
            <a:spAutoFit/>
          </a:bodyPr>
          <a:lstStyle/>
          <a:p>
            <a:pPr algn="ctr"/>
            <a:r>
              <a:rPr lang="en-US" dirty="0">
                <a:latin typeface="Helvetica" pitchFamily="2" charset="0"/>
                <a:cs typeface="Arial" panose="020B0604020202020204" pitchFamily="34" charset="0"/>
              </a:rPr>
              <a:t>Potential DC progenitor</a:t>
            </a:r>
          </a:p>
        </p:txBody>
      </p:sp>
      <p:sp>
        <p:nvSpPr>
          <p:cNvPr id="74" name="TextBox 73">
            <a:extLst>
              <a:ext uri="{FF2B5EF4-FFF2-40B4-BE49-F238E27FC236}">
                <a16:creationId xmlns:a16="http://schemas.microsoft.com/office/drawing/2014/main" id="{D7F16B75-28C4-0F33-7B18-4F4C96B3EC1C}"/>
              </a:ext>
            </a:extLst>
          </p:cNvPr>
          <p:cNvSpPr txBox="1"/>
          <p:nvPr/>
        </p:nvSpPr>
        <p:spPr>
          <a:xfrm>
            <a:off x="4212771" y="3251178"/>
            <a:ext cx="2964302" cy="369332"/>
          </a:xfrm>
          <a:prstGeom prst="rect">
            <a:avLst/>
          </a:prstGeom>
          <a:noFill/>
        </p:spPr>
        <p:txBody>
          <a:bodyPr wrap="square" rtlCol="0">
            <a:spAutoFit/>
          </a:bodyPr>
          <a:lstStyle/>
          <a:p>
            <a:pPr algn="ctr"/>
            <a:r>
              <a:rPr lang="en-US" dirty="0">
                <a:latin typeface="Helvetica" pitchFamily="2" charset="0"/>
                <a:cs typeface="Arial" panose="020B0604020202020204" pitchFamily="34" charset="0"/>
              </a:rPr>
              <a:t>Proliferating DC progenitor</a:t>
            </a:r>
          </a:p>
        </p:txBody>
      </p:sp>
      <p:sp>
        <p:nvSpPr>
          <p:cNvPr id="75" name="TextBox 74">
            <a:extLst>
              <a:ext uri="{FF2B5EF4-FFF2-40B4-BE49-F238E27FC236}">
                <a16:creationId xmlns:a16="http://schemas.microsoft.com/office/drawing/2014/main" id="{A8B521A1-4084-2619-3E1A-C47DC68DE878}"/>
              </a:ext>
            </a:extLst>
          </p:cNvPr>
          <p:cNvSpPr txBox="1"/>
          <p:nvPr/>
        </p:nvSpPr>
        <p:spPr>
          <a:xfrm>
            <a:off x="4889524" y="4276366"/>
            <a:ext cx="1191545" cy="400110"/>
          </a:xfrm>
          <a:prstGeom prst="rect">
            <a:avLst/>
          </a:prstGeom>
          <a:noFill/>
        </p:spPr>
        <p:txBody>
          <a:bodyPr wrap="none" rtlCol="0">
            <a:spAutoFit/>
          </a:bodyPr>
          <a:lstStyle/>
          <a:p>
            <a:pPr algn="ctr"/>
            <a:r>
              <a:rPr lang="en-US" sz="2000" b="1" dirty="0">
                <a:solidFill>
                  <a:srgbClr val="AA7A37"/>
                </a:solidFill>
                <a:latin typeface="Helvetica" pitchFamily="2" charset="0"/>
              </a:rPr>
              <a:t>Target X</a:t>
            </a:r>
          </a:p>
        </p:txBody>
      </p:sp>
      <p:sp>
        <p:nvSpPr>
          <p:cNvPr id="76" name="TextBox 75">
            <a:extLst>
              <a:ext uri="{FF2B5EF4-FFF2-40B4-BE49-F238E27FC236}">
                <a16:creationId xmlns:a16="http://schemas.microsoft.com/office/drawing/2014/main" id="{A280A909-3605-E50A-1C15-0CD879D96464}"/>
              </a:ext>
            </a:extLst>
          </p:cNvPr>
          <p:cNvSpPr txBox="1"/>
          <p:nvPr/>
        </p:nvSpPr>
        <p:spPr>
          <a:xfrm>
            <a:off x="6567848" y="4291410"/>
            <a:ext cx="2549865" cy="400110"/>
          </a:xfrm>
          <a:prstGeom prst="rect">
            <a:avLst/>
          </a:prstGeom>
          <a:noFill/>
        </p:spPr>
        <p:txBody>
          <a:bodyPr wrap="none" rtlCol="0">
            <a:spAutoFit/>
          </a:bodyPr>
          <a:lstStyle/>
          <a:p>
            <a:pPr algn="ctr"/>
            <a:r>
              <a:rPr lang="en-US" sz="2000" b="1" dirty="0">
                <a:solidFill>
                  <a:srgbClr val="AA7A37"/>
                </a:solidFill>
                <a:latin typeface="Helvetica" pitchFamily="2" charset="0"/>
                <a:cs typeface="Arial" panose="020B0604020202020204" pitchFamily="34" charset="0"/>
              </a:rPr>
              <a:t>Target X </a:t>
            </a:r>
            <a:r>
              <a:rPr lang="en-US" sz="2000" b="1" dirty="0">
                <a:latin typeface="Helvetica" pitchFamily="2" charset="0"/>
                <a:cs typeface="Arial" panose="020B0604020202020204" pitchFamily="34" charset="0"/>
              </a:rPr>
              <a:t>+ </a:t>
            </a:r>
            <a:r>
              <a:rPr lang="en-US" sz="2000" b="1" dirty="0">
                <a:solidFill>
                  <a:srgbClr val="FF0000"/>
                </a:solidFill>
                <a:latin typeface="Helvetica" pitchFamily="2" charset="0"/>
                <a:cs typeface="Arial" panose="020B0604020202020204" pitchFamily="34" charset="0"/>
              </a:rPr>
              <a:t>Target Y </a:t>
            </a:r>
          </a:p>
        </p:txBody>
      </p:sp>
      <p:sp>
        <p:nvSpPr>
          <p:cNvPr id="77" name="TextBox 76">
            <a:extLst>
              <a:ext uri="{FF2B5EF4-FFF2-40B4-BE49-F238E27FC236}">
                <a16:creationId xmlns:a16="http://schemas.microsoft.com/office/drawing/2014/main" id="{972175BC-FFC0-AF07-1B0E-247D7C234B76}"/>
              </a:ext>
            </a:extLst>
          </p:cNvPr>
          <p:cNvSpPr txBox="1"/>
          <p:nvPr/>
        </p:nvSpPr>
        <p:spPr>
          <a:xfrm>
            <a:off x="2286954" y="6461234"/>
            <a:ext cx="7980265" cy="369332"/>
          </a:xfrm>
          <a:prstGeom prst="rect">
            <a:avLst/>
          </a:prstGeom>
          <a:noFill/>
        </p:spPr>
        <p:txBody>
          <a:bodyPr wrap="square" rtlCol="0">
            <a:spAutoFit/>
          </a:bodyPr>
          <a:lstStyle/>
          <a:p>
            <a:r>
              <a:rPr lang="en-US" dirty="0">
                <a:latin typeface="Helvetica" pitchFamily="2" charset="0"/>
                <a:cs typeface="Arial" panose="020B0604020202020204" pitchFamily="34" charset="0"/>
              </a:rPr>
              <a:t>Skin with </a:t>
            </a:r>
            <a:r>
              <a:rPr lang="en-US" i="1" dirty="0">
                <a:latin typeface="Helvetica" pitchFamily="2" charset="0"/>
                <a:cs typeface="Arial" panose="020B0604020202020204" pitchFamily="34" charset="0"/>
              </a:rPr>
              <a:t>in vivo </a:t>
            </a:r>
            <a:r>
              <a:rPr lang="en-US" dirty="0">
                <a:latin typeface="Helvetica" pitchFamily="2" charset="0"/>
                <a:cs typeface="Arial" panose="020B0604020202020204" pitchFamily="34" charset="0"/>
              </a:rPr>
              <a:t>genetic activation of Target X and/or Target Y</a:t>
            </a:r>
          </a:p>
        </p:txBody>
      </p:sp>
      <p:sp>
        <p:nvSpPr>
          <p:cNvPr id="78" name="TextBox 77">
            <a:extLst>
              <a:ext uri="{FF2B5EF4-FFF2-40B4-BE49-F238E27FC236}">
                <a16:creationId xmlns:a16="http://schemas.microsoft.com/office/drawing/2014/main" id="{D826011D-CC4B-D36E-A2D5-2BD344608C4A}"/>
              </a:ext>
            </a:extLst>
          </p:cNvPr>
          <p:cNvSpPr txBox="1"/>
          <p:nvPr/>
        </p:nvSpPr>
        <p:spPr>
          <a:xfrm>
            <a:off x="51318" y="5061601"/>
            <a:ext cx="1634441" cy="830997"/>
          </a:xfrm>
          <a:prstGeom prst="rect">
            <a:avLst/>
          </a:prstGeom>
          <a:noFill/>
        </p:spPr>
        <p:txBody>
          <a:bodyPr wrap="square" rtlCol="0">
            <a:spAutoFit/>
          </a:bodyPr>
          <a:lstStyle/>
          <a:p>
            <a:r>
              <a:rPr lang="en-US" sz="1600" dirty="0">
                <a:solidFill>
                  <a:srgbClr val="ED1F78"/>
                </a:solidFill>
                <a:latin typeface="Helvetica" pitchFamily="2" charset="0"/>
                <a:cs typeface="Arial" panose="020B0604020202020204" pitchFamily="34" charset="0"/>
              </a:rPr>
              <a:t>Proliferating cell</a:t>
            </a:r>
          </a:p>
          <a:p>
            <a:r>
              <a:rPr lang="en-US" sz="1600" dirty="0">
                <a:solidFill>
                  <a:schemeClr val="accent6"/>
                </a:solidFill>
                <a:latin typeface="Helvetica" pitchFamily="2" charset="0"/>
                <a:cs typeface="Arial" panose="020B0604020202020204" pitchFamily="34" charset="0"/>
              </a:rPr>
              <a:t>DC cell</a:t>
            </a:r>
          </a:p>
          <a:p>
            <a:endParaRPr lang="en-US" sz="1600" dirty="0">
              <a:latin typeface="Helvetica" pitchFamily="2" charset="0"/>
            </a:endParaRPr>
          </a:p>
        </p:txBody>
      </p:sp>
      <p:cxnSp>
        <p:nvCxnSpPr>
          <p:cNvPr id="79" name="Straight Arrow Connector 78">
            <a:extLst>
              <a:ext uri="{FF2B5EF4-FFF2-40B4-BE49-F238E27FC236}">
                <a16:creationId xmlns:a16="http://schemas.microsoft.com/office/drawing/2014/main" id="{4D7C4B2A-1C99-59C0-7C13-4DEE6B2C4785}"/>
              </a:ext>
            </a:extLst>
          </p:cNvPr>
          <p:cNvCxnSpPr>
            <a:cxnSpLocks/>
          </p:cNvCxnSpPr>
          <p:nvPr/>
        </p:nvCxnSpPr>
        <p:spPr>
          <a:xfrm>
            <a:off x="3007652" y="2518733"/>
            <a:ext cx="548796"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4AE0FC73-C4D2-C1A4-C9AD-1C6CC21313EF}"/>
              </a:ext>
            </a:extLst>
          </p:cNvPr>
          <p:cNvCxnSpPr>
            <a:cxnSpLocks/>
          </p:cNvCxnSpPr>
          <p:nvPr/>
        </p:nvCxnSpPr>
        <p:spPr>
          <a:xfrm>
            <a:off x="6938485" y="2537967"/>
            <a:ext cx="548796"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05A50A0A-177A-7DBD-489B-5FAF522D98CB}"/>
              </a:ext>
            </a:extLst>
          </p:cNvPr>
          <p:cNvGrpSpPr/>
          <p:nvPr/>
        </p:nvGrpSpPr>
        <p:grpSpPr>
          <a:xfrm>
            <a:off x="725863" y="2429963"/>
            <a:ext cx="1599785" cy="714825"/>
            <a:chOff x="884653" y="3263634"/>
            <a:chExt cx="2770759" cy="1238046"/>
          </a:xfrm>
        </p:grpSpPr>
        <p:pic>
          <p:nvPicPr>
            <p:cNvPr id="82" name="Picture 81">
              <a:extLst>
                <a:ext uri="{FF2B5EF4-FFF2-40B4-BE49-F238E27FC236}">
                  <a16:creationId xmlns:a16="http://schemas.microsoft.com/office/drawing/2014/main" id="{3A8A4E4A-896C-04FD-809B-97D5452945AA}"/>
                </a:ext>
              </a:extLst>
            </p:cNvPr>
            <p:cNvPicPr>
              <a:picLocks noChangeAspect="1"/>
            </p:cNvPicPr>
            <p:nvPr/>
          </p:nvPicPr>
          <p:blipFill>
            <a:blip r:embed="rId11"/>
            <a:stretch>
              <a:fillRect/>
            </a:stretch>
          </p:blipFill>
          <p:spPr>
            <a:xfrm>
              <a:off x="884653" y="3263634"/>
              <a:ext cx="2608355" cy="150482"/>
            </a:xfrm>
            <a:prstGeom prst="rect">
              <a:avLst/>
            </a:prstGeom>
          </p:spPr>
        </p:pic>
        <p:pic>
          <p:nvPicPr>
            <p:cNvPr id="83" name="Picture 82">
              <a:extLst>
                <a:ext uri="{FF2B5EF4-FFF2-40B4-BE49-F238E27FC236}">
                  <a16:creationId xmlns:a16="http://schemas.microsoft.com/office/drawing/2014/main" id="{E0CDA97A-605D-4050-F6BF-3A6431329E35}"/>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149129" y="3578492"/>
              <a:ext cx="1013223" cy="250326"/>
            </a:xfrm>
            <a:prstGeom prst="rect">
              <a:avLst/>
            </a:prstGeom>
          </p:spPr>
        </p:pic>
        <p:pic>
          <p:nvPicPr>
            <p:cNvPr id="84" name="Picture 83">
              <a:extLst>
                <a:ext uri="{FF2B5EF4-FFF2-40B4-BE49-F238E27FC236}">
                  <a16:creationId xmlns:a16="http://schemas.microsoft.com/office/drawing/2014/main" id="{B0A4F009-63EF-FDAE-3FAE-D44C3B90E4A9}"/>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249398" y="3479958"/>
              <a:ext cx="1013223" cy="250326"/>
            </a:xfrm>
            <a:prstGeom prst="rect">
              <a:avLst/>
            </a:prstGeom>
          </p:spPr>
        </p:pic>
        <p:pic>
          <p:nvPicPr>
            <p:cNvPr id="85" name="Picture 84">
              <a:extLst>
                <a:ext uri="{FF2B5EF4-FFF2-40B4-BE49-F238E27FC236}">
                  <a16:creationId xmlns:a16="http://schemas.microsoft.com/office/drawing/2014/main" id="{C37C7EB4-25BE-7F2C-B8EB-782E7FABE4F0}"/>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784795" y="3914827"/>
              <a:ext cx="1013223" cy="250326"/>
            </a:xfrm>
            <a:prstGeom prst="rect">
              <a:avLst/>
            </a:prstGeom>
          </p:spPr>
        </p:pic>
        <p:pic>
          <p:nvPicPr>
            <p:cNvPr id="86" name="Picture 85">
              <a:extLst>
                <a:ext uri="{FF2B5EF4-FFF2-40B4-BE49-F238E27FC236}">
                  <a16:creationId xmlns:a16="http://schemas.microsoft.com/office/drawing/2014/main" id="{5AC16D1F-EB7B-DCB2-9966-07E52294F1E1}"/>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219906" y="4251354"/>
              <a:ext cx="1013223" cy="250326"/>
            </a:xfrm>
            <a:prstGeom prst="rect">
              <a:avLst/>
            </a:prstGeom>
          </p:spPr>
        </p:pic>
        <p:pic>
          <p:nvPicPr>
            <p:cNvPr id="87" name="Picture 86">
              <a:extLst>
                <a:ext uri="{FF2B5EF4-FFF2-40B4-BE49-F238E27FC236}">
                  <a16:creationId xmlns:a16="http://schemas.microsoft.com/office/drawing/2014/main" id="{7189F424-CB4A-A66D-C6F1-2C7DEA3C79D7}"/>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642189" y="4186430"/>
              <a:ext cx="1013223" cy="250326"/>
            </a:xfrm>
            <a:prstGeom prst="rect">
              <a:avLst/>
            </a:prstGeom>
          </p:spPr>
        </p:pic>
      </p:grpSp>
      <p:pic>
        <p:nvPicPr>
          <p:cNvPr id="88" name="Picture 87">
            <a:extLst>
              <a:ext uri="{FF2B5EF4-FFF2-40B4-BE49-F238E27FC236}">
                <a16:creationId xmlns:a16="http://schemas.microsoft.com/office/drawing/2014/main" id="{7109AD74-CFCE-95AC-5481-465B3CB216B0}"/>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9936" b="95192" l="9910" r="89865">
                        <a14:foregroundMark x1="47523" y1="95192" x2="47523" y2="95192"/>
                        <a14:foregroundMark x1="89414" y1="25641" x2="89414" y2="25641"/>
                      </a14:backgroundRemoval>
                    </a14:imgEffect>
                  </a14:imgLayer>
                </a14:imgProps>
              </a:ext>
            </a:extLst>
          </a:blip>
          <a:stretch>
            <a:fillRect/>
          </a:stretch>
        </p:blipFill>
        <p:spPr>
          <a:xfrm rot="450421">
            <a:off x="8147709" y="2715608"/>
            <a:ext cx="1008328" cy="708555"/>
          </a:xfrm>
          <a:prstGeom prst="rect">
            <a:avLst/>
          </a:prstGeom>
        </p:spPr>
      </p:pic>
      <p:sp>
        <p:nvSpPr>
          <p:cNvPr id="89" name="Triangle 88">
            <a:extLst>
              <a:ext uri="{FF2B5EF4-FFF2-40B4-BE49-F238E27FC236}">
                <a16:creationId xmlns:a16="http://schemas.microsoft.com/office/drawing/2014/main" id="{49858D65-8589-40ED-CB4B-CCCA0A4AA09F}"/>
              </a:ext>
            </a:extLst>
          </p:cNvPr>
          <p:cNvSpPr/>
          <p:nvPr/>
        </p:nvSpPr>
        <p:spPr>
          <a:xfrm rot="2988337">
            <a:off x="7228640" y="5603054"/>
            <a:ext cx="178162" cy="29357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0" name="Triangle 89">
            <a:extLst>
              <a:ext uri="{FF2B5EF4-FFF2-40B4-BE49-F238E27FC236}">
                <a16:creationId xmlns:a16="http://schemas.microsoft.com/office/drawing/2014/main" id="{FC05BF67-712A-A20C-2160-56251E070253}"/>
              </a:ext>
            </a:extLst>
          </p:cNvPr>
          <p:cNvSpPr/>
          <p:nvPr/>
        </p:nvSpPr>
        <p:spPr>
          <a:xfrm rot="20521136">
            <a:off x="8036104" y="5853312"/>
            <a:ext cx="178162" cy="29357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1" name="Triangle 90">
            <a:extLst>
              <a:ext uri="{FF2B5EF4-FFF2-40B4-BE49-F238E27FC236}">
                <a16:creationId xmlns:a16="http://schemas.microsoft.com/office/drawing/2014/main" id="{3D0249B5-C0DA-EC86-C7AE-64921F35AA45}"/>
              </a:ext>
            </a:extLst>
          </p:cNvPr>
          <p:cNvSpPr/>
          <p:nvPr/>
        </p:nvSpPr>
        <p:spPr>
          <a:xfrm rot="1062066">
            <a:off x="7586756" y="5912559"/>
            <a:ext cx="178162" cy="29357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2" name="TextBox 91">
            <a:extLst>
              <a:ext uri="{FF2B5EF4-FFF2-40B4-BE49-F238E27FC236}">
                <a16:creationId xmlns:a16="http://schemas.microsoft.com/office/drawing/2014/main" id="{18D7B316-1EBD-07F6-725D-705E36F69FA2}"/>
              </a:ext>
            </a:extLst>
          </p:cNvPr>
          <p:cNvSpPr txBox="1"/>
          <p:nvPr/>
        </p:nvSpPr>
        <p:spPr>
          <a:xfrm>
            <a:off x="7560260" y="4826577"/>
            <a:ext cx="703854" cy="369332"/>
          </a:xfrm>
          <a:prstGeom prst="rect">
            <a:avLst/>
          </a:prstGeom>
          <a:noFill/>
        </p:spPr>
        <p:txBody>
          <a:bodyPr wrap="square" rtlCol="0">
            <a:spAutoFit/>
          </a:bodyPr>
          <a:lstStyle/>
          <a:p>
            <a:r>
              <a:rPr lang="en-US" dirty="0">
                <a:solidFill>
                  <a:schemeClr val="bg1"/>
                </a:solidFill>
                <a:latin typeface="Helvetica" pitchFamily="2" charset="0"/>
              </a:rPr>
              <a:t>DC</a:t>
            </a:r>
          </a:p>
        </p:txBody>
      </p:sp>
      <p:sp>
        <p:nvSpPr>
          <p:cNvPr id="94" name="TextBox 93">
            <a:extLst>
              <a:ext uri="{FF2B5EF4-FFF2-40B4-BE49-F238E27FC236}">
                <a16:creationId xmlns:a16="http://schemas.microsoft.com/office/drawing/2014/main" id="{8923A601-27B8-6515-FABA-0B47DD6C6313}"/>
              </a:ext>
            </a:extLst>
          </p:cNvPr>
          <p:cNvSpPr txBox="1"/>
          <p:nvPr/>
        </p:nvSpPr>
        <p:spPr>
          <a:xfrm>
            <a:off x="8367101" y="1953075"/>
            <a:ext cx="562975" cy="400110"/>
          </a:xfrm>
          <a:prstGeom prst="rect">
            <a:avLst/>
          </a:prstGeom>
          <a:noFill/>
          <a:ln>
            <a:noFill/>
          </a:ln>
        </p:spPr>
        <p:txBody>
          <a:bodyPr wrap="none" rtlCol="0">
            <a:spAutoFit/>
          </a:bodyPr>
          <a:lstStyle/>
          <a:p>
            <a:pPr algn="ctr"/>
            <a:r>
              <a:rPr lang="en-US" sz="2000" dirty="0">
                <a:solidFill>
                  <a:srgbClr val="199245"/>
                </a:solidFill>
                <a:latin typeface="Helvetica" pitchFamily="2" charset="0"/>
              </a:rPr>
              <a:t>DC</a:t>
            </a:r>
          </a:p>
        </p:txBody>
      </p:sp>
      <p:sp>
        <p:nvSpPr>
          <p:cNvPr id="96" name="Rectangle 95">
            <a:extLst>
              <a:ext uri="{FF2B5EF4-FFF2-40B4-BE49-F238E27FC236}">
                <a16:creationId xmlns:a16="http://schemas.microsoft.com/office/drawing/2014/main" id="{89F1E404-E7EB-F6A2-DA86-940E27D187B4}"/>
              </a:ext>
            </a:extLst>
          </p:cNvPr>
          <p:cNvSpPr/>
          <p:nvPr/>
        </p:nvSpPr>
        <p:spPr>
          <a:xfrm>
            <a:off x="10075449" y="2399107"/>
            <a:ext cx="805367" cy="505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cxnSp>
        <p:nvCxnSpPr>
          <p:cNvPr id="97" name="Straight Arrow Connector 96">
            <a:extLst>
              <a:ext uri="{FF2B5EF4-FFF2-40B4-BE49-F238E27FC236}">
                <a16:creationId xmlns:a16="http://schemas.microsoft.com/office/drawing/2014/main" id="{44DBEA84-77B0-4CC4-B15C-2A6F80BE75FB}"/>
              </a:ext>
            </a:extLst>
          </p:cNvPr>
          <p:cNvCxnSpPr>
            <a:cxnSpLocks/>
          </p:cNvCxnSpPr>
          <p:nvPr/>
        </p:nvCxnSpPr>
        <p:spPr>
          <a:xfrm>
            <a:off x="10039756" y="2565292"/>
            <a:ext cx="454927"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1983BC11-E579-8A72-85BC-69DE572C7F9F}"/>
              </a:ext>
            </a:extLst>
          </p:cNvPr>
          <p:cNvGrpSpPr/>
          <p:nvPr/>
        </p:nvGrpSpPr>
        <p:grpSpPr>
          <a:xfrm>
            <a:off x="10799068" y="1665641"/>
            <a:ext cx="933691" cy="1974270"/>
            <a:chOff x="9760846" y="2657434"/>
            <a:chExt cx="1342539" cy="2395088"/>
          </a:xfrm>
        </p:grpSpPr>
        <p:pic>
          <p:nvPicPr>
            <p:cNvPr id="99" name="Picture 98">
              <a:extLst>
                <a:ext uri="{FF2B5EF4-FFF2-40B4-BE49-F238E27FC236}">
                  <a16:creationId xmlns:a16="http://schemas.microsoft.com/office/drawing/2014/main" id="{73A7D07D-7EA4-1BC9-809D-51879288349A}"/>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Lst>
            </a:blip>
            <a:stretch>
              <a:fillRect/>
            </a:stretch>
          </p:blipFill>
          <p:spPr>
            <a:xfrm rot="401388">
              <a:off x="10115495" y="4365395"/>
              <a:ext cx="212691" cy="687127"/>
            </a:xfrm>
            <a:prstGeom prst="rect">
              <a:avLst/>
            </a:prstGeom>
          </p:spPr>
        </p:pic>
        <p:pic>
          <p:nvPicPr>
            <p:cNvPr id="100" name="Picture 99">
              <a:extLst>
                <a:ext uri="{FF2B5EF4-FFF2-40B4-BE49-F238E27FC236}">
                  <a16:creationId xmlns:a16="http://schemas.microsoft.com/office/drawing/2014/main" id="{1250C69A-7691-D2C8-DC04-E68F7F524C80}"/>
                </a:ext>
              </a:extLst>
            </p:cNvPr>
            <p:cNvPicPr>
              <a:picLocks noChangeAspect="1"/>
            </p:cNvPicPr>
            <p:nvPr/>
          </p:nvPicPr>
          <p:blipFill>
            <a:blip r:embed="rId23"/>
            <a:stretch>
              <a:fillRect/>
            </a:stretch>
          </p:blipFill>
          <p:spPr>
            <a:xfrm>
              <a:off x="9760846" y="2657434"/>
              <a:ext cx="1342539" cy="2386736"/>
            </a:xfrm>
            <a:prstGeom prst="rect">
              <a:avLst/>
            </a:prstGeom>
          </p:spPr>
        </p:pic>
      </p:grpSp>
      <p:pic>
        <p:nvPicPr>
          <p:cNvPr id="101" name="Picture 100">
            <a:extLst>
              <a:ext uri="{FF2B5EF4-FFF2-40B4-BE49-F238E27FC236}">
                <a16:creationId xmlns:a16="http://schemas.microsoft.com/office/drawing/2014/main" id="{D4E3635D-567E-6396-B8A5-0221FA36203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816" b="50658" l="2899" r="48221">
                        <a14:foregroundMark x1="18314" y1="26974" x2="18314" y2="26974"/>
                        <a14:foregroundMark x1="24528" y1="28432" x2="13702" y2="28947"/>
                        <a14:foregroundMark x1="29120" y1="38701" x2="35310" y2="39145"/>
                        <a14:foregroundMark x1="7773" y1="37171" x2="24633" y2="38380"/>
                        <a14:foregroundMark x1="24761" y1="50411" x2="19496" y2="50537"/>
                        <a14:foregroundMark x1="41897" y1="50000" x2="29243" y2="50304"/>
                        <a14:foregroundMark x1="15283" y1="21711" x2="22398" y2="22039"/>
                        <a14:foregroundMark x1="28936" y1="21340" x2="31621" y2="21053"/>
                        <a14:foregroundMark x1="22398" y1="22039" x2="24457" y2="21819"/>
                        <a14:foregroundMark x1="28884" y1="16447" x2="33202" y2="16447"/>
                        <a14:foregroundMark x1="28862" y1="14445" x2="32806" y2="14803"/>
                        <a14:foregroundMark x1="3426" y1="14474" x2="3449" y2="15461"/>
                        <a14:foregroundMark x1="4348" y1="48684" x2="4313" y2="47975"/>
                        <a14:foregroundMark x1="3470" y1="48006" x2="3557" y2="50329"/>
                        <a14:foregroundMark x1="16469" y1="49013" x2="16469" y2="49013"/>
                        <a14:foregroundMark x1="17787" y1="49013" x2="17787" y2="49013"/>
                        <a14:foregroundMark x1="17787" y1="50329" x2="17787" y2="50329"/>
                        <a14:foregroundMark x1="45059" y1="31908" x2="45059" y2="31908"/>
                        <a14:foregroundMark x1="47431" y1="25329" x2="47431" y2="25329"/>
                        <a14:foregroundMark x1="46904" y1="19408" x2="46640" y2="40461"/>
                        <a14:foregroundMark x1="48090" y1="15789" x2="48221" y2="44737"/>
                        <a14:foregroundMark x1="48221" y1="44737" x2="44005" y2="46711"/>
                        <a14:foregroundMark x1="18841" y1="14803" x2="18841" y2="14803"/>
                        <a14:foregroundMark x1="18841" y1="14145" x2="20817" y2="14474"/>
                        <a14:foregroundMark x1="42819" y1="50000" x2="43083" y2="27961"/>
                        <a14:foregroundMark x1="42951" y1="27303" x2="43083" y2="14145"/>
                        <a14:foregroundMark x1="42819" y1="50658" x2="42819" y2="44408"/>
                        <a14:foregroundMark x1="43215" y1="49342" x2="43478" y2="46053"/>
                        <a14:foregroundMark x1="42819" y1="13816" x2="42819" y2="13816"/>
                        <a14:backgroundMark x1="2899" y1="15461" x2="2899" y2="26316"/>
                        <a14:backgroundMark x1="2767" y1="17434" x2="2767" y2="13816"/>
                        <a14:backgroundMark x1="3030" y1="15461" x2="3030" y2="15461"/>
                        <a14:backgroundMark x1="2767" y1="25000" x2="2899" y2="48026"/>
                        <a14:backgroundMark x1="3030" y1="51974" x2="3030" y2="45395"/>
                        <a14:backgroundMark x1="2899" y1="16447" x2="2899" y2="11513"/>
                        <a14:backgroundMark x1="26614" y1="13816" x2="27009" y2="50987"/>
                        <a14:backgroundMark x1="16206" y1="51974" x2="16206" y2="51974"/>
                        <a14:backgroundMark x1="13834" y1="52632" x2="18577" y2="50658"/>
                        <a14:backgroundMark x1="18577" y1="50658" x2="19368" y2="50987"/>
                      </a14:backgroundRemoval>
                    </a14:imgEffect>
                  </a14:imgLayer>
                </a14:imgProps>
              </a:ext>
            </a:extLst>
          </a:blip>
          <a:srcRect l="3447" t="11739" r="80440" b="47089"/>
          <a:stretch/>
        </p:blipFill>
        <p:spPr bwMode="auto">
          <a:xfrm>
            <a:off x="2312161" y="4667744"/>
            <a:ext cx="1685836" cy="1724769"/>
          </a:xfrm>
          <a:prstGeom prst="rect">
            <a:avLst/>
          </a:prstGeom>
          <a:ln>
            <a:noFill/>
          </a:ln>
          <a:extLst>
            <a:ext uri="{53640926-AAD7-44D8-BBD7-CCE9431645EC}">
              <a14:shadowObscured xmlns:a14="http://schemas.microsoft.com/office/drawing/2010/main"/>
            </a:ext>
          </a:extLst>
        </p:spPr>
      </p:pic>
      <p:pic>
        <p:nvPicPr>
          <p:cNvPr id="48" name="Picture 47">
            <a:extLst>
              <a:ext uri="{FF2B5EF4-FFF2-40B4-BE49-F238E27FC236}">
                <a16:creationId xmlns:a16="http://schemas.microsoft.com/office/drawing/2014/main" id="{7A1678A9-87E5-FF44-AE7F-3B578D1BAAB5}"/>
              </a:ext>
            </a:extLst>
          </p:cNvPr>
          <p:cNvPicPr>
            <a:picLocks noChangeAspect="1"/>
          </p:cNvPicPr>
          <p:nvPr/>
        </p:nvPicPr>
        <p:blipFill>
          <a:blip r:embed="rId24"/>
          <a:stretch>
            <a:fillRect/>
          </a:stretch>
        </p:blipFill>
        <p:spPr>
          <a:xfrm>
            <a:off x="1647304" y="246482"/>
            <a:ext cx="1329713" cy="1145111"/>
          </a:xfrm>
          <a:prstGeom prst="rect">
            <a:avLst/>
          </a:prstGeom>
        </p:spPr>
      </p:pic>
      <p:sp>
        <p:nvSpPr>
          <p:cNvPr id="103" name="Title 19">
            <a:extLst>
              <a:ext uri="{FF2B5EF4-FFF2-40B4-BE49-F238E27FC236}">
                <a16:creationId xmlns:a16="http://schemas.microsoft.com/office/drawing/2014/main" id="{B3159F38-1EF3-B708-F3ED-DEB3B5F376AB}"/>
              </a:ext>
            </a:extLst>
          </p:cNvPr>
          <p:cNvSpPr txBox="1">
            <a:spLocks/>
          </p:cNvSpPr>
          <p:nvPr/>
        </p:nvSpPr>
        <p:spPr>
          <a:xfrm>
            <a:off x="973663" y="411582"/>
            <a:ext cx="10515600" cy="775386"/>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35503B"/>
                </a:solidFill>
                <a:latin typeface="Helvetica" pitchFamily="2" charset="0"/>
              </a:rPr>
              <a:t>              stimulates TWO targets required   and sufficient for hair regrowth</a:t>
            </a:r>
          </a:p>
          <a:p>
            <a:pPr algn="ctr"/>
            <a:endParaRPr lang="en-US" dirty="0">
              <a:solidFill>
                <a:srgbClr val="35503B"/>
              </a:solidFill>
              <a:latin typeface="Helvetica" pitchFamily="2" charset="0"/>
            </a:endParaRPr>
          </a:p>
        </p:txBody>
      </p:sp>
    </p:spTree>
    <p:extLst>
      <p:ext uri="{BB962C8B-B14F-4D97-AF65-F5344CB8AC3E}">
        <p14:creationId xmlns:p14="http://schemas.microsoft.com/office/powerpoint/2010/main" val="159410636"/>
      </p:ext>
    </p:extLst>
  </p:cSld>
  <p:clrMapOvr>
    <a:masterClrMapping/>
  </p:clrMapOvr>
  <p:extLst>
    <p:ext uri="{6950BFC3-D8DA-4A85-94F7-54DA5524770B}">
      <p188:commentRel xmlns:p188="http://schemas.microsoft.com/office/powerpoint/2018/8/main" r:id="rId4"/>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55">
            <a:extLst>
              <a:ext uri="{FF2B5EF4-FFF2-40B4-BE49-F238E27FC236}">
                <a16:creationId xmlns:a16="http://schemas.microsoft.com/office/drawing/2014/main" id="{EF67BC0F-995A-E49E-8C18-5394D11EFE0D}"/>
              </a:ext>
            </a:extLst>
          </p:cNvPr>
          <p:cNvSpPr/>
          <p:nvPr/>
        </p:nvSpPr>
        <p:spPr>
          <a:xfrm>
            <a:off x="0" y="1678715"/>
            <a:ext cx="12192000" cy="5179285"/>
          </a:xfrm>
          <a:prstGeom prst="roundRect">
            <a:avLst>
              <a:gd name="adj" fmla="val 0"/>
            </a:avLst>
          </a:prstGeom>
          <a:solidFill>
            <a:srgbClr val="36503B">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graphicFrame>
        <p:nvGraphicFramePr>
          <p:cNvPr id="5" name="Object 4" hidden="1">
            <a:extLst>
              <a:ext uri="{FF2B5EF4-FFF2-40B4-BE49-F238E27FC236}">
                <a16:creationId xmlns:a16="http://schemas.microsoft.com/office/drawing/2014/main" id="{39FC4515-6A43-CA38-CA0C-492E55F40FFC}"/>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39FC4515-6A43-CA38-CA0C-492E55F40FFC}"/>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58" name="Title 1">
            <a:extLst>
              <a:ext uri="{FF2B5EF4-FFF2-40B4-BE49-F238E27FC236}">
                <a16:creationId xmlns:a16="http://schemas.microsoft.com/office/drawing/2014/main" id="{C0A9CEEB-B58A-FDB4-E5DE-232D9F64978D}"/>
              </a:ext>
            </a:extLst>
          </p:cNvPr>
          <p:cNvSpPr txBox="1">
            <a:spLocks/>
          </p:cNvSpPr>
          <p:nvPr/>
        </p:nvSpPr>
        <p:spPr>
          <a:xfrm>
            <a:off x="754994" y="-1204159"/>
            <a:ext cx="11808822" cy="87772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u="sng" dirty="0">
                <a:latin typeface="Helvetica" pitchFamily="2" charset="0"/>
              </a:rPr>
              <a:t>Solution</a:t>
            </a:r>
            <a:r>
              <a:rPr lang="en-US" sz="2800" dirty="0">
                <a:latin typeface="Helvetica" pitchFamily="2" charset="0"/>
              </a:rPr>
              <a:t>: We identified TWO signals </a:t>
            </a:r>
            <a:r>
              <a:rPr lang="en-US" sz="2800" u="sng" dirty="0">
                <a:latin typeface="Helvetica" pitchFamily="2" charset="0"/>
              </a:rPr>
              <a:t>required</a:t>
            </a:r>
            <a:r>
              <a:rPr lang="en-US" sz="2800" dirty="0">
                <a:latin typeface="Helvetica" pitchFamily="2" charset="0"/>
              </a:rPr>
              <a:t> and </a:t>
            </a:r>
            <a:r>
              <a:rPr lang="en-US" sz="2800" u="sng" dirty="0">
                <a:latin typeface="Helvetica" pitchFamily="2" charset="0"/>
              </a:rPr>
              <a:t>sufficient</a:t>
            </a:r>
            <a:r>
              <a:rPr lang="en-US" sz="2800" dirty="0">
                <a:latin typeface="Helvetica" pitchFamily="2" charset="0"/>
              </a:rPr>
              <a:t> for hair regrowth</a:t>
            </a:r>
          </a:p>
        </p:txBody>
      </p:sp>
      <p:pic>
        <p:nvPicPr>
          <p:cNvPr id="59" name="Picture 58">
            <a:extLst>
              <a:ext uri="{FF2B5EF4-FFF2-40B4-BE49-F238E27FC236}">
                <a16:creationId xmlns:a16="http://schemas.microsoft.com/office/drawing/2014/main" id="{74FC988E-2778-148C-504E-FAEDC751A94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816" b="50658" l="2899" r="48221">
                        <a14:foregroundMark x1="18314" y1="26974" x2="18314" y2="26974"/>
                        <a14:foregroundMark x1="24528" y1="28432" x2="13702" y2="28947"/>
                        <a14:foregroundMark x1="29120" y1="38701" x2="35310" y2="39145"/>
                        <a14:foregroundMark x1="7773" y1="37171" x2="24633" y2="38380"/>
                        <a14:foregroundMark x1="24761" y1="50411" x2="19496" y2="50537"/>
                        <a14:foregroundMark x1="41897" y1="50000" x2="29243" y2="50304"/>
                        <a14:foregroundMark x1="15283" y1="21711" x2="22398" y2="22039"/>
                        <a14:foregroundMark x1="28936" y1="21340" x2="31621" y2="21053"/>
                        <a14:foregroundMark x1="22398" y1="22039" x2="24457" y2="21819"/>
                        <a14:foregroundMark x1="28884" y1="16447" x2="33202" y2="16447"/>
                        <a14:foregroundMark x1="28862" y1="14445" x2="32806" y2="14803"/>
                        <a14:foregroundMark x1="3426" y1="14474" x2="3449" y2="15461"/>
                        <a14:foregroundMark x1="4348" y1="48684" x2="4313" y2="47975"/>
                        <a14:foregroundMark x1="3470" y1="48006" x2="3557" y2="50329"/>
                        <a14:foregroundMark x1="16469" y1="49013" x2="16469" y2="49013"/>
                        <a14:foregroundMark x1="17787" y1="49013" x2="17787" y2="49013"/>
                        <a14:foregroundMark x1="17787" y1="50329" x2="17787" y2="50329"/>
                        <a14:foregroundMark x1="45059" y1="31908" x2="45059" y2="31908"/>
                        <a14:foregroundMark x1="47431" y1="25329" x2="47431" y2="25329"/>
                        <a14:foregroundMark x1="46904" y1="19408" x2="46640" y2="40461"/>
                        <a14:foregroundMark x1="48090" y1="15789" x2="48221" y2="44737"/>
                        <a14:foregroundMark x1="48221" y1="44737" x2="44005" y2="46711"/>
                        <a14:foregroundMark x1="18841" y1="14803" x2="18841" y2="14803"/>
                        <a14:foregroundMark x1="18841" y1="14145" x2="20817" y2="14474"/>
                        <a14:foregroundMark x1="42819" y1="50000" x2="43083" y2="27961"/>
                        <a14:foregroundMark x1="42951" y1="27303" x2="43083" y2="14145"/>
                        <a14:foregroundMark x1="42819" y1="50658" x2="42819" y2="44408"/>
                        <a14:foregroundMark x1="43215" y1="49342" x2="43478" y2="46053"/>
                        <a14:foregroundMark x1="42819" y1="13816" x2="42819" y2="13816"/>
                        <a14:backgroundMark x1="2899" y1="15461" x2="2899" y2="26316"/>
                        <a14:backgroundMark x1="2767" y1="17434" x2="2767" y2="13816"/>
                        <a14:backgroundMark x1="3030" y1="15461" x2="3030" y2="15461"/>
                        <a14:backgroundMark x1="2767" y1="25000" x2="2899" y2="48026"/>
                        <a14:backgroundMark x1="3030" y1="51974" x2="3030" y2="45395"/>
                        <a14:backgroundMark x1="2899" y1="16447" x2="2899" y2="11513"/>
                        <a14:backgroundMark x1="26614" y1="13816" x2="27009" y2="50987"/>
                        <a14:backgroundMark x1="16206" y1="51974" x2="16206" y2="51974"/>
                        <a14:backgroundMark x1="13834" y1="52632" x2="18577" y2="50658"/>
                        <a14:backgroundMark x1="18577" y1="50658" x2="19368" y2="50987"/>
                      </a14:backgroundRemoval>
                    </a14:imgEffect>
                  </a14:imgLayer>
                </a14:imgProps>
              </a:ext>
            </a:extLst>
          </a:blip>
          <a:srcRect l="27202" t="11083" r="56634" b="47089"/>
          <a:stretch/>
        </p:blipFill>
        <p:spPr bwMode="auto">
          <a:xfrm>
            <a:off x="4661051" y="4637377"/>
            <a:ext cx="1691141" cy="1752205"/>
          </a:xfrm>
          <a:prstGeom prst="rect">
            <a:avLst/>
          </a:prstGeom>
          <a:ln>
            <a:noFill/>
          </a:ln>
          <a:extLst>
            <a:ext uri="{53640926-AAD7-44D8-BBD7-CCE9431645EC}">
              <a14:shadowObscured xmlns:a14="http://schemas.microsoft.com/office/drawing/2010/main"/>
            </a:ext>
          </a:extLst>
        </p:spPr>
      </p:pic>
      <p:sp>
        <p:nvSpPr>
          <p:cNvPr id="60" name="TextBox 59">
            <a:extLst>
              <a:ext uri="{FF2B5EF4-FFF2-40B4-BE49-F238E27FC236}">
                <a16:creationId xmlns:a16="http://schemas.microsoft.com/office/drawing/2014/main" id="{D391383C-1B6B-BD4C-E0FD-5DE6CDD9E67C}"/>
              </a:ext>
            </a:extLst>
          </p:cNvPr>
          <p:cNvSpPr txBox="1"/>
          <p:nvPr/>
        </p:nvSpPr>
        <p:spPr>
          <a:xfrm>
            <a:off x="2715530" y="4273612"/>
            <a:ext cx="1506435" cy="400110"/>
          </a:xfrm>
          <a:prstGeom prst="rect">
            <a:avLst/>
          </a:prstGeom>
          <a:noFill/>
        </p:spPr>
        <p:txBody>
          <a:bodyPr wrap="square" rtlCol="0">
            <a:spAutoFit/>
          </a:bodyPr>
          <a:lstStyle/>
          <a:p>
            <a:r>
              <a:rPr lang="en-US" sz="2000" dirty="0">
                <a:latin typeface="Helvetica" pitchFamily="2" charset="0"/>
                <a:cs typeface="Arial" panose="020B0604020202020204" pitchFamily="34" charset="0"/>
              </a:rPr>
              <a:t>Control</a:t>
            </a:r>
          </a:p>
        </p:txBody>
      </p:sp>
      <p:pic>
        <p:nvPicPr>
          <p:cNvPr id="61" name="Picture 60">
            <a:extLst>
              <a:ext uri="{FF2B5EF4-FFF2-40B4-BE49-F238E27FC236}">
                <a16:creationId xmlns:a16="http://schemas.microsoft.com/office/drawing/2014/main" id="{8729D00A-EFD7-89D0-227A-964CAC38C7C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3816" b="50987" l="74704" r="96706">
                        <a14:foregroundMark x1="81028" y1="26645" x2="81028" y2="26645"/>
                        <a14:foregroundMark x1="80764" y1="35855" x2="90514" y2="36184"/>
                        <a14:foregroundMark x1="76943" y1="37829" x2="95125" y2="40789"/>
                        <a14:foregroundMark x1="74967" y1="15461" x2="93544" y2="15789"/>
                        <a14:foregroundMark x1="75626" y1="36513" x2="78129" y2="46382"/>
                        <a14:foregroundMark x1="78129" y1="46382" x2="88669" y2="45395"/>
                        <a14:foregroundMark x1="88669" y1="45395" x2="93939" y2="45395"/>
                        <a14:foregroundMark x1="93939" y1="45395" x2="95652" y2="31908"/>
                        <a14:foregroundMark x1="95652" y1="31908" x2="95652" y2="18750"/>
                        <a14:foregroundMark x1="94862" y1="14474" x2="96443" y2="46711"/>
                        <a14:foregroundMark x1="96311" y1="50329" x2="74835" y2="50987"/>
                        <a14:foregroundMark x1="89328" y1="35197" x2="89592" y2="22368"/>
                        <a14:foregroundMark x1="89592" y1="22368" x2="90909" y2="20395"/>
                        <a14:foregroundMark x1="89855" y1="32237" x2="89855" y2="32237"/>
                        <a14:foregroundMark x1="89855" y1="32237" x2="89855" y2="25000"/>
                        <a14:foregroundMark x1="90250" y1="20724" x2="90382" y2="36184"/>
                        <a14:foregroundMark x1="88274" y1="49342" x2="83399" y2="49671"/>
                        <a14:foregroundMark x1="85112" y1="49342" x2="82609" y2="49671"/>
                        <a14:foregroundMark x1="90119" y1="14803" x2="95784" y2="13816"/>
                        <a14:foregroundMark x1="95784" y1="13816" x2="95784" y2="25987"/>
                        <a14:foregroundMark x1="96443" y1="29276" x2="96443" y2="20724"/>
                        <a14:foregroundMark x1="96443" y1="21711" x2="96706" y2="26645"/>
                      </a14:backgroundRemoval>
                    </a14:imgEffect>
                  </a14:imgLayer>
                </a14:imgProps>
              </a:ext>
            </a:extLst>
          </a:blip>
          <a:srcRect l="74303" t="11533" r="9635" b="48389"/>
          <a:stretch/>
        </p:blipFill>
        <p:spPr bwMode="auto">
          <a:xfrm>
            <a:off x="7015247" y="4682909"/>
            <a:ext cx="1680429" cy="1678963"/>
          </a:xfrm>
          <a:prstGeom prst="rect">
            <a:avLst/>
          </a:prstGeom>
          <a:ln>
            <a:noFill/>
          </a:ln>
          <a:extLst>
            <a:ext uri="{53640926-AAD7-44D8-BBD7-CCE9431645EC}">
              <a14:shadowObscured xmlns:a14="http://schemas.microsoft.com/office/drawing/2010/main"/>
            </a:ext>
          </a:extLst>
        </p:spPr>
      </p:pic>
      <p:sp>
        <p:nvSpPr>
          <p:cNvPr id="62" name="TextBox 61">
            <a:extLst>
              <a:ext uri="{FF2B5EF4-FFF2-40B4-BE49-F238E27FC236}">
                <a16:creationId xmlns:a16="http://schemas.microsoft.com/office/drawing/2014/main" id="{0E8D0660-0E14-ABD0-D1D4-B5D38E918587}"/>
              </a:ext>
            </a:extLst>
          </p:cNvPr>
          <p:cNvSpPr txBox="1"/>
          <p:nvPr/>
        </p:nvSpPr>
        <p:spPr>
          <a:xfrm>
            <a:off x="804179" y="1928588"/>
            <a:ext cx="1262077" cy="400110"/>
          </a:xfrm>
          <a:prstGeom prst="rect">
            <a:avLst/>
          </a:prstGeom>
          <a:noFill/>
        </p:spPr>
        <p:txBody>
          <a:bodyPr wrap="none" rtlCol="0">
            <a:spAutoFit/>
          </a:bodyPr>
          <a:lstStyle/>
          <a:p>
            <a:pPr algn="ctr"/>
            <a:r>
              <a:rPr lang="en-US" sz="2000" b="1" dirty="0">
                <a:solidFill>
                  <a:srgbClr val="AA7A37"/>
                </a:solidFill>
                <a:latin typeface="Helvetica" pitchFamily="2" charset="0"/>
              </a:rPr>
              <a:t>Target X </a:t>
            </a:r>
          </a:p>
        </p:txBody>
      </p:sp>
      <p:sp>
        <p:nvSpPr>
          <p:cNvPr id="63" name="TextBox 62">
            <a:extLst>
              <a:ext uri="{FF2B5EF4-FFF2-40B4-BE49-F238E27FC236}">
                <a16:creationId xmlns:a16="http://schemas.microsoft.com/office/drawing/2014/main" id="{ED2D7718-15BE-A91B-8F45-10C5A7081FFC}"/>
              </a:ext>
            </a:extLst>
          </p:cNvPr>
          <p:cNvSpPr txBox="1"/>
          <p:nvPr/>
        </p:nvSpPr>
        <p:spPr>
          <a:xfrm>
            <a:off x="4864134" y="1935878"/>
            <a:ext cx="1252843" cy="400110"/>
          </a:xfrm>
          <a:prstGeom prst="rect">
            <a:avLst/>
          </a:prstGeom>
          <a:noFill/>
        </p:spPr>
        <p:txBody>
          <a:bodyPr wrap="none" rtlCol="0">
            <a:spAutoFit/>
          </a:bodyPr>
          <a:lstStyle/>
          <a:p>
            <a:pPr algn="ctr"/>
            <a:r>
              <a:rPr lang="en-US" sz="2000" b="1" dirty="0">
                <a:solidFill>
                  <a:srgbClr val="FF0000"/>
                </a:solidFill>
                <a:latin typeface="Helvetica" pitchFamily="2" charset="0"/>
              </a:rPr>
              <a:t>Target Y </a:t>
            </a:r>
          </a:p>
        </p:txBody>
      </p:sp>
      <p:pic>
        <p:nvPicPr>
          <p:cNvPr id="64" name="Picture 63">
            <a:extLst>
              <a:ext uri="{FF2B5EF4-FFF2-40B4-BE49-F238E27FC236}">
                <a16:creationId xmlns:a16="http://schemas.microsoft.com/office/drawing/2014/main" id="{FD310465-8346-96C0-1139-BED142CA1E80}"/>
              </a:ext>
            </a:extLst>
          </p:cNvPr>
          <p:cNvPicPr>
            <a:picLocks noChangeAspect="1"/>
          </p:cNvPicPr>
          <p:nvPr/>
        </p:nvPicPr>
        <p:blipFill>
          <a:blip r:embed="rId11"/>
          <a:stretch>
            <a:fillRect/>
          </a:stretch>
        </p:blipFill>
        <p:spPr>
          <a:xfrm>
            <a:off x="4259425" y="2395320"/>
            <a:ext cx="2173089" cy="125371"/>
          </a:xfrm>
          <a:prstGeom prst="rect">
            <a:avLst/>
          </a:prstGeom>
        </p:spPr>
      </p:pic>
      <p:pic>
        <p:nvPicPr>
          <p:cNvPr id="65" name="Picture 64">
            <a:extLst>
              <a:ext uri="{FF2B5EF4-FFF2-40B4-BE49-F238E27FC236}">
                <a16:creationId xmlns:a16="http://schemas.microsoft.com/office/drawing/2014/main" id="{F0995304-79C2-FC04-20F1-71B5938329C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1667" l="1739" r="99783">
                        <a14:foregroundMark x1="6304" y1="47500" x2="6304" y2="47500"/>
                        <a14:foregroundMark x1="90652" y1="52917" x2="90652" y2="52917"/>
                        <a14:foregroundMark x1="92826" y1="44583" x2="92826" y2="44583"/>
                        <a14:foregroundMark x1="94348" y1="49583" x2="94348" y2="49583"/>
                        <a14:foregroundMark x1="22826" y1="92083" x2="22826" y2="92083"/>
                        <a14:foregroundMark x1="76739" y1="92083" x2="76739" y2="92083"/>
                        <a14:foregroundMark x1="99783" y1="52083" x2="99783" y2="52083"/>
                        <a14:foregroundMark x1="1739" y1="52083" x2="1739" y2="52083"/>
                        <a14:backgroundMark x1="0" y1="52500" x2="0" y2="52500"/>
                        <a14:backgroundMark x1="435" y1="53333" x2="435" y2="53333"/>
                        <a14:backgroundMark x1="435" y1="53750" x2="435" y2="53750"/>
                        <a14:backgroundMark x1="435" y1="53750" x2="435" y2="53750"/>
                        <a14:backgroundMark x1="435" y1="53750" x2="435" y2="53750"/>
                      </a14:backgroundRemoval>
                    </a14:imgEffect>
                  </a14:imgLayer>
                </a14:imgProps>
              </a:ext>
            </a:extLst>
          </a:blip>
          <a:stretch>
            <a:fillRect/>
          </a:stretch>
        </p:blipFill>
        <p:spPr>
          <a:xfrm rot="20565464">
            <a:off x="5765780" y="2722781"/>
            <a:ext cx="649695" cy="338971"/>
          </a:xfrm>
          <a:prstGeom prst="rect">
            <a:avLst/>
          </a:prstGeom>
        </p:spPr>
      </p:pic>
      <p:pic>
        <p:nvPicPr>
          <p:cNvPr id="66" name="Picture 65">
            <a:extLst>
              <a:ext uri="{FF2B5EF4-FFF2-40B4-BE49-F238E27FC236}">
                <a16:creationId xmlns:a16="http://schemas.microsoft.com/office/drawing/2014/main" id="{325386B5-0229-F43A-FF25-D0582600B461}"/>
              </a:ext>
            </a:extLst>
          </p:cNvPr>
          <p:cNvPicPr>
            <a:picLocks noChangeAspect="1"/>
          </p:cNvPicPr>
          <p:nvPr/>
        </p:nvPicPr>
        <p:blipFill>
          <a:blip r:embed="rId12">
            <a:extLst>
              <a:ext uri="{BEBA8EAE-BF5A-486C-A8C5-ECC9F3942E4B}">
                <a14:imgProps xmlns:a14="http://schemas.microsoft.com/office/drawing/2010/main">
                  <a14:imgLayer r:embed="rId14">
                    <a14:imgEffect>
                      <a14:backgroundRemoval t="10000" b="91667" l="1739" r="99783">
                        <a14:foregroundMark x1="6304" y1="47500" x2="6304" y2="47500"/>
                        <a14:foregroundMark x1="90652" y1="52917" x2="90652" y2="52917"/>
                        <a14:foregroundMark x1="92826" y1="44583" x2="92826" y2="44583"/>
                        <a14:foregroundMark x1="94348" y1="49583" x2="94348" y2="49583"/>
                        <a14:foregroundMark x1="22826" y1="92083" x2="22826" y2="92083"/>
                        <a14:foregroundMark x1="76739" y1="92083" x2="76739" y2="92083"/>
                        <a14:foregroundMark x1="99783" y1="52083" x2="99783" y2="52083"/>
                        <a14:foregroundMark x1="1739" y1="52083" x2="1739" y2="52083"/>
                        <a14:backgroundMark x1="0" y1="52500" x2="0" y2="52500"/>
                        <a14:backgroundMark x1="435" y1="53333" x2="435" y2="53333"/>
                        <a14:backgroundMark x1="435" y1="53750" x2="435" y2="53750"/>
                        <a14:backgroundMark x1="435" y1="53750" x2="435" y2="53750"/>
                        <a14:backgroundMark x1="435" y1="53750" x2="435" y2="53750"/>
                      </a14:backgroundRemoval>
                    </a14:imgEffect>
                  </a14:imgLayer>
                </a14:imgProps>
              </a:ext>
            </a:extLst>
          </a:blip>
          <a:stretch>
            <a:fillRect/>
          </a:stretch>
        </p:blipFill>
        <p:spPr>
          <a:xfrm rot="1106105">
            <a:off x="4454492" y="2626963"/>
            <a:ext cx="614917" cy="320826"/>
          </a:xfrm>
          <a:prstGeom prst="rect">
            <a:avLst/>
          </a:prstGeom>
        </p:spPr>
      </p:pic>
      <p:pic>
        <p:nvPicPr>
          <p:cNvPr id="67" name="Picture 66">
            <a:extLst>
              <a:ext uri="{FF2B5EF4-FFF2-40B4-BE49-F238E27FC236}">
                <a16:creationId xmlns:a16="http://schemas.microsoft.com/office/drawing/2014/main" id="{7D8A2E2B-7C1B-9AA1-7671-2807C56C3FDA}"/>
              </a:ext>
            </a:extLst>
          </p:cNvPr>
          <p:cNvPicPr>
            <a:picLocks noChangeAspect="1"/>
          </p:cNvPicPr>
          <p:nvPr/>
        </p:nvPicPr>
        <p:blipFill>
          <a:blip r:embed="rId12">
            <a:extLst>
              <a:ext uri="{BEBA8EAE-BF5A-486C-A8C5-ECC9F3942E4B}">
                <a14:imgProps xmlns:a14="http://schemas.microsoft.com/office/drawing/2010/main">
                  <a14:imgLayer r:embed="rId15">
                    <a14:imgEffect>
                      <a14:backgroundRemoval t="10000" b="91667" l="1739" r="99783">
                        <a14:foregroundMark x1="6304" y1="47500" x2="6304" y2="47500"/>
                        <a14:foregroundMark x1="90652" y1="52917" x2="90652" y2="52917"/>
                        <a14:foregroundMark x1="92826" y1="44583" x2="92826" y2="44583"/>
                        <a14:foregroundMark x1="94348" y1="49583" x2="94348" y2="49583"/>
                        <a14:foregroundMark x1="22826" y1="92083" x2="22826" y2="92083"/>
                        <a14:foregroundMark x1="76739" y1="92083" x2="76739" y2="92083"/>
                        <a14:foregroundMark x1="99783" y1="52083" x2="99783" y2="52083"/>
                        <a14:foregroundMark x1="1739" y1="52083" x2="1739" y2="52083"/>
                        <a14:backgroundMark x1="0" y1="52500" x2="0" y2="52500"/>
                        <a14:backgroundMark x1="435" y1="53333" x2="435" y2="53333"/>
                        <a14:backgroundMark x1="435" y1="53750" x2="435" y2="53750"/>
                        <a14:backgroundMark x1="435" y1="53750" x2="435" y2="53750"/>
                        <a14:backgroundMark x1="435" y1="53750" x2="435" y2="53750"/>
                      </a14:backgroundRemoval>
                    </a14:imgEffect>
                  </a14:imgLayer>
                </a14:imgProps>
              </a:ext>
            </a:extLst>
          </a:blip>
          <a:stretch>
            <a:fillRect/>
          </a:stretch>
        </p:blipFill>
        <p:spPr>
          <a:xfrm rot="19449009">
            <a:off x="5142078" y="2566884"/>
            <a:ext cx="649695" cy="338971"/>
          </a:xfrm>
          <a:prstGeom prst="rect">
            <a:avLst/>
          </a:prstGeom>
        </p:spPr>
      </p:pic>
      <p:pic>
        <p:nvPicPr>
          <p:cNvPr id="68" name="Picture 67">
            <a:extLst>
              <a:ext uri="{FF2B5EF4-FFF2-40B4-BE49-F238E27FC236}">
                <a16:creationId xmlns:a16="http://schemas.microsoft.com/office/drawing/2014/main" id="{7E8DDD27-D92F-2121-85CB-3AAE93E46CE5}"/>
              </a:ext>
            </a:extLst>
          </p:cNvPr>
          <p:cNvPicPr>
            <a:picLocks noChangeAspect="1"/>
          </p:cNvPicPr>
          <p:nvPr/>
        </p:nvPicPr>
        <p:blipFill>
          <a:blip r:embed="rId16"/>
          <a:stretch>
            <a:fillRect/>
          </a:stretch>
        </p:blipFill>
        <p:spPr>
          <a:xfrm>
            <a:off x="7721466" y="2328077"/>
            <a:ext cx="2131075" cy="463088"/>
          </a:xfrm>
          <a:prstGeom prst="rect">
            <a:avLst/>
          </a:prstGeom>
        </p:spPr>
      </p:pic>
      <p:sp>
        <p:nvSpPr>
          <p:cNvPr id="71" name="TextBox 70">
            <a:extLst>
              <a:ext uri="{FF2B5EF4-FFF2-40B4-BE49-F238E27FC236}">
                <a16:creationId xmlns:a16="http://schemas.microsoft.com/office/drawing/2014/main" id="{22429AF5-E193-4BE9-4D72-911FA60B74ED}"/>
              </a:ext>
            </a:extLst>
          </p:cNvPr>
          <p:cNvSpPr txBox="1"/>
          <p:nvPr/>
        </p:nvSpPr>
        <p:spPr>
          <a:xfrm>
            <a:off x="7778704" y="3453231"/>
            <a:ext cx="1929206" cy="381513"/>
          </a:xfrm>
          <a:prstGeom prst="rect">
            <a:avLst/>
          </a:prstGeom>
          <a:noFill/>
        </p:spPr>
        <p:txBody>
          <a:bodyPr wrap="square" rtlCol="0">
            <a:spAutoFit/>
          </a:bodyPr>
          <a:lstStyle/>
          <a:p>
            <a:pPr algn="ctr"/>
            <a:r>
              <a:rPr lang="en-US" dirty="0">
                <a:latin typeface="Helvetica" pitchFamily="2" charset="0"/>
                <a:cs typeface="Arial" panose="020B0604020202020204" pitchFamily="34" charset="0"/>
              </a:rPr>
              <a:t>DC cell</a:t>
            </a:r>
          </a:p>
        </p:txBody>
      </p:sp>
      <p:sp>
        <p:nvSpPr>
          <p:cNvPr id="73" name="TextBox 72">
            <a:extLst>
              <a:ext uri="{FF2B5EF4-FFF2-40B4-BE49-F238E27FC236}">
                <a16:creationId xmlns:a16="http://schemas.microsoft.com/office/drawing/2014/main" id="{DDA88559-0DC9-AA07-DC70-B34F15EE9CB7}"/>
              </a:ext>
            </a:extLst>
          </p:cNvPr>
          <p:cNvSpPr txBox="1"/>
          <p:nvPr/>
        </p:nvSpPr>
        <p:spPr>
          <a:xfrm>
            <a:off x="51318" y="3209028"/>
            <a:ext cx="2824530" cy="369332"/>
          </a:xfrm>
          <a:prstGeom prst="rect">
            <a:avLst/>
          </a:prstGeom>
          <a:noFill/>
        </p:spPr>
        <p:txBody>
          <a:bodyPr wrap="square" rtlCol="0">
            <a:spAutoFit/>
          </a:bodyPr>
          <a:lstStyle/>
          <a:p>
            <a:pPr algn="ctr"/>
            <a:r>
              <a:rPr lang="en-US" dirty="0">
                <a:latin typeface="Helvetica" pitchFamily="2" charset="0"/>
                <a:cs typeface="Arial" panose="020B0604020202020204" pitchFamily="34" charset="0"/>
              </a:rPr>
              <a:t>Potential DC progenitor</a:t>
            </a:r>
          </a:p>
        </p:txBody>
      </p:sp>
      <p:sp>
        <p:nvSpPr>
          <p:cNvPr id="74" name="TextBox 73">
            <a:extLst>
              <a:ext uri="{FF2B5EF4-FFF2-40B4-BE49-F238E27FC236}">
                <a16:creationId xmlns:a16="http://schemas.microsoft.com/office/drawing/2014/main" id="{D7F16B75-28C4-0F33-7B18-4F4C96B3EC1C}"/>
              </a:ext>
            </a:extLst>
          </p:cNvPr>
          <p:cNvSpPr txBox="1"/>
          <p:nvPr/>
        </p:nvSpPr>
        <p:spPr>
          <a:xfrm>
            <a:off x="4212771" y="3251178"/>
            <a:ext cx="2964302" cy="369332"/>
          </a:xfrm>
          <a:prstGeom prst="rect">
            <a:avLst/>
          </a:prstGeom>
          <a:noFill/>
        </p:spPr>
        <p:txBody>
          <a:bodyPr wrap="square" rtlCol="0">
            <a:spAutoFit/>
          </a:bodyPr>
          <a:lstStyle/>
          <a:p>
            <a:pPr algn="ctr"/>
            <a:r>
              <a:rPr lang="en-US" dirty="0">
                <a:latin typeface="Helvetica" pitchFamily="2" charset="0"/>
                <a:cs typeface="Arial" panose="020B0604020202020204" pitchFamily="34" charset="0"/>
              </a:rPr>
              <a:t>Proliferating DC progenitor</a:t>
            </a:r>
          </a:p>
        </p:txBody>
      </p:sp>
      <p:sp>
        <p:nvSpPr>
          <p:cNvPr id="75" name="TextBox 74">
            <a:extLst>
              <a:ext uri="{FF2B5EF4-FFF2-40B4-BE49-F238E27FC236}">
                <a16:creationId xmlns:a16="http://schemas.microsoft.com/office/drawing/2014/main" id="{A8B521A1-4084-2619-3E1A-C47DC68DE878}"/>
              </a:ext>
            </a:extLst>
          </p:cNvPr>
          <p:cNvSpPr txBox="1"/>
          <p:nvPr/>
        </p:nvSpPr>
        <p:spPr>
          <a:xfrm>
            <a:off x="4889524" y="4276366"/>
            <a:ext cx="1191545" cy="400110"/>
          </a:xfrm>
          <a:prstGeom prst="rect">
            <a:avLst/>
          </a:prstGeom>
          <a:noFill/>
        </p:spPr>
        <p:txBody>
          <a:bodyPr wrap="none" rtlCol="0">
            <a:spAutoFit/>
          </a:bodyPr>
          <a:lstStyle/>
          <a:p>
            <a:pPr algn="ctr"/>
            <a:r>
              <a:rPr lang="en-US" sz="2000" b="1" dirty="0">
                <a:solidFill>
                  <a:srgbClr val="AA7A37"/>
                </a:solidFill>
                <a:latin typeface="Helvetica" pitchFamily="2" charset="0"/>
              </a:rPr>
              <a:t>Target X</a:t>
            </a:r>
          </a:p>
        </p:txBody>
      </p:sp>
      <p:sp>
        <p:nvSpPr>
          <p:cNvPr id="76" name="TextBox 75">
            <a:extLst>
              <a:ext uri="{FF2B5EF4-FFF2-40B4-BE49-F238E27FC236}">
                <a16:creationId xmlns:a16="http://schemas.microsoft.com/office/drawing/2014/main" id="{A280A909-3605-E50A-1C15-0CD879D96464}"/>
              </a:ext>
            </a:extLst>
          </p:cNvPr>
          <p:cNvSpPr txBox="1"/>
          <p:nvPr/>
        </p:nvSpPr>
        <p:spPr>
          <a:xfrm>
            <a:off x="6567848" y="4291410"/>
            <a:ext cx="2549865" cy="400110"/>
          </a:xfrm>
          <a:prstGeom prst="rect">
            <a:avLst/>
          </a:prstGeom>
          <a:noFill/>
        </p:spPr>
        <p:txBody>
          <a:bodyPr wrap="none" rtlCol="0">
            <a:spAutoFit/>
          </a:bodyPr>
          <a:lstStyle/>
          <a:p>
            <a:pPr algn="ctr"/>
            <a:r>
              <a:rPr lang="en-US" sz="2000" b="1" dirty="0">
                <a:solidFill>
                  <a:srgbClr val="AA7A37"/>
                </a:solidFill>
                <a:latin typeface="Helvetica" pitchFamily="2" charset="0"/>
                <a:cs typeface="Arial" panose="020B0604020202020204" pitchFamily="34" charset="0"/>
              </a:rPr>
              <a:t>Target X </a:t>
            </a:r>
            <a:r>
              <a:rPr lang="en-US" sz="2000" b="1" dirty="0">
                <a:latin typeface="Helvetica" pitchFamily="2" charset="0"/>
                <a:cs typeface="Arial" panose="020B0604020202020204" pitchFamily="34" charset="0"/>
              </a:rPr>
              <a:t>+ </a:t>
            </a:r>
            <a:r>
              <a:rPr lang="en-US" sz="2000" b="1" dirty="0">
                <a:solidFill>
                  <a:srgbClr val="FF0000"/>
                </a:solidFill>
                <a:latin typeface="Helvetica" pitchFamily="2" charset="0"/>
                <a:cs typeface="Arial" panose="020B0604020202020204" pitchFamily="34" charset="0"/>
              </a:rPr>
              <a:t>Target Y </a:t>
            </a:r>
          </a:p>
        </p:txBody>
      </p:sp>
      <p:sp>
        <p:nvSpPr>
          <p:cNvPr id="77" name="TextBox 76">
            <a:extLst>
              <a:ext uri="{FF2B5EF4-FFF2-40B4-BE49-F238E27FC236}">
                <a16:creationId xmlns:a16="http://schemas.microsoft.com/office/drawing/2014/main" id="{972175BC-FFC0-AF07-1B0E-247D7C234B76}"/>
              </a:ext>
            </a:extLst>
          </p:cNvPr>
          <p:cNvSpPr txBox="1"/>
          <p:nvPr/>
        </p:nvSpPr>
        <p:spPr>
          <a:xfrm>
            <a:off x="2286954" y="6461234"/>
            <a:ext cx="7980265" cy="369332"/>
          </a:xfrm>
          <a:prstGeom prst="rect">
            <a:avLst/>
          </a:prstGeom>
          <a:noFill/>
        </p:spPr>
        <p:txBody>
          <a:bodyPr wrap="square" rtlCol="0">
            <a:spAutoFit/>
          </a:bodyPr>
          <a:lstStyle/>
          <a:p>
            <a:r>
              <a:rPr lang="en-US" dirty="0">
                <a:latin typeface="Helvetica" pitchFamily="2" charset="0"/>
                <a:cs typeface="Arial" panose="020B0604020202020204" pitchFamily="34" charset="0"/>
              </a:rPr>
              <a:t>Skin with </a:t>
            </a:r>
            <a:r>
              <a:rPr lang="en-US" i="1" dirty="0">
                <a:latin typeface="Helvetica" pitchFamily="2" charset="0"/>
                <a:cs typeface="Arial" panose="020B0604020202020204" pitchFamily="34" charset="0"/>
              </a:rPr>
              <a:t>in vivo </a:t>
            </a:r>
            <a:r>
              <a:rPr lang="en-US" dirty="0">
                <a:latin typeface="Helvetica" pitchFamily="2" charset="0"/>
                <a:cs typeface="Arial" panose="020B0604020202020204" pitchFamily="34" charset="0"/>
              </a:rPr>
              <a:t>genetic activation of Target X and/or Target Y</a:t>
            </a:r>
          </a:p>
        </p:txBody>
      </p:sp>
      <p:sp>
        <p:nvSpPr>
          <p:cNvPr id="78" name="TextBox 77">
            <a:extLst>
              <a:ext uri="{FF2B5EF4-FFF2-40B4-BE49-F238E27FC236}">
                <a16:creationId xmlns:a16="http://schemas.microsoft.com/office/drawing/2014/main" id="{D826011D-CC4B-D36E-A2D5-2BD344608C4A}"/>
              </a:ext>
            </a:extLst>
          </p:cNvPr>
          <p:cNvSpPr txBox="1"/>
          <p:nvPr/>
        </p:nvSpPr>
        <p:spPr>
          <a:xfrm>
            <a:off x="51318" y="5061601"/>
            <a:ext cx="1634441" cy="830997"/>
          </a:xfrm>
          <a:prstGeom prst="rect">
            <a:avLst/>
          </a:prstGeom>
          <a:noFill/>
        </p:spPr>
        <p:txBody>
          <a:bodyPr wrap="square" rtlCol="0">
            <a:spAutoFit/>
          </a:bodyPr>
          <a:lstStyle/>
          <a:p>
            <a:r>
              <a:rPr lang="en-US" sz="1600" dirty="0">
                <a:solidFill>
                  <a:srgbClr val="ED1F78"/>
                </a:solidFill>
                <a:latin typeface="Helvetica" pitchFamily="2" charset="0"/>
                <a:cs typeface="Arial" panose="020B0604020202020204" pitchFamily="34" charset="0"/>
              </a:rPr>
              <a:t>Proliferating cell</a:t>
            </a:r>
          </a:p>
          <a:p>
            <a:r>
              <a:rPr lang="en-US" sz="1600" dirty="0">
                <a:solidFill>
                  <a:schemeClr val="accent6"/>
                </a:solidFill>
                <a:latin typeface="Helvetica" pitchFamily="2" charset="0"/>
                <a:cs typeface="Arial" panose="020B0604020202020204" pitchFamily="34" charset="0"/>
              </a:rPr>
              <a:t>DC cell</a:t>
            </a:r>
          </a:p>
          <a:p>
            <a:endParaRPr lang="en-US" sz="1600" dirty="0">
              <a:latin typeface="Helvetica" pitchFamily="2" charset="0"/>
            </a:endParaRPr>
          </a:p>
        </p:txBody>
      </p:sp>
      <p:cxnSp>
        <p:nvCxnSpPr>
          <p:cNvPr id="79" name="Straight Arrow Connector 78">
            <a:extLst>
              <a:ext uri="{FF2B5EF4-FFF2-40B4-BE49-F238E27FC236}">
                <a16:creationId xmlns:a16="http://schemas.microsoft.com/office/drawing/2014/main" id="{4D7C4B2A-1C99-59C0-7C13-4DEE6B2C4785}"/>
              </a:ext>
            </a:extLst>
          </p:cNvPr>
          <p:cNvCxnSpPr>
            <a:cxnSpLocks/>
          </p:cNvCxnSpPr>
          <p:nvPr/>
        </p:nvCxnSpPr>
        <p:spPr>
          <a:xfrm>
            <a:off x="3007652" y="2518733"/>
            <a:ext cx="548796"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4AE0FC73-C4D2-C1A4-C9AD-1C6CC21313EF}"/>
              </a:ext>
            </a:extLst>
          </p:cNvPr>
          <p:cNvCxnSpPr>
            <a:cxnSpLocks/>
          </p:cNvCxnSpPr>
          <p:nvPr/>
        </p:nvCxnSpPr>
        <p:spPr>
          <a:xfrm>
            <a:off x="6938485" y="2537967"/>
            <a:ext cx="548796"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05A50A0A-177A-7DBD-489B-5FAF522D98CB}"/>
              </a:ext>
            </a:extLst>
          </p:cNvPr>
          <p:cNvGrpSpPr/>
          <p:nvPr/>
        </p:nvGrpSpPr>
        <p:grpSpPr>
          <a:xfrm>
            <a:off x="725863" y="2429963"/>
            <a:ext cx="1599785" cy="714825"/>
            <a:chOff x="884653" y="3263634"/>
            <a:chExt cx="2770759" cy="1238046"/>
          </a:xfrm>
        </p:grpSpPr>
        <p:pic>
          <p:nvPicPr>
            <p:cNvPr id="82" name="Picture 81">
              <a:extLst>
                <a:ext uri="{FF2B5EF4-FFF2-40B4-BE49-F238E27FC236}">
                  <a16:creationId xmlns:a16="http://schemas.microsoft.com/office/drawing/2014/main" id="{3A8A4E4A-896C-04FD-809B-97D5452945AA}"/>
                </a:ext>
              </a:extLst>
            </p:cNvPr>
            <p:cNvPicPr>
              <a:picLocks noChangeAspect="1"/>
            </p:cNvPicPr>
            <p:nvPr/>
          </p:nvPicPr>
          <p:blipFill>
            <a:blip r:embed="rId11"/>
            <a:stretch>
              <a:fillRect/>
            </a:stretch>
          </p:blipFill>
          <p:spPr>
            <a:xfrm>
              <a:off x="884653" y="3263634"/>
              <a:ext cx="2608355" cy="150482"/>
            </a:xfrm>
            <a:prstGeom prst="rect">
              <a:avLst/>
            </a:prstGeom>
          </p:spPr>
        </p:pic>
        <p:pic>
          <p:nvPicPr>
            <p:cNvPr id="83" name="Picture 82">
              <a:extLst>
                <a:ext uri="{FF2B5EF4-FFF2-40B4-BE49-F238E27FC236}">
                  <a16:creationId xmlns:a16="http://schemas.microsoft.com/office/drawing/2014/main" id="{E0CDA97A-605D-4050-F6BF-3A6431329E35}"/>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149129" y="3578492"/>
              <a:ext cx="1013223" cy="250326"/>
            </a:xfrm>
            <a:prstGeom prst="rect">
              <a:avLst/>
            </a:prstGeom>
          </p:spPr>
        </p:pic>
        <p:pic>
          <p:nvPicPr>
            <p:cNvPr id="84" name="Picture 83">
              <a:extLst>
                <a:ext uri="{FF2B5EF4-FFF2-40B4-BE49-F238E27FC236}">
                  <a16:creationId xmlns:a16="http://schemas.microsoft.com/office/drawing/2014/main" id="{B0A4F009-63EF-FDAE-3FAE-D44C3B90E4A9}"/>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249398" y="3479958"/>
              <a:ext cx="1013223" cy="250326"/>
            </a:xfrm>
            <a:prstGeom prst="rect">
              <a:avLst/>
            </a:prstGeom>
          </p:spPr>
        </p:pic>
        <p:pic>
          <p:nvPicPr>
            <p:cNvPr id="85" name="Picture 84">
              <a:extLst>
                <a:ext uri="{FF2B5EF4-FFF2-40B4-BE49-F238E27FC236}">
                  <a16:creationId xmlns:a16="http://schemas.microsoft.com/office/drawing/2014/main" id="{C37C7EB4-25BE-7F2C-B8EB-782E7FABE4F0}"/>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784795" y="3914827"/>
              <a:ext cx="1013223" cy="250326"/>
            </a:xfrm>
            <a:prstGeom prst="rect">
              <a:avLst/>
            </a:prstGeom>
          </p:spPr>
        </p:pic>
        <p:pic>
          <p:nvPicPr>
            <p:cNvPr id="86" name="Picture 85">
              <a:extLst>
                <a:ext uri="{FF2B5EF4-FFF2-40B4-BE49-F238E27FC236}">
                  <a16:creationId xmlns:a16="http://schemas.microsoft.com/office/drawing/2014/main" id="{5AC16D1F-EB7B-DCB2-9966-07E52294F1E1}"/>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219906" y="4251354"/>
              <a:ext cx="1013223" cy="250326"/>
            </a:xfrm>
            <a:prstGeom prst="rect">
              <a:avLst/>
            </a:prstGeom>
          </p:spPr>
        </p:pic>
        <p:pic>
          <p:nvPicPr>
            <p:cNvPr id="87" name="Picture 86">
              <a:extLst>
                <a:ext uri="{FF2B5EF4-FFF2-40B4-BE49-F238E27FC236}">
                  <a16:creationId xmlns:a16="http://schemas.microsoft.com/office/drawing/2014/main" id="{7189F424-CB4A-A66D-C6F1-2C7DEA3C79D7}"/>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642189" y="4186430"/>
              <a:ext cx="1013223" cy="250326"/>
            </a:xfrm>
            <a:prstGeom prst="rect">
              <a:avLst/>
            </a:prstGeom>
          </p:spPr>
        </p:pic>
      </p:grpSp>
      <p:pic>
        <p:nvPicPr>
          <p:cNvPr id="88" name="Picture 87">
            <a:extLst>
              <a:ext uri="{FF2B5EF4-FFF2-40B4-BE49-F238E27FC236}">
                <a16:creationId xmlns:a16="http://schemas.microsoft.com/office/drawing/2014/main" id="{7109AD74-CFCE-95AC-5481-465B3CB216B0}"/>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9936" b="95192" l="9910" r="89865">
                        <a14:foregroundMark x1="47523" y1="95192" x2="47523" y2="95192"/>
                        <a14:foregroundMark x1="89414" y1="25641" x2="89414" y2="25641"/>
                      </a14:backgroundRemoval>
                    </a14:imgEffect>
                  </a14:imgLayer>
                </a14:imgProps>
              </a:ext>
            </a:extLst>
          </a:blip>
          <a:stretch>
            <a:fillRect/>
          </a:stretch>
        </p:blipFill>
        <p:spPr>
          <a:xfrm rot="450421">
            <a:off x="8147709" y="2715608"/>
            <a:ext cx="1008328" cy="708555"/>
          </a:xfrm>
          <a:prstGeom prst="rect">
            <a:avLst/>
          </a:prstGeom>
        </p:spPr>
      </p:pic>
      <p:sp>
        <p:nvSpPr>
          <p:cNvPr id="89" name="Triangle 88">
            <a:extLst>
              <a:ext uri="{FF2B5EF4-FFF2-40B4-BE49-F238E27FC236}">
                <a16:creationId xmlns:a16="http://schemas.microsoft.com/office/drawing/2014/main" id="{49858D65-8589-40ED-CB4B-CCCA0A4AA09F}"/>
              </a:ext>
            </a:extLst>
          </p:cNvPr>
          <p:cNvSpPr/>
          <p:nvPr/>
        </p:nvSpPr>
        <p:spPr>
          <a:xfrm rot="2988337">
            <a:off x="7228640" y="5603054"/>
            <a:ext cx="178162" cy="29357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0" name="Triangle 89">
            <a:extLst>
              <a:ext uri="{FF2B5EF4-FFF2-40B4-BE49-F238E27FC236}">
                <a16:creationId xmlns:a16="http://schemas.microsoft.com/office/drawing/2014/main" id="{FC05BF67-712A-A20C-2160-56251E070253}"/>
              </a:ext>
            </a:extLst>
          </p:cNvPr>
          <p:cNvSpPr/>
          <p:nvPr/>
        </p:nvSpPr>
        <p:spPr>
          <a:xfrm rot="20521136">
            <a:off x="8036104" y="5853312"/>
            <a:ext cx="178162" cy="29357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1" name="Triangle 90">
            <a:extLst>
              <a:ext uri="{FF2B5EF4-FFF2-40B4-BE49-F238E27FC236}">
                <a16:creationId xmlns:a16="http://schemas.microsoft.com/office/drawing/2014/main" id="{3D0249B5-C0DA-EC86-C7AE-64921F35AA45}"/>
              </a:ext>
            </a:extLst>
          </p:cNvPr>
          <p:cNvSpPr/>
          <p:nvPr/>
        </p:nvSpPr>
        <p:spPr>
          <a:xfrm rot="1062066">
            <a:off x="7586756" y="5912559"/>
            <a:ext cx="178162" cy="29357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2" name="TextBox 91">
            <a:extLst>
              <a:ext uri="{FF2B5EF4-FFF2-40B4-BE49-F238E27FC236}">
                <a16:creationId xmlns:a16="http://schemas.microsoft.com/office/drawing/2014/main" id="{18D7B316-1EBD-07F6-725D-705E36F69FA2}"/>
              </a:ext>
            </a:extLst>
          </p:cNvPr>
          <p:cNvSpPr txBox="1"/>
          <p:nvPr/>
        </p:nvSpPr>
        <p:spPr>
          <a:xfrm>
            <a:off x="7560260" y="4826577"/>
            <a:ext cx="703854" cy="369332"/>
          </a:xfrm>
          <a:prstGeom prst="rect">
            <a:avLst/>
          </a:prstGeom>
          <a:noFill/>
        </p:spPr>
        <p:txBody>
          <a:bodyPr wrap="square" rtlCol="0">
            <a:spAutoFit/>
          </a:bodyPr>
          <a:lstStyle/>
          <a:p>
            <a:r>
              <a:rPr lang="en-US" dirty="0">
                <a:solidFill>
                  <a:schemeClr val="bg1"/>
                </a:solidFill>
                <a:latin typeface="Helvetica" pitchFamily="2" charset="0"/>
              </a:rPr>
              <a:t>DC</a:t>
            </a:r>
          </a:p>
        </p:txBody>
      </p:sp>
      <p:sp>
        <p:nvSpPr>
          <p:cNvPr id="93" name="TextBox 92">
            <a:extLst>
              <a:ext uri="{FF2B5EF4-FFF2-40B4-BE49-F238E27FC236}">
                <a16:creationId xmlns:a16="http://schemas.microsoft.com/office/drawing/2014/main" id="{06838D52-D4F5-FC9E-A1FD-251F1F8CC14D}"/>
              </a:ext>
            </a:extLst>
          </p:cNvPr>
          <p:cNvSpPr txBox="1"/>
          <p:nvPr/>
        </p:nvSpPr>
        <p:spPr>
          <a:xfrm>
            <a:off x="9513648" y="4997892"/>
            <a:ext cx="2737357" cy="923330"/>
          </a:xfrm>
          <a:prstGeom prst="rect">
            <a:avLst/>
          </a:prstGeom>
          <a:noFill/>
        </p:spPr>
        <p:txBody>
          <a:bodyPr wrap="square" rtlCol="0">
            <a:spAutoFit/>
          </a:bodyPr>
          <a:lstStyle/>
          <a:p>
            <a:pPr algn="ctr"/>
            <a:r>
              <a:rPr lang="en-US" dirty="0">
                <a:solidFill>
                  <a:srgbClr val="35503B"/>
                </a:solidFill>
                <a:latin typeface="Helvetica" pitchFamily="2" charset="0"/>
                <a:cs typeface="Arial" panose="020B0604020202020204" pitchFamily="34" charset="0"/>
              </a:rPr>
              <a:t>Level and Duration of Targets X &amp; Y stimulation modulates DC </a:t>
            </a:r>
            <a:r>
              <a:rPr lang="en-US" i="1" dirty="0">
                <a:solidFill>
                  <a:srgbClr val="35503B"/>
                </a:solidFill>
                <a:latin typeface="Helvetica" pitchFamily="2" charset="0"/>
                <a:cs typeface="Arial" panose="020B0604020202020204" pitchFamily="34" charset="0"/>
              </a:rPr>
              <a:t>size</a:t>
            </a:r>
          </a:p>
        </p:txBody>
      </p:sp>
      <p:sp>
        <p:nvSpPr>
          <p:cNvPr id="94" name="TextBox 93">
            <a:extLst>
              <a:ext uri="{FF2B5EF4-FFF2-40B4-BE49-F238E27FC236}">
                <a16:creationId xmlns:a16="http://schemas.microsoft.com/office/drawing/2014/main" id="{8923A601-27B8-6515-FABA-0B47DD6C6313}"/>
              </a:ext>
            </a:extLst>
          </p:cNvPr>
          <p:cNvSpPr txBox="1"/>
          <p:nvPr/>
        </p:nvSpPr>
        <p:spPr>
          <a:xfrm>
            <a:off x="8367101" y="1953075"/>
            <a:ext cx="562975" cy="400110"/>
          </a:xfrm>
          <a:prstGeom prst="rect">
            <a:avLst/>
          </a:prstGeom>
          <a:noFill/>
          <a:ln>
            <a:noFill/>
          </a:ln>
        </p:spPr>
        <p:txBody>
          <a:bodyPr wrap="none" rtlCol="0">
            <a:spAutoFit/>
          </a:bodyPr>
          <a:lstStyle/>
          <a:p>
            <a:pPr algn="ctr"/>
            <a:r>
              <a:rPr lang="en-US" sz="2000" dirty="0">
                <a:solidFill>
                  <a:srgbClr val="199245"/>
                </a:solidFill>
                <a:latin typeface="Helvetica" pitchFamily="2" charset="0"/>
              </a:rPr>
              <a:t>DC</a:t>
            </a:r>
          </a:p>
        </p:txBody>
      </p:sp>
      <p:sp>
        <p:nvSpPr>
          <p:cNvPr id="96" name="Rectangle 95">
            <a:extLst>
              <a:ext uri="{FF2B5EF4-FFF2-40B4-BE49-F238E27FC236}">
                <a16:creationId xmlns:a16="http://schemas.microsoft.com/office/drawing/2014/main" id="{89F1E404-E7EB-F6A2-DA86-940E27D187B4}"/>
              </a:ext>
            </a:extLst>
          </p:cNvPr>
          <p:cNvSpPr/>
          <p:nvPr/>
        </p:nvSpPr>
        <p:spPr>
          <a:xfrm>
            <a:off x="10075449" y="2399107"/>
            <a:ext cx="805367" cy="505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cxnSp>
        <p:nvCxnSpPr>
          <p:cNvPr id="97" name="Straight Arrow Connector 96">
            <a:extLst>
              <a:ext uri="{FF2B5EF4-FFF2-40B4-BE49-F238E27FC236}">
                <a16:creationId xmlns:a16="http://schemas.microsoft.com/office/drawing/2014/main" id="{44DBEA84-77B0-4CC4-B15C-2A6F80BE75FB}"/>
              </a:ext>
            </a:extLst>
          </p:cNvPr>
          <p:cNvCxnSpPr>
            <a:cxnSpLocks/>
          </p:cNvCxnSpPr>
          <p:nvPr/>
        </p:nvCxnSpPr>
        <p:spPr>
          <a:xfrm>
            <a:off x="10039756" y="2565292"/>
            <a:ext cx="454927"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1983BC11-E579-8A72-85BC-69DE572C7F9F}"/>
              </a:ext>
            </a:extLst>
          </p:cNvPr>
          <p:cNvGrpSpPr/>
          <p:nvPr/>
        </p:nvGrpSpPr>
        <p:grpSpPr>
          <a:xfrm>
            <a:off x="10799068" y="1665641"/>
            <a:ext cx="933691" cy="1974270"/>
            <a:chOff x="9760846" y="2657434"/>
            <a:chExt cx="1342539" cy="2395088"/>
          </a:xfrm>
        </p:grpSpPr>
        <p:pic>
          <p:nvPicPr>
            <p:cNvPr id="99" name="Picture 98">
              <a:extLst>
                <a:ext uri="{FF2B5EF4-FFF2-40B4-BE49-F238E27FC236}">
                  <a16:creationId xmlns:a16="http://schemas.microsoft.com/office/drawing/2014/main" id="{73A7D07D-7EA4-1BC9-809D-51879288349A}"/>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Lst>
            </a:blip>
            <a:stretch>
              <a:fillRect/>
            </a:stretch>
          </p:blipFill>
          <p:spPr>
            <a:xfrm rot="401388">
              <a:off x="10115495" y="4365395"/>
              <a:ext cx="212691" cy="687127"/>
            </a:xfrm>
            <a:prstGeom prst="rect">
              <a:avLst/>
            </a:prstGeom>
          </p:spPr>
        </p:pic>
        <p:pic>
          <p:nvPicPr>
            <p:cNvPr id="100" name="Picture 99">
              <a:extLst>
                <a:ext uri="{FF2B5EF4-FFF2-40B4-BE49-F238E27FC236}">
                  <a16:creationId xmlns:a16="http://schemas.microsoft.com/office/drawing/2014/main" id="{1250C69A-7691-D2C8-DC04-E68F7F524C80}"/>
                </a:ext>
              </a:extLst>
            </p:cNvPr>
            <p:cNvPicPr>
              <a:picLocks noChangeAspect="1"/>
            </p:cNvPicPr>
            <p:nvPr/>
          </p:nvPicPr>
          <p:blipFill>
            <a:blip r:embed="rId23"/>
            <a:stretch>
              <a:fillRect/>
            </a:stretch>
          </p:blipFill>
          <p:spPr>
            <a:xfrm>
              <a:off x="9760846" y="2657434"/>
              <a:ext cx="1342539" cy="2386736"/>
            </a:xfrm>
            <a:prstGeom prst="rect">
              <a:avLst/>
            </a:prstGeom>
          </p:spPr>
        </p:pic>
      </p:grpSp>
      <p:pic>
        <p:nvPicPr>
          <p:cNvPr id="101" name="Picture 100">
            <a:extLst>
              <a:ext uri="{FF2B5EF4-FFF2-40B4-BE49-F238E27FC236}">
                <a16:creationId xmlns:a16="http://schemas.microsoft.com/office/drawing/2014/main" id="{D4E3635D-567E-6396-B8A5-0221FA36203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816" b="50658" l="2899" r="48221">
                        <a14:foregroundMark x1="18314" y1="26974" x2="18314" y2="26974"/>
                        <a14:foregroundMark x1="24528" y1="28432" x2="13702" y2="28947"/>
                        <a14:foregroundMark x1="29120" y1="38701" x2="35310" y2="39145"/>
                        <a14:foregroundMark x1="7773" y1="37171" x2="24633" y2="38380"/>
                        <a14:foregroundMark x1="24761" y1="50411" x2="19496" y2="50537"/>
                        <a14:foregroundMark x1="41897" y1="50000" x2="29243" y2="50304"/>
                        <a14:foregroundMark x1="15283" y1="21711" x2="22398" y2="22039"/>
                        <a14:foregroundMark x1="28936" y1="21340" x2="31621" y2="21053"/>
                        <a14:foregroundMark x1="22398" y1="22039" x2="24457" y2="21819"/>
                        <a14:foregroundMark x1="28884" y1="16447" x2="33202" y2="16447"/>
                        <a14:foregroundMark x1="28862" y1="14445" x2="32806" y2="14803"/>
                        <a14:foregroundMark x1="3426" y1="14474" x2="3449" y2="15461"/>
                        <a14:foregroundMark x1="4348" y1="48684" x2="4313" y2="47975"/>
                        <a14:foregroundMark x1="3470" y1="48006" x2="3557" y2="50329"/>
                        <a14:foregroundMark x1="16469" y1="49013" x2="16469" y2="49013"/>
                        <a14:foregroundMark x1="17787" y1="49013" x2="17787" y2="49013"/>
                        <a14:foregroundMark x1="17787" y1="50329" x2="17787" y2="50329"/>
                        <a14:foregroundMark x1="45059" y1="31908" x2="45059" y2="31908"/>
                        <a14:foregroundMark x1="47431" y1="25329" x2="47431" y2="25329"/>
                        <a14:foregroundMark x1="46904" y1="19408" x2="46640" y2="40461"/>
                        <a14:foregroundMark x1="48090" y1="15789" x2="48221" y2="44737"/>
                        <a14:foregroundMark x1="48221" y1="44737" x2="44005" y2="46711"/>
                        <a14:foregroundMark x1="18841" y1="14803" x2="18841" y2="14803"/>
                        <a14:foregroundMark x1="18841" y1="14145" x2="20817" y2="14474"/>
                        <a14:foregroundMark x1="42819" y1="50000" x2="43083" y2="27961"/>
                        <a14:foregroundMark x1="42951" y1="27303" x2="43083" y2="14145"/>
                        <a14:foregroundMark x1="42819" y1="50658" x2="42819" y2="44408"/>
                        <a14:foregroundMark x1="43215" y1="49342" x2="43478" y2="46053"/>
                        <a14:foregroundMark x1="42819" y1="13816" x2="42819" y2="13816"/>
                        <a14:backgroundMark x1="2899" y1="15461" x2="2899" y2="26316"/>
                        <a14:backgroundMark x1="2767" y1="17434" x2="2767" y2="13816"/>
                        <a14:backgroundMark x1="3030" y1="15461" x2="3030" y2="15461"/>
                        <a14:backgroundMark x1="2767" y1="25000" x2="2899" y2="48026"/>
                        <a14:backgroundMark x1="3030" y1="51974" x2="3030" y2="45395"/>
                        <a14:backgroundMark x1="2899" y1="16447" x2="2899" y2="11513"/>
                        <a14:backgroundMark x1="26614" y1="13816" x2="27009" y2="50987"/>
                        <a14:backgroundMark x1="16206" y1="51974" x2="16206" y2="51974"/>
                        <a14:backgroundMark x1="13834" y1="52632" x2="18577" y2="50658"/>
                        <a14:backgroundMark x1="18577" y1="50658" x2="19368" y2="50987"/>
                      </a14:backgroundRemoval>
                    </a14:imgEffect>
                  </a14:imgLayer>
                </a14:imgProps>
              </a:ext>
            </a:extLst>
          </a:blip>
          <a:srcRect l="3447" t="11739" r="80440" b="47089"/>
          <a:stretch/>
        </p:blipFill>
        <p:spPr bwMode="auto">
          <a:xfrm>
            <a:off x="2312161" y="4667744"/>
            <a:ext cx="1685836" cy="1724769"/>
          </a:xfrm>
          <a:prstGeom prst="rect">
            <a:avLst/>
          </a:prstGeom>
          <a:ln>
            <a:noFill/>
          </a:ln>
          <a:extLst>
            <a:ext uri="{53640926-AAD7-44D8-BBD7-CCE9431645EC}">
              <a14:shadowObscured xmlns:a14="http://schemas.microsoft.com/office/drawing/2010/main"/>
            </a:ext>
          </a:extLst>
        </p:spPr>
      </p:pic>
      <p:sp>
        <p:nvSpPr>
          <p:cNvPr id="102" name="Right Arrow 101">
            <a:extLst>
              <a:ext uri="{FF2B5EF4-FFF2-40B4-BE49-F238E27FC236}">
                <a16:creationId xmlns:a16="http://schemas.microsoft.com/office/drawing/2014/main" id="{C3F0569F-5ED0-8DD4-BD42-CBE51E12D0AE}"/>
              </a:ext>
            </a:extLst>
          </p:cNvPr>
          <p:cNvSpPr/>
          <p:nvPr/>
        </p:nvSpPr>
        <p:spPr>
          <a:xfrm>
            <a:off x="9009088" y="5345462"/>
            <a:ext cx="581514" cy="369332"/>
          </a:xfrm>
          <a:prstGeom prst="rightArrow">
            <a:avLst>
              <a:gd name="adj1" fmla="val 50000"/>
              <a:gd name="adj2" fmla="val 5304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48" name="Picture 47">
            <a:extLst>
              <a:ext uri="{FF2B5EF4-FFF2-40B4-BE49-F238E27FC236}">
                <a16:creationId xmlns:a16="http://schemas.microsoft.com/office/drawing/2014/main" id="{7A1678A9-87E5-FF44-AE7F-3B578D1BAAB5}"/>
              </a:ext>
            </a:extLst>
          </p:cNvPr>
          <p:cNvPicPr>
            <a:picLocks noChangeAspect="1"/>
          </p:cNvPicPr>
          <p:nvPr/>
        </p:nvPicPr>
        <p:blipFill>
          <a:blip r:embed="rId24"/>
          <a:stretch>
            <a:fillRect/>
          </a:stretch>
        </p:blipFill>
        <p:spPr>
          <a:xfrm>
            <a:off x="1647304" y="246482"/>
            <a:ext cx="1329713" cy="1145111"/>
          </a:xfrm>
          <a:prstGeom prst="rect">
            <a:avLst/>
          </a:prstGeom>
        </p:spPr>
      </p:pic>
      <p:sp>
        <p:nvSpPr>
          <p:cNvPr id="103" name="Title 19">
            <a:extLst>
              <a:ext uri="{FF2B5EF4-FFF2-40B4-BE49-F238E27FC236}">
                <a16:creationId xmlns:a16="http://schemas.microsoft.com/office/drawing/2014/main" id="{B3159F38-1EF3-B708-F3ED-DEB3B5F376AB}"/>
              </a:ext>
            </a:extLst>
          </p:cNvPr>
          <p:cNvSpPr txBox="1">
            <a:spLocks/>
          </p:cNvSpPr>
          <p:nvPr/>
        </p:nvSpPr>
        <p:spPr>
          <a:xfrm>
            <a:off x="973663" y="411582"/>
            <a:ext cx="10515600" cy="775386"/>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35503B"/>
                </a:solidFill>
                <a:latin typeface="Helvetica" pitchFamily="2" charset="0"/>
              </a:rPr>
              <a:t>              stimulates TWO targets required   and sufficient for hair regrowth</a:t>
            </a:r>
          </a:p>
          <a:p>
            <a:pPr algn="ctr"/>
            <a:endParaRPr lang="en-US" dirty="0">
              <a:solidFill>
                <a:srgbClr val="35503B"/>
              </a:solidFill>
              <a:latin typeface="Helvetica" pitchFamily="2" charset="0"/>
            </a:endParaRPr>
          </a:p>
        </p:txBody>
      </p:sp>
    </p:spTree>
    <p:extLst>
      <p:ext uri="{BB962C8B-B14F-4D97-AF65-F5344CB8AC3E}">
        <p14:creationId xmlns:p14="http://schemas.microsoft.com/office/powerpoint/2010/main" val="2214558406"/>
      </p:ext>
    </p:extLst>
  </p:cSld>
  <p:clrMapOvr>
    <a:masterClrMapping/>
  </p:clrMapOvr>
  <p:extLst>
    <p:ext uri="{6950BFC3-D8DA-4A85-94F7-54DA5524770B}">
      <p188:commentRel xmlns:p188="http://schemas.microsoft.com/office/powerpoint/2018/8/main" r:id="rId4"/>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55">
            <a:extLst>
              <a:ext uri="{FF2B5EF4-FFF2-40B4-BE49-F238E27FC236}">
                <a16:creationId xmlns:a16="http://schemas.microsoft.com/office/drawing/2014/main" id="{9B2F25B0-D6B7-77BC-3552-9C81AAC828BD}"/>
              </a:ext>
            </a:extLst>
          </p:cNvPr>
          <p:cNvSpPr/>
          <p:nvPr/>
        </p:nvSpPr>
        <p:spPr>
          <a:xfrm>
            <a:off x="0" y="1851735"/>
            <a:ext cx="12192000" cy="5006265"/>
          </a:xfrm>
          <a:prstGeom prst="roundRect">
            <a:avLst>
              <a:gd name="adj" fmla="val 0"/>
            </a:avLst>
          </a:prstGeom>
          <a:solidFill>
            <a:srgbClr val="36503B">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pic>
        <p:nvPicPr>
          <p:cNvPr id="17" name="Picture 16">
            <a:extLst>
              <a:ext uri="{FF2B5EF4-FFF2-40B4-BE49-F238E27FC236}">
                <a16:creationId xmlns:a16="http://schemas.microsoft.com/office/drawing/2014/main" id="{DC2B619C-3A91-DBCF-CA76-95C27E6DDA60}"/>
              </a:ext>
            </a:extLst>
          </p:cNvPr>
          <p:cNvPicPr>
            <a:picLocks noChangeAspect="1"/>
          </p:cNvPicPr>
          <p:nvPr/>
        </p:nvPicPr>
        <p:blipFill rotWithShape="1">
          <a:blip r:embed="rId3"/>
          <a:srcRect l="51541" b="41414"/>
          <a:stretch/>
        </p:blipFill>
        <p:spPr>
          <a:xfrm>
            <a:off x="4855676" y="7130958"/>
            <a:ext cx="1313549" cy="683675"/>
          </a:xfrm>
          <a:prstGeom prst="rect">
            <a:avLst/>
          </a:prstGeom>
        </p:spPr>
      </p:pic>
      <p:sp>
        <p:nvSpPr>
          <p:cNvPr id="18" name="TextBox 17">
            <a:extLst>
              <a:ext uri="{FF2B5EF4-FFF2-40B4-BE49-F238E27FC236}">
                <a16:creationId xmlns:a16="http://schemas.microsoft.com/office/drawing/2014/main" id="{41A4669A-3758-FDA7-C3A1-A2FAB24BB481}"/>
              </a:ext>
            </a:extLst>
          </p:cNvPr>
          <p:cNvSpPr txBox="1"/>
          <p:nvPr/>
        </p:nvSpPr>
        <p:spPr>
          <a:xfrm>
            <a:off x="5917342" y="7254771"/>
            <a:ext cx="1296573" cy="369332"/>
          </a:xfrm>
          <a:prstGeom prst="rect">
            <a:avLst/>
          </a:prstGeom>
          <a:noFill/>
        </p:spPr>
        <p:txBody>
          <a:bodyPr wrap="none" rtlCol="0">
            <a:spAutoFit/>
          </a:bodyPr>
          <a:lstStyle/>
          <a:p>
            <a:r>
              <a:rPr lang="en-US" dirty="0"/>
              <a:t>confidential</a:t>
            </a:r>
          </a:p>
        </p:txBody>
      </p:sp>
      <p:sp>
        <p:nvSpPr>
          <p:cNvPr id="45" name="TextBox 44">
            <a:extLst>
              <a:ext uri="{FF2B5EF4-FFF2-40B4-BE49-F238E27FC236}">
                <a16:creationId xmlns:a16="http://schemas.microsoft.com/office/drawing/2014/main" id="{2C24A113-051B-A5F7-D777-DCD85272C0D2}"/>
              </a:ext>
            </a:extLst>
          </p:cNvPr>
          <p:cNvSpPr txBox="1"/>
          <p:nvPr/>
        </p:nvSpPr>
        <p:spPr>
          <a:xfrm>
            <a:off x="6250392" y="2424618"/>
            <a:ext cx="5652574" cy="830997"/>
          </a:xfrm>
          <a:prstGeom prst="rect">
            <a:avLst/>
          </a:prstGeom>
          <a:noFill/>
        </p:spPr>
        <p:txBody>
          <a:bodyPr wrap="square" rtlCol="0">
            <a:spAutoFit/>
          </a:bodyPr>
          <a:lstStyle/>
          <a:p>
            <a:pPr algn="ctr"/>
            <a:r>
              <a:rPr lang="en-US" sz="2400" b="1" dirty="0">
                <a:latin typeface="Helvetica" pitchFamily="2" charset="0"/>
                <a:cs typeface="Times New Roman" panose="02020603050405020304" pitchFamily="18" charset="0"/>
              </a:rPr>
              <a:t>HTPS* platform for </a:t>
            </a:r>
          </a:p>
          <a:p>
            <a:pPr algn="ctr"/>
            <a:r>
              <a:rPr lang="en-US" sz="2400" b="1" dirty="0">
                <a:latin typeface="Helvetica" pitchFamily="2" charset="0"/>
                <a:cs typeface="Times New Roman" panose="02020603050405020304" pitchFamily="18" charset="0"/>
              </a:rPr>
              <a:t>new compounds</a:t>
            </a:r>
          </a:p>
        </p:txBody>
      </p:sp>
      <p:sp>
        <p:nvSpPr>
          <p:cNvPr id="65" name="Title 19">
            <a:extLst>
              <a:ext uri="{FF2B5EF4-FFF2-40B4-BE49-F238E27FC236}">
                <a16:creationId xmlns:a16="http://schemas.microsoft.com/office/drawing/2014/main" id="{83769EA3-4D28-CCE4-C69C-DA8E2E59551C}"/>
              </a:ext>
            </a:extLst>
          </p:cNvPr>
          <p:cNvSpPr txBox="1">
            <a:spLocks/>
          </p:cNvSpPr>
          <p:nvPr/>
        </p:nvSpPr>
        <p:spPr>
          <a:xfrm>
            <a:off x="222069" y="190530"/>
            <a:ext cx="11680897" cy="775386"/>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35503B"/>
                </a:solidFill>
                <a:latin typeface="Helvetica" pitchFamily="2" charset="0"/>
              </a:rPr>
              <a:t>Where we are: Novel in-vitro platform to generate DC cells with X and Y agonists</a:t>
            </a:r>
          </a:p>
          <a:p>
            <a:pPr algn="ctr"/>
            <a:endParaRPr lang="en-US" dirty="0">
              <a:solidFill>
                <a:srgbClr val="35503B"/>
              </a:solidFill>
              <a:latin typeface="Helvetica" pitchFamily="2" charset="0"/>
            </a:endParaRPr>
          </a:p>
        </p:txBody>
      </p:sp>
      <p:pic>
        <p:nvPicPr>
          <p:cNvPr id="42" name="Picture 41">
            <a:extLst>
              <a:ext uri="{FF2B5EF4-FFF2-40B4-BE49-F238E27FC236}">
                <a16:creationId xmlns:a16="http://schemas.microsoft.com/office/drawing/2014/main" id="{1AC28BA7-EF34-7BEF-1AA9-30363249FA4C}"/>
              </a:ext>
            </a:extLst>
          </p:cNvPr>
          <p:cNvPicPr>
            <a:picLocks noChangeAspect="1"/>
          </p:cNvPicPr>
          <p:nvPr/>
        </p:nvPicPr>
        <p:blipFill rotWithShape="1">
          <a:blip r:embed="rId4">
            <a:clrChange>
              <a:clrFrom>
                <a:srgbClr val="818D9D"/>
              </a:clrFrom>
              <a:clrTo>
                <a:srgbClr val="818D9D">
                  <a:alpha val="0"/>
                </a:srgbClr>
              </a:clrTo>
            </a:clrChange>
          </a:blip>
          <a:srcRect l="892"/>
          <a:stretch/>
        </p:blipFill>
        <p:spPr>
          <a:xfrm>
            <a:off x="6764306" y="3236342"/>
            <a:ext cx="1889410" cy="1417348"/>
          </a:xfrm>
          <a:prstGeom prst="rect">
            <a:avLst/>
          </a:prstGeom>
        </p:spPr>
      </p:pic>
      <p:pic>
        <p:nvPicPr>
          <p:cNvPr id="43" name="Picture 42">
            <a:extLst>
              <a:ext uri="{FF2B5EF4-FFF2-40B4-BE49-F238E27FC236}">
                <a16:creationId xmlns:a16="http://schemas.microsoft.com/office/drawing/2014/main" id="{359BD228-BB51-369D-5582-B597ABBBC2D8}"/>
              </a:ext>
            </a:extLst>
          </p:cNvPr>
          <p:cNvPicPr>
            <a:picLocks noChangeAspect="1"/>
          </p:cNvPicPr>
          <p:nvPr/>
        </p:nvPicPr>
        <p:blipFill>
          <a:blip r:embed="rId5">
            <a:clrChange>
              <a:clrFrom>
                <a:srgbClr val="818D9B"/>
              </a:clrFrom>
              <a:clrTo>
                <a:srgbClr val="818D9B">
                  <a:alpha val="0"/>
                </a:srgbClr>
              </a:clrTo>
            </a:clrChange>
          </a:blip>
          <a:stretch>
            <a:fillRect/>
          </a:stretch>
        </p:blipFill>
        <p:spPr>
          <a:xfrm>
            <a:off x="8890345" y="3935952"/>
            <a:ext cx="2542842" cy="1435475"/>
          </a:xfrm>
          <a:prstGeom prst="rect">
            <a:avLst/>
          </a:prstGeom>
        </p:spPr>
      </p:pic>
      <p:pic>
        <p:nvPicPr>
          <p:cNvPr id="44" name="Picture 43">
            <a:extLst>
              <a:ext uri="{FF2B5EF4-FFF2-40B4-BE49-F238E27FC236}">
                <a16:creationId xmlns:a16="http://schemas.microsoft.com/office/drawing/2014/main" id="{6AF35BD1-C58D-5661-1D24-65EBA4DD2839}"/>
              </a:ext>
            </a:extLst>
          </p:cNvPr>
          <p:cNvPicPr>
            <a:picLocks noChangeAspect="1"/>
          </p:cNvPicPr>
          <p:nvPr/>
        </p:nvPicPr>
        <p:blipFill>
          <a:blip r:embed="rId6">
            <a:clrChange>
              <a:clrFrom>
                <a:srgbClr val="818D9D"/>
              </a:clrFrom>
              <a:clrTo>
                <a:srgbClr val="818D9D">
                  <a:alpha val="0"/>
                </a:srgbClr>
              </a:clrTo>
            </a:clrChange>
          </a:blip>
          <a:stretch>
            <a:fillRect/>
          </a:stretch>
        </p:blipFill>
        <p:spPr>
          <a:xfrm>
            <a:off x="6794247" y="4747260"/>
            <a:ext cx="1847111" cy="1361029"/>
          </a:xfrm>
          <a:prstGeom prst="rect">
            <a:avLst/>
          </a:prstGeom>
        </p:spPr>
      </p:pic>
      <p:grpSp>
        <p:nvGrpSpPr>
          <p:cNvPr id="67" name="Group 66">
            <a:extLst>
              <a:ext uri="{FF2B5EF4-FFF2-40B4-BE49-F238E27FC236}">
                <a16:creationId xmlns:a16="http://schemas.microsoft.com/office/drawing/2014/main" id="{514DD131-87F1-A28F-D31A-2D035439DC8A}"/>
              </a:ext>
            </a:extLst>
          </p:cNvPr>
          <p:cNvGrpSpPr/>
          <p:nvPr/>
        </p:nvGrpSpPr>
        <p:grpSpPr>
          <a:xfrm>
            <a:off x="80928" y="2772785"/>
            <a:ext cx="6136120" cy="3475102"/>
            <a:chOff x="519889" y="1826258"/>
            <a:chExt cx="6946940" cy="3934298"/>
          </a:xfrm>
        </p:grpSpPr>
        <p:grpSp>
          <p:nvGrpSpPr>
            <p:cNvPr id="68" name="Group 67">
              <a:extLst>
                <a:ext uri="{FF2B5EF4-FFF2-40B4-BE49-F238E27FC236}">
                  <a16:creationId xmlns:a16="http://schemas.microsoft.com/office/drawing/2014/main" id="{92DBF962-F8B2-DA7C-BFDE-30015072F82A}"/>
                </a:ext>
              </a:extLst>
            </p:cNvPr>
            <p:cNvGrpSpPr/>
            <p:nvPr/>
          </p:nvGrpSpPr>
          <p:grpSpPr>
            <a:xfrm>
              <a:off x="519889" y="1914851"/>
              <a:ext cx="6946940" cy="3845705"/>
              <a:chOff x="352297" y="1415207"/>
              <a:chExt cx="10690574" cy="5918127"/>
            </a:xfrm>
          </p:grpSpPr>
          <p:sp>
            <p:nvSpPr>
              <p:cNvPr id="76" name="Rounded Rectangle 75">
                <a:extLst>
                  <a:ext uri="{FF2B5EF4-FFF2-40B4-BE49-F238E27FC236}">
                    <a16:creationId xmlns:a16="http://schemas.microsoft.com/office/drawing/2014/main" id="{C60219EB-16CE-F55D-6233-0F6D7E82DF51}"/>
                  </a:ext>
                </a:extLst>
              </p:cNvPr>
              <p:cNvSpPr/>
              <p:nvPr/>
            </p:nvSpPr>
            <p:spPr>
              <a:xfrm>
                <a:off x="493818" y="4161958"/>
                <a:ext cx="10311842" cy="5039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AA7A37"/>
                    </a:solidFill>
                    <a:latin typeface="Helvetica" pitchFamily="2" charset="0"/>
                  </a:rPr>
                  <a:t>X marker</a:t>
                </a:r>
                <a:r>
                  <a:rPr lang="en-US" sz="1400" dirty="0">
                    <a:solidFill>
                      <a:schemeClr val="accent6">
                        <a:lumMod val="75000"/>
                      </a:schemeClr>
                    </a:solidFill>
                    <a:latin typeface="Helvetica" pitchFamily="2" charset="0"/>
                  </a:rPr>
                  <a:t>  </a:t>
                </a:r>
                <a:r>
                  <a:rPr lang="zh-CN" altLang="en-US" sz="1400" dirty="0">
                    <a:solidFill>
                      <a:schemeClr val="accent6">
                        <a:lumMod val="75000"/>
                      </a:schemeClr>
                    </a:solidFill>
                    <a:latin typeface="Helvetica" pitchFamily="2" charset="0"/>
                  </a:rPr>
                  <a:t>  </a:t>
                </a:r>
                <a:r>
                  <a:rPr lang="en-US" altLang="zh-CN" sz="1400" dirty="0">
                    <a:solidFill>
                      <a:schemeClr val="accent6">
                        <a:lumMod val="75000"/>
                      </a:schemeClr>
                    </a:solidFill>
                    <a:latin typeface="Helvetica" pitchFamily="2" charset="0"/>
                  </a:rPr>
                  <a:t>                 </a:t>
                </a:r>
                <a:r>
                  <a:rPr lang="zh-CN" altLang="en-US" sz="1400" dirty="0">
                    <a:solidFill>
                      <a:schemeClr val="accent6">
                        <a:lumMod val="75000"/>
                      </a:schemeClr>
                    </a:solidFill>
                    <a:latin typeface="Helvetica" pitchFamily="2" charset="0"/>
                  </a:rPr>
                  <a:t> </a:t>
                </a:r>
                <a:r>
                  <a:rPr lang="en-US" altLang="zh-CN" sz="1400" dirty="0">
                    <a:solidFill>
                      <a:schemeClr val="accent6">
                        <a:lumMod val="75000"/>
                      </a:schemeClr>
                    </a:solidFill>
                    <a:latin typeface="Helvetica" pitchFamily="2" charset="0"/>
                  </a:rPr>
                  <a:t>      </a:t>
                </a:r>
                <a:r>
                  <a:rPr lang="en-US" sz="1400" dirty="0">
                    <a:solidFill>
                      <a:srgbClr val="FF0000"/>
                    </a:solidFill>
                    <a:latin typeface="Helvetica" pitchFamily="2" charset="0"/>
                  </a:rPr>
                  <a:t>Y marker</a:t>
                </a:r>
                <a:r>
                  <a:rPr lang="en-US" sz="1400" dirty="0">
                    <a:solidFill>
                      <a:srgbClr val="ED1F78"/>
                    </a:solidFill>
                    <a:latin typeface="Helvetica" pitchFamily="2" charset="0"/>
                  </a:rPr>
                  <a:t>  </a:t>
                </a:r>
                <a:r>
                  <a:rPr lang="zh-CN" altLang="en-US" sz="1400" dirty="0">
                    <a:solidFill>
                      <a:srgbClr val="ED1F78"/>
                    </a:solidFill>
                    <a:latin typeface="Helvetica" pitchFamily="2" charset="0"/>
                  </a:rPr>
                  <a:t>       </a:t>
                </a:r>
                <a:r>
                  <a:rPr lang="en-US" altLang="zh-CN" sz="1400" dirty="0">
                    <a:solidFill>
                      <a:srgbClr val="ED1F78"/>
                    </a:solidFill>
                    <a:latin typeface="Helvetica" pitchFamily="2" charset="0"/>
                  </a:rPr>
                  <a:t>                 </a:t>
                </a:r>
                <a:r>
                  <a:rPr lang="zh-CN" altLang="en-US" sz="1400" dirty="0">
                    <a:solidFill>
                      <a:srgbClr val="ED1F78"/>
                    </a:solidFill>
                    <a:latin typeface="Helvetica" pitchFamily="2" charset="0"/>
                  </a:rPr>
                  <a:t> </a:t>
                </a:r>
                <a:r>
                  <a:rPr lang="en-US" altLang="zh-CN" sz="1400" dirty="0">
                    <a:solidFill>
                      <a:srgbClr val="ED1F78"/>
                    </a:solidFill>
                    <a:latin typeface="Helvetica" pitchFamily="2" charset="0"/>
                  </a:rPr>
                  <a:t> </a:t>
                </a:r>
                <a:r>
                  <a:rPr lang="en-US" sz="1400" dirty="0">
                    <a:solidFill>
                      <a:srgbClr val="00B050"/>
                    </a:solidFill>
                    <a:latin typeface="Helvetica" pitchFamily="2" charset="0"/>
                  </a:rPr>
                  <a:t>DC marker</a:t>
                </a:r>
              </a:p>
            </p:txBody>
          </p:sp>
          <p:sp>
            <p:nvSpPr>
              <p:cNvPr id="77" name="TextBox 76">
                <a:extLst>
                  <a:ext uri="{FF2B5EF4-FFF2-40B4-BE49-F238E27FC236}">
                    <a16:creationId xmlns:a16="http://schemas.microsoft.com/office/drawing/2014/main" id="{09A4671E-53DC-E371-A70C-6C044102719B}"/>
                  </a:ext>
                </a:extLst>
              </p:cNvPr>
              <p:cNvSpPr txBox="1"/>
              <p:nvPr/>
            </p:nvSpPr>
            <p:spPr>
              <a:xfrm>
                <a:off x="1245409" y="6907062"/>
                <a:ext cx="2471868" cy="426272"/>
              </a:xfrm>
              <a:prstGeom prst="rect">
                <a:avLst/>
              </a:prstGeom>
              <a:noFill/>
            </p:spPr>
            <p:txBody>
              <a:bodyPr wrap="square" rtlCol="0">
                <a:spAutoFit/>
              </a:bodyPr>
              <a:lstStyle/>
              <a:p>
                <a:r>
                  <a:rPr lang="en-US" sz="1200" dirty="0">
                    <a:latin typeface="Helvetica" pitchFamily="2" charset="0"/>
                    <a:cs typeface="Arial" panose="020B0604020202020204" pitchFamily="34" charset="0"/>
                  </a:rPr>
                  <a:t>CONT  </a:t>
                </a:r>
                <a:r>
                  <a:rPr lang="en-US" sz="1200" dirty="0">
                    <a:solidFill>
                      <a:srgbClr val="AA7A37"/>
                    </a:solidFill>
                    <a:latin typeface="Helvetica" pitchFamily="2" charset="0"/>
                    <a:cs typeface="Arial" panose="020B0604020202020204" pitchFamily="34" charset="0"/>
                  </a:rPr>
                  <a:t>X</a:t>
                </a:r>
                <a:r>
                  <a:rPr lang="en-US" sz="1200" dirty="0">
                    <a:solidFill>
                      <a:schemeClr val="accent6">
                        <a:lumMod val="75000"/>
                      </a:schemeClr>
                    </a:solidFill>
                    <a:latin typeface="Helvetica" pitchFamily="2" charset="0"/>
                    <a:cs typeface="Arial" panose="020B0604020202020204" pitchFamily="34" charset="0"/>
                  </a:rPr>
                  <a:t>   </a:t>
                </a:r>
                <a:r>
                  <a:rPr lang="en-US" sz="1200" dirty="0">
                    <a:solidFill>
                      <a:srgbClr val="FF0000"/>
                    </a:solidFill>
                    <a:latin typeface="Helvetica" pitchFamily="2" charset="0"/>
                    <a:cs typeface="Arial" panose="020B0604020202020204" pitchFamily="34" charset="0"/>
                  </a:rPr>
                  <a:t>Y</a:t>
                </a:r>
                <a:r>
                  <a:rPr lang="en-US" sz="1200" dirty="0">
                    <a:solidFill>
                      <a:srgbClr val="ED1F78"/>
                    </a:solidFill>
                    <a:latin typeface="Helvetica" pitchFamily="2" charset="0"/>
                    <a:cs typeface="Arial" panose="020B0604020202020204" pitchFamily="34" charset="0"/>
                  </a:rPr>
                  <a:t> </a:t>
                </a:r>
                <a:r>
                  <a:rPr lang="en-US" sz="1200" dirty="0">
                    <a:latin typeface="Helvetica" pitchFamily="2" charset="0"/>
                    <a:cs typeface="Arial" panose="020B0604020202020204" pitchFamily="34" charset="0"/>
                  </a:rPr>
                  <a:t>  </a:t>
                </a:r>
                <a:r>
                  <a:rPr lang="en-US" sz="1200" dirty="0">
                    <a:solidFill>
                      <a:srgbClr val="AA7A37"/>
                    </a:solidFill>
                    <a:latin typeface="Helvetica" pitchFamily="2" charset="0"/>
                    <a:cs typeface="Arial" panose="020B0604020202020204" pitchFamily="34" charset="0"/>
                  </a:rPr>
                  <a:t>X</a:t>
                </a:r>
                <a:r>
                  <a:rPr lang="en-US" sz="1200" dirty="0">
                    <a:latin typeface="Helvetica" pitchFamily="2" charset="0"/>
                    <a:cs typeface="Arial" panose="020B0604020202020204" pitchFamily="34" charset="0"/>
                  </a:rPr>
                  <a:t>+</a:t>
                </a:r>
                <a:r>
                  <a:rPr lang="en-US" sz="1200" dirty="0">
                    <a:solidFill>
                      <a:srgbClr val="ED1F78"/>
                    </a:solidFill>
                    <a:latin typeface="Helvetica" pitchFamily="2" charset="0"/>
                    <a:cs typeface="Arial" panose="020B0604020202020204" pitchFamily="34" charset="0"/>
                  </a:rPr>
                  <a:t>Y</a:t>
                </a:r>
              </a:p>
            </p:txBody>
          </p:sp>
          <p:pic>
            <p:nvPicPr>
              <p:cNvPr id="78" name="Picture 77">
                <a:extLst>
                  <a:ext uri="{FF2B5EF4-FFF2-40B4-BE49-F238E27FC236}">
                    <a16:creationId xmlns:a16="http://schemas.microsoft.com/office/drawing/2014/main" id="{AB5A2DFF-0EF4-DDCF-6495-6001F18711D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58421" y="4681169"/>
                <a:ext cx="2400298" cy="2336802"/>
              </a:xfrm>
              <a:prstGeom prst="rect">
                <a:avLst/>
              </a:prstGeom>
            </p:spPr>
          </p:pic>
          <p:pic>
            <p:nvPicPr>
              <p:cNvPr id="79" name="Picture 78">
                <a:extLst>
                  <a:ext uri="{FF2B5EF4-FFF2-40B4-BE49-F238E27FC236}">
                    <a16:creationId xmlns:a16="http://schemas.microsoft.com/office/drawing/2014/main" id="{5B531B2E-14B7-E073-73A1-54C5417FAB0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166301" y="4617826"/>
                <a:ext cx="2362199" cy="2387603"/>
              </a:xfrm>
              <a:prstGeom prst="rect">
                <a:avLst/>
              </a:prstGeom>
            </p:spPr>
          </p:pic>
          <p:pic>
            <p:nvPicPr>
              <p:cNvPr id="80" name="Picture 79">
                <a:extLst>
                  <a:ext uri="{FF2B5EF4-FFF2-40B4-BE49-F238E27FC236}">
                    <a16:creationId xmlns:a16="http://schemas.microsoft.com/office/drawing/2014/main" id="{EAEC0B76-5966-9A2A-CB38-73C55A4B849C}"/>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336078" y="4473831"/>
                <a:ext cx="2400298" cy="2536400"/>
              </a:xfrm>
              <a:prstGeom prst="rect">
                <a:avLst/>
              </a:prstGeom>
            </p:spPr>
          </p:pic>
          <p:sp>
            <p:nvSpPr>
              <p:cNvPr id="81" name="TextBox 80">
                <a:extLst>
                  <a:ext uri="{FF2B5EF4-FFF2-40B4-BE49-F238E27FC236}">
                    <a16:creationId xmlns:a16="http://schemas.microsoft.com/office/drawing/2014/main" id="{D128FAC2-F91E-9124-09C1-E1B61C2DE8CA}"/>
                  </a:ext>
                </a:extLst>
              </p:cNvPr>
              <p:cNvSpPr txBox="1"/>
              <p:nvPr/>
            </p:nvSpPr>
            <p:spPr>
              <a:xfrm>
                <a:off x="4487140" y="6899228"/>
                <a:ext cx="2708537" cy="426272"/>
              </a:xfrm>
              <a:prstGeom prst="rect">
                <a:avLst/>
              </a:prstGeom>
              <a:noFill/>
            </p:spPr>
            <p:txBody>
              <a:bodyPr wrap="square" rtlCol="0">
                <a:spAutoFit/>
              </a:bodyPr>
              <a:lstStyle/>
              <a:p>
                <a:r>
                  <a:rPr lang="en-US" sz="1200" dirty="0">
                    <a:latin typeface="Helvetica" pitchFamily="2" charset="0"/>
                    <a:cs typeface="Arial" panose="020B0604020202020204" pitchFamily="34" charset="0"/>
                  </a:rPr>
                  <a:t>CONT  </a:t>
                </a:r>
                <a:r>
                  <a:rPr lang="en-US" sz="1200" dirty="0">
                    <a:solidFill>
                      <a:srgbClr val="AA7A37"/>
                    </a:solidFill>
                    <a:latin typeface="Helvetica" pitchFamily="2" charset="0"/>
                    <a:cs typeface="Arial" panose="020B0604020202020204" pitchFamily="34" charset="0"/>
                  </a:rPr>
                  <a:t>X</a:t>
                </a:r>
                <a:r>
                  <a:rPr lang="en-US" sz="1200" dirty="0">
                    <a:solidFill>
                      <a:schemeClr val="accent6">
                        <a:lumMod val="75000"/>
                      </a:schemeClr>
                    </a:solidFill>
                    <a:latin typeface="Helvetica" pitchFamily="2" charset="0"/>
                    <a:cs typeface="Arial" panose="020B0604020202020204" pitchFamily="34" charset="0"/>
                  </a:rPr>
                  <a:t>  </a:t>
                </a:r>
                <a:r>
                  <a:rPr lang="en-US" sz="1200" dirty="0">
                    <a:solidFill>
                      <a:srgbClr val="FF0000"/>
                    </a:solidFill>
                    <a:latin typeface="Helvetica" pitchFamily="2" charset="0"/>
                    <a:cs typeface="Arial" panose="020B0604020202020204" pitchFamily="34" charset="0"/>
                  </a:rPr>
                  <a:t>Y</a:t>
                </a:r>
                <a:r>
                  <a:rPr lang="en-US" sz="1200" dirty="0">
                    <a:solidFill>
                      <a:srgbClr val="ED1F78"/>
                    </a:solidFill>
                    <a:latin typeface="Helvetica" pitchFamily="2" charset="0"/>
                    <a:cs typeface="Arial" panose="020B0604020202020204" pitchFamily="34" charset="0"/>
                  </a:rPr>
                  <a:t> </a:t>
                </a:r>
                <a:r>
                  <a:rPr lang="en-US" sz="1200" dirty="0">
                    <a:latin typeface="Helvetica" pitchFamily="2" charset="0"/>
                    <a:cs typeface="Arial" panose="020B0604020202020204" pitchFamily="34" charset="0"/>
                  </a:rPr>
                  <a:t>  </a:t>
                </a:r>
                <a:r>
                  <a:rPr lang="en-US" sz="1200" dirty="0">
                    <a:solidFill>
                      <a:srgbClr val="AA7A37"/>
                    </a:solidFill>
                    <a:latin typeface="Helvetica" pitchFamily="2" charset="0"/>
                    <a:cs typeface="Arial" panose="020B0604020202020204" pitchFamily="34" charset="0"/>
                  </a:rPr>
                  <a:t>X</a:t>
                </a:r>
                <a:r>
                  <a:rPr lang="en-US" sz="1200" dirty="0">
                    <a:latin typeface="Helvetica" pitchFamily="2" charset="0"/>
                    <a:cs typeface="Arial" panose="020B0604020202020204" pitchFamily="34" charset="0"/>
                  </a:rPr>
                  <a:t>+</a:t>
                </a:r>
                <a:r>
                  <a:rPr lang="en-US" sz="1200" dirty="0">
                    <a:solidFill>
                      <a:srgbClr val="ED1F78"/>
                    </a:solidFill>
                    <a:latin typeface="Helvetica" pitchFamily="2" charset="0"/>
                    <a:cs typeface="Arial" panose="020B0604020202020204" pitchFamily="34" charset="0"/>
                  </a:rPr>
                  <a:t>Y</a:t>
                </a:r>
              </a:p>
            </p:txBody>
          </p:sp>
          <p:sp>
            <p:nvSpPr>
              <p:cNvPr id="82" name="TextBox 81">
                <a:extLst>
                  <a:ext uri="{FF2B5EF4-FFF2-40B4-BE49-F238E27FC236}">
                    <a16:creationId xmlns:a16="http://schemas.microsoft.com/office/drawing/2014/main" id="{7A8C82C7-A2C7-FDBF-41A8-C716FF9F0ED3}"/>
                  </a:ext>
                </a:extLst>
              </p:cNvPr>
              <p:cNvSpPr txBox="1"/>
              <p:nvPr/>
            </p:nvSpPr>
            <p:spPr>
              <a:xfrm>
                <a:off x="7678403" y="6902275"/>
                <a:ext cx="2530555" cy="426272"/>
              </a:xfrm>
              <a:prstGeom prst="rect">
                <a:avLst/>
              </a:prstGeom>
              <a:noFill/>
            </p:spPr>
            <p:txBody>
              <a:bodyPr wrap="square" rtlCol="0">
                <a:spAutoFit/>
              </a:bodyPr>
              <a:lstStyle/>
              <a:p>
                <a:r>
                  <a:rPr lang="en-US" sz="1200" dirty="0">
                    <a:latin typeface="Helvetica" pitchFamily="2" charset="0"/>
                    <a:cs typeface="Arial" panose="020B0604020202020204" pitchFamily="34" charset="0"/>
                  </a:rPr>
                  <a:t>CONT  </a:t>
                </a:r>
                <a:r>
                  <a:rPr lang="en-US" sz="1200" dirty="0">
                    <a:solidFill>
                      <a:srgbClr val="AA7A37"/>
                    </a:solidFill>
                    <a:latin typeface="Helvetica" pitchFamily="2" charset="0"/>
                    <a:cs typeface="Arial" panose="020B0604020202020204" pitchFamily="34" charset="0"/>
                  </a:rPr>
                  <a:t>X</a:t>
                </a:r>
                <a:r>
                  <a:rPr lang="en-US" sz="1200" dirty="0">
                    <a:solidFill>
                      <a:schemeClr val="accent6">
                        <a:lumMod val="75000"/>
                      </a:schemeClr>
                    </a:solidFill>
                    <a:latin typeface="Helvetica" pitchFamily="2" charset="0"/>
                    <a:cs typeface="Arial" panose="020B0604020202020204" pitchFamily="34" charset="0"/>
                  </a:rPr>
                  <a:t>   </a:t>
                </a:r>
                <a:r>
                  <a:rPr lang="en-US" sz="1200" dirty="0">
                    <a:solidFill>
                      <a:srgbClr val="FF0000"/>
                    </a:solidFill>
                    <a:latin typeface="Helvetica" pitchFamily="2" charset="0"/>
                    <a:cs typeface="Arial" panose="020B0604020202020204" pitchFamily="34" charset="0"/>
                  </a:rPr>
                  <a:t>Y</a:t>
                </a:r>
                <a:r>
                  <a:rPr lang="en-US" sz="1200" dirty="0">
                    <a:solidFill>
                      <a:srgbClr val="ED1F78"/>
                    </a:solidFill>
                    <a:latin typeface="Helvetica" pitchFamily="2" charset="0"/>
                    <a:cs typeface="Arial" panose="020B0604020202020204" pitchFamily="34" charset="0"/>
                  </a:rPr>
                  <a:t> </a:t>
                </a:r>
                <a:r>
                  <a:rPr lang="en-US" sz="1200" dirty="0">
                    <a:latin typeface="Helvetica" pitchFamily="2" charset="0"/>
                    <a:cs typeface="Arial" panose="020B0604020202020204" pitchFamily="34" charset="0"/>
                  </a:rPr>
                  <a:t>  </a:t>
                </a:r>
                <a:r>
                  <a:rPr lang="en-US" sz="1200" dirty="0">
                    <a:solidFill>
                      <a:srgbClr val="AA7A37"/>
                    </a:solidFill>
                    <a:latin typeface="Helvetica" pitchFamily="2" charset="0"/>
                    <a:cs typeface="Arial" panose="020B0604020202020204" pitchFamily="34" charset="0"/>
                  </a:rPr>
                  <a:t>X</a:t>
                </a:r>
                <a:r>
                  <a:rPr lang="en-US" sz="1200" dirty="0">
                    <a:latin typeface="Helvetica" pitchFamily="2" charset="0"/>
                    <a:cs typeface="Arial" panose="020B0604020202020204" pitchFamily="34" charset="0"/>
                  </a:rPr>
                  <a:t>+</a:t>
                </a:r>
                <a:r>
                  <a:rPr lang="en-US" sz="1200" dirty="0">
                    <a:solidFill>
                      <a:srgbClr val="FF0000"/>
                    </a:solidFill>
                    <a:latin typeface="Helvetica" pitchFamily="2" charset="0"/>
                    <a:cs typeface="Arial" panose="020B0604020202020204" pitchFamily="34" charset="0"/>
                  </a:rPr>
                  <a:t>Y</a:t>
                </a:r>
              </a:p>
            </p:txBody>
          </p:sp>
          <p:sp>
            <p:nvSpPr>
              <p:cNvPr id="83" name="TextBox 82">
                <a:extLst>
                  <a:ext uri="{FF2B5EF4-FFF2-40B4-BE49-F238E27FC236}">
                    <a16:creationId xmlns:a16="http://schemas.microsoft.com/office/drawing/2014/main" id="{6FBD67AF-123A-1D52-3B35-EECDAE7F6663}"/>
                  </a:ext>
                </a:extLst>
              </p:cNvPr>
              <p:cNvSpPr txBox="1"/>
              <p:nvPr/>
            </p:nvSpPr>
            <p:spPr>
              <a:xfrm>
                <a:off x="2898202" y="1415207"/>
                <a:ext cx="2055375" cy="710453"/>
              </a:xfrm>
              <a:prstGeom prst="rect">
                <a:avLst/>
              </a:prstGeom>
              <a:noFill/>
            </p:spPr>
            <p:txBody>
              <a:bodyPr wrap="none" rtlCol="0">
                <a:spAutoFit/>
              </a:bodyPr>
              <a:lstStyle/>
              <a:p>
                <a:pPr algn="ctr"/>
                <a:r>
                  <a:rPr lang="en-US" sz="1200" dirty="0">
                    <a:solidFill>
                      <a:srgbClr val="AA7A37"/>
                    </a:solidFill>
                    <a:latin typeface="Helvetica" pitchFamily="2" charset="0"/>
                  </a:rPr>
                  <a:t>Target X </a:t>
                </a:r>
                <a:r>
                  <a:rPr lang="en-US" sz="1200" dirty="0">
                    <a:latin typeface="Helvetica" pitchFamily="2" charset="0"/>
                  </a:rPr>
                  <a:t>agonist </a:t>
                </a:r>
              </a:p>
              <a:p>
                <a:pPr algn="ctr"/>
                <a:r>
                  <a:rPr lang="en-US" sz="1200" dirty="0">
                    <a:solidFill>
                      <a:srgbClr val="FF0000"/>
                    </a:solidFill>
                    <a:latin typeface="Helvetica" pitchFamily="2" charset="0"/>
                  </a:rPr>
                  <a:t>Target Y </a:t>
                </a:r>
                <a:r>
                  <a:rPr lang="en-US" sz="1200" dirty="0">
                    <a:latin typeface="Helvetica" pitchFamily="2" charset="0"/>
                  </a:rPr>
                  <a:t>agonist</a:t>
                </a:r>
              </a:p>
            </p:txBody>
          </p:sp>
          <p:pic>
            <p:nvPicPr>
              <p:cNvPr id="84" name="Picture 83">
                <a:extLst>
                  <a:ext uri="{FF2B5EF4-FFF2-40B4-BE49-F238E27FC236}">
                    <a16:creationId xmlns:a16="http://schemas.microsoft.com/office/drawing/2014/main" id="{EC2B659A-AC57-4351-C000-0451743D8BE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352297" y="2509298"/>
                <a:ext cx="795645" cy="196571"/>
              </a:xfrm>
              <a:prstGeom prst="rect">
                <a:avLst/>
              </a:prstGeom>
            </p:spPr>
          </p:pic>
          <p:sp>
            <p:nvSpPr>
              <p:cNvPr id="85" name="TextBox 84">
                <a:extLst>
                  <a:ext uri="{FF2B5EF4-FFF2-40B4-BE49-F238E27FC236}">
                    <a16:creationId xmlns:a16="http://schemas.microsoft.com/office/drawing/2014/main" id="{DA48450C-227D-5374-9DBD-B5B9FB1E69CB}"/>
                  </a:ext>
                </a:extLst>
              </p:cNvPr>
              <p:cNvSpPr txBox="1"/>
              <p:nvPr/>
            </p:nvSpPr>
            <p:spPr>
              <a:xfrm>
                <a:off x="1088400" y="2350694"/>
                <a:ext cx="3048145" cy="473635"/>
              </a:xfrm>
              <a:prstGeom prst="rect">
                <a:avLst/>
              </a:prstGeom>
              <a:noFill/>
            </p:spPr>
            <p:txBody>
              <a:bodyPr wrap="square" rtlCol="0">
                <a:spAutoFit/>
              </a:bodyPr>
              <a:lstStyle/>
              <a:p>
                <a:r>
                  <a:rPr lang="en-US" sz="1400" dirty="0">
                    <a:latin typeface="Helvetica" pitchFamily="2" charset="0"/>
                    <a:cs typeface="Arial" panose="020B0604020202020204" pitchFamily="34" charset="0"/>
                  </a:rPr>
                  <a:t>DC progenitor</a:t>
                </a:r>
              </a:p>
            </p:txBody>
          </p:sp>
          <p:cxnSp>
            <p:nvCxnSpPr>
              <p:cNvPr id="86" name="Straight Arrow Connector 85">
                <a:extLst>
                  <a:ext uri="{FF2B5EF4-FFF2-40B4-BE49-F238E27FC236}">
                    <a16:creationId xmlns:a16="http://schemas.microsoft.com/office/drawing/2014/main" id="{8BB08BDB-556B-6220-E7A9-6F82FDBB7384}"/>
                  </a:ext>
                </a:extLst>
              </p:cNvPr>
              <p:cNvCxnSpPr>
                <a:cxnSpLocks/>
              </p:cNvCxnSpPr>
              <p:nvPr/>
            </p:nvCxnSpPr>
            <p:spPr>
              <a:xfrm>
                <a:off x="3331339" y="2218026"/>
                <a:ext cx="1213830" cy="188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18B4BA9B-CC3E-B0EB-B5EB-93B3DB4854CA}"/>
                  </a:ext>
                </a:extLst>
              </p:cNvPr>
              <p:cNvGrpSpPr/>
              <p:nvPr/>
            </p:nvGrpSpPr>
            <p:grpSpPr>
              <a:xfrm>
                <a:off x="966525" y="1444886"/>
                <a:ext cx="1599785" cy="714825"/>
                <a:chOff x="884653" y="3263634"/>
                <a:chExt cx="2770759" cy="1238046"/>
              </a:xfrm>
            </p:grpSpPr>
            <p:pic>
              <p:nvPicPr>
                <p:cNvPr id="90" name="Picture 89">
                  <a:extLst>
                    <a:ext uri="{FF2B5EF4-FFF2-40B4-BE49-F238E27FC236}">
                      <a16:creationId xmlns:a16="http://schemas.microsoft.com/office/drawing/2014/main" id="{BB1F3C47-BA65-C0D7-2A0A-58794236113E}"/>
                    </a:ext>
                  </a:extLst>
                </p:cNvPr>
                <p:cNvPicPr>
                  <a:picLocks noChangeAspect="1"/>
                </p:cNvPicPr>
                <p:nvPr/>
              </p:nvPicPr>
              <p:blipFill>
                <a:blip r:embed="rId12"/>
                <a:stretch>
                  <a:fillRect/>
                </a:stretch>
              </p:blipFill>
              <p:spPr>
                <a:xfrm>
                  <a:off x="884653" y="3263634"/>
                  <a:ext cx="2608355" cy="150482"/>
                </a:xfrm>
                <a:prstGeom prst="rect">
                  <a:avLst/>
                </a:prstGeom>
              </p:spPr>
            </p:pic>
            <p:pic>
              <p:nvPicPr>
                <p:cNvPr id="91" name="Picture 90">
                  <a:extLst>
                    <a:ext uri="{FF2B5EF4-FFF2-40B4-BE49-F238E27FC236}">
                      <a16:creationId xmlns:a16="http://schemas.microsoft.com/office/drawing/2014/main" id="{5B1641F1-EF43-87AE-30AA-D1FCC25FF01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149129" y="3578492"/>
                  <a:ext cx="1013223" cy="250326"/>
                </a:xfrm>
                <a:prstGeom prst="rect">
                  <a:avLst/>
                </a:prstGeom>
              </p:spPr>
            </p:pic>
            <p:pic>
              <p:nvPicPr>
                <p:cNvPr id="92" name="Picture 91">
                  <a:extLst>
                    <a:ext uri="{FF2B5EF4-FFF2-40B4-BE49-F238E27FC236}">
                      <a16:creationId xmlns:a16="http://schemas.microsoft.com/office/drawing/2014/main" id="{A2BEA30A-5D27-ECFC-7B0D-DAE410C35B7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249398" y="3479958"/>
                  <a:ext cx="1013223" cy="250326"/>
                </a:xfrm>
                <a:prstGeom prst="rect">
                  <a:avLst/>
                </a:prstGeom>
              </p:spPr>
            </p:pic>
            <p:pic>
              <p:nvPicPr>
                <p:cNvPr id="93" name="Picture 92">
                  <a:extLst>
                    <a:ext uri="{FF2B5EF4-FFF2-40B4-BE49-F238E27FC236}">
                      <a16:creationId xmlns:a16="http://schemas.microsoft.com/office/drawing/2014/main" id="{E94C3223-0749-826E-8D1A-1D25CB590D0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784795" y="3914827"/>
                  <a:ext cx="1013223" cy="250326"/>
                </a:xfrm>
                <a:prstGeom prst="rect">
                  <a:avLst/>
                </a:prstGeom>
              </p:spPr>
            </p:pic>
            <p:pic>
              <p:nvPicPr>
                <p:cNvPr id="94" name="Picture 93">
                  <a:extLst>
                    <a:ext uri="{FF2B5EF4-FFF2-40B4-BE49-F238E27FC236}">
                      <a16:creationId xmlns:a16="http://schemas.microsoft.com/office/drawing/2014/main" id="{73870272-0AFA-19CA-B888-A7DC148053E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1219906" y="4251354"/>
                  <a:ext cx="1013223" cy="250326"/>
                </a:xfrm>
                <a:prstGeom prst="rect">
                  <a:avLst/>
                </a:prstGeom>
              </p:spPr>
            </p:pic>
            <p:pic>
              <p:nvPicPr>
                <p:cNvPr id="95" name="Picture 94">
                  <a:extLst>
                    <a:ext uri="{FF2B5EF4-FFF2-40B4-BE49-F238E27FC236}">
                      <a16:creationId xmlns:a16="http://schemas.microsoft.com/office/drawing/2014/main" id="{446F35CB-A8DC-B657-DC16-74EB6470E1F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24" b="91667" l="3971" r="96324">
                              <a14:foregroundMark x1="6912" y1="52381" x2="3971" y2="54167"/>
                              <a14:foregroundMark x1="87794" y1="64286" x2="90441" y2="64286"/>
                              <a14:foregroundMark x1="91176" y1="62500" x2="94559" y2="59524"/>
                              <a14:foregroundMark x1="96324" y1="55952" x2="96324" y2="55952"/>
                              <a14:foregroundMark x1="62500" y1="91667" x2="62500" y2="91667"/>
                            </a14:backgroundRemoval>
                          </a14:imgEffect>
                        </a14:imgLayer>
                      </a14:imgProps>
                    </a:ext>
                  </a:extLst>
                </a:blip>
                <a:stretch>
                  <a:fillRect/>
                </a:stretch>
              </p:blipFill>
              <p:spPr>
                <a:xfrm>
                  <a:off x="2642189" y="4186430"/>
                  <a:ext cx="1013223" cy="250326"/>
                </a:xfrm>
                <a:prstGeom prst="rect">
                  <a:avLst/>
                </a:prstGeom>
              </p:spPr>
            </p:pic>
          </p:grpSp>
          <p:sp>
            <p:nvSpPr>
              <p:cNvPr id="88" name="TextBox 87">
                <a:extLst>
                  <a:ext uri="{FF2B5EF4-FFF2-40B4-BE49-F238E27FC236}">
                    <a16:creationId xmlns:a16="http://schemas.microsoft.com/office/drawing/2014/main" id="{CDFEBAA6-36AE-43E1-FF39-D3B5DFABA250}"/>
                  </a:ext>
                </a:extLst>
              </p:cNvPr>
              <p:cNvSpPr txBox="1"/>
              <p:nvPr/>
            </p:nvSpPr>
            <p:spPr>
              <a:xfrm>
                <a:off x="7808343" y="1966173"/>
                <a:ext cx="3234528" cy="426271"/>
              </a:xfrm>
              <a:prstGeom prst="rect">
                <a:avLst/>
              </a:prstGeom>
              <a:noFill/>
            </p:spPr>
            <p:txBody>
              <a:bodyPr wrap="none" rtlCol="0">
                <a:spAutoFit/>
              </a:bodyPr>
              <a:lstStyle/>
              <a:p>
                <a:r>
                  <a:rPr lang="en-US" sz="1200" i="1" dirty="0">
                    <a:latin typeface="Helvetica" pitchFamily="2" charset="0"/>
                    <a:cs typeface="Arial" panose="020B0604020202020204" pitchFamily="34" charset="0"/>
                  </a:rPr>
                  <a:t>Robust DC gene expression</a:t>
                </a:r>
              </a:p>
            </p:txBody>
          </p:sp>
          <p:sp>
            <p:nvSpPr>
              <p:cNvPr id="89" name="TextBox 88">
                <a:extLst>
                  <a:ext uri="{FF2B5EF4-FFF2-40B4-BE49-F238E27FC236}">
                    <a16:creationId xmlns:a16="http://schemas.microsoft.com/office/drawing/2014/main" id="{B6F86FB3-B105-D7EF-7E17-F0B0C16934E5}"/>
                  </a:ext>
                </a:extLst>
              </p:cNvPr>
              <p:cNvSpPr txBox="1"/>
              <p:nvPr/>
            </p:nvSpPr>
            <p:spPr>
              <a:xfrm>
                <a:off x="7808341" y="1553705"/>
                <a:ext cx="2578348" cy="426271"/>
              </a:xfrm>
              <a:prstGeom prst="rect">
                <a:avLst/>
              </a:prstGeom>
              <a:noFill/>
            </p:spPr>
            <p:txBody>
              <a:bodyPr wrap="none" rtlCol="0">
                <a:spAutoFit/>
              </a:bodyPr>
              <a:lstStyle/>
              <a:p>
                <a:r>
                  <a:rPr lang="en-US" sz="1200" i="1" dirty="0">
                    <a:latin typeface="Helvetica" pitchFamily="2" charset="0"/>
                    <a:cs typeface="Arial" panose="020B0604020202020204" pitchFamily="34" charset="0"/>
                  </a:rPr>
                  <a:t>Robust DC expansion</a:t>
                </a:r>
              </a:p>
            </p:txBody>
          </p:sp>
        </p:grpSp>
        <p:pic>
          <p:nvPicPr>
            <p:cNvPr id="69" name="Picture 68">
              <a:extLst>
                <a:ext uri="{FF2B5EF4-FFF2-40B4-BE49-F238E27FC236}">
                  <a16:creationId xmlns:a16="http://schemas.microsoft.com/office/drawing/2014/main" id="{30F0DFB1-F570-A9B1-40EF-9FBEB040E9F9}"/>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1667" l="1739" r="99783">
                          <a14:foregroundMark x1="6304" y1="47500" x2="6304" y2="47500"/>
                          <a14:foregroundMark x1="90652" y1="52917" x2="90652" y2="52917"/>
                          <a14:foregroundMark x1="92826" y1="44583" x2="92826" y2="44583"/>
                          <a14:foregroundMark x1="94348" y1="49583" x2="94348" y2="49583"/>
                          <a14:foregroundMark x1="22826" y1="92083" x2="22826" y2="92083"/>
                          <a14:foregroundMark x1="76739" y1="92083" x2="76739" y2="92083"/>
                          <a14:foregroundMark x1="99783" y1="52083" x2="99783" y2="52083"/>
                          <a14:foregroundMark x1="1739" y1="52083" x2="1739" y2="52083"/>
                          <a14:backgroundMark x1="0" y1="52500" x2="0" y2="52500"/>
                          <a14:backgroundMark x1="435" y1="53333" x2="435" y2="53333"/>
                          <a14:backgroundMark x1="435" y1="53750" x2="435" y2="53750"/>
                          <a14:backgroundMark x1="435" y1="53750" x2="435" y2="53750"/>
                          <a14:backgroundMark x1="435" y1="53750" x2="435" y2="53750"/>
                        </a14:backgroundRemoval>
                      </a14:imgEffect>
                    </a14:imgLayer>
                  </a14:imgProps>
                </a:ext>
              </a:extLst>
            </a:blip>
            <a:stretch>
              <a:fillRect/>
            </a:stretch>
          </p:blipFill>
          <p:spPr>
            <a:xfrm rot="1268881">
              <a:off x="3320040" y="2621172"/>
              <a:ext cx="410035" cy="213931"/>
            </a:xfrm>
            <a:prstGeom prst="rect">
              <a:avLst/>
            </a:prstGeom>
          </p:spPr>
        </p:pic>
        <p:sp>
          <p:nvSpPr>
            <p:cNvPr id="70" name="TextBox 69">
              <a:extLst>
                <a:ext uri="{FF2B5EF4-FFF2-40B4-BE49-F238E27FC236}">
                  <a16:creationId xmlns:a16="http://schemas.microsoft.com/office/drawing/2014/main" id="{ED443576-3B96-D35C-F0B9-83F1CAE5F89B}"/>
                </a:ext>
              </a:extLst>
            </p:cNvPr>
            <p:cNvSpPr txBox="1"/>
            <p:nvPr/>
          </p:nvSpPr>
          <p:spPr>
            <a:xfrm>
              <a:off x="3457303" y="2592354"/>
              <a:ext cx="2873162" cy="307777"/>
            </a:xfrm>
            <a:prstGeom prst="rect">
              <a:avLst/>
            </a:prstGeom>
            <a:noFill/>
          </p:spPr>
          <p:txBody>
            <a:bodyPr wrap="square" rtlCol="0">
              <a:spAutoFit/>
            </a:bodyPr>
            <a:lstStyle/>
            <a:p>
              <a:pPr algn="ctr"/>
              <a:r>
                <a:rPr lang="en-US" sz="1400" dirty="0">
                  <a:latin typeface="Helvetica" pitchFamily="2" charset="0"/>
                  <a:cs typeface="Arial" panose="020B0604020202020204" pitchFamily="34" charset="0"/>
                </a:rPr>
                <a:t>Proliferating DC progenitor</a:t>
              </a:r>
            </a:p>
          </p:txBody>
        </p:sp>
        <p:grpSp>
          <p:nvGrpSpPr>
            <p:cNvPr id="71" name="Group 70">
              <a:extLst>
                <a:ext uri="{FF2B5EF4-FFF2-40B4-BE49-F238E27FC236}">
                  <a16:creationId xmlns:a16="http://schemas.microsoft.com/office/drawing/2014/main" id="{98A6F11A-7D43-CAFC-83A4-1E81926F3344}"/>
                </a:ext>
              </a:extLst>
            </p:cNvPr>
            <p:cNvGrpSpPr/>
            <p:nvPr/>
          </p:nvGrpSpPr>
          <p:grpSpPr>
            <a:xfrm>
              <a:off x="3741682" y="1826258"/>
              <a:ext cx="1406667" cy="755648"/>
              <a:chOff x="6096000" y="3092624"/>
              <a:chExt cx="2094236" cy="1125003"/>
            </a:xfrm>
          </p:grpSpPr>
          <p:pic>
            <p:nvPicPr>
              <p:cNvPr id="72" name="Picture 71">
                <a:extLst>
                  <a:ext uri="{FF2B5EF4-FFF2-40B4-BE49-F238E27FC236}">
                    <a16:creationId xmlns:a16="http://schemas.microsoft.com/office/drawing/2014/main" id="{C8B5DC1B-3F04-BC14-C819-114BD8A2758F}"/>
                  </a:ext>
                </a:extLst>
              </p:cNvPr>
              <p:cNvPicPr>
                <a:picLocks noChangeAspect="1"/>
              </p:cNvPicPr>
              <p:nvPr/>
            </p:nvPicPr>
            <p:blipFill>
              <a:blip r:embed="rId13">
                <a:extLst>
                  <a:ext uri="{BEBA8EAE-BF5A-486C-A8C5-ECC9F3942E4B}">
                    <a14:imgProps xmlns:a14="http://schemas.microsoft.com/office/drawing/2010/main">
                      <a14:imgLayer r:embed="rId15">
                        <a14:imgEffect>
                          <a14:backgroundRemoval t="10000" b="91667" l="1739" r="99783">
                            <a14:foregroundMark x1="6304" y1="47500" x2="6304" y2="47500"/>
                            <a14:foregroundMark x1="90652" y1="52917" x2="90652" y2="52917"/>
                            <a14:foregroundMark x1="92826" y1="44583" x2="92826" y2="44583"/>
                            <a14:foregroundMark x1="94348" y1="49583" x2="94348" y2="49583"/>
                            <a14:foregroundMark x1="22826" y1="92083" x2="22826" y2="92083"/>
                            <a14:foregroundMark x1="76739" y1="92083" x2="76739" y2="92083"/>
                            <a14:foregroundMark x1="99783" y1="52083" x2="99783" y2="52083"/>
                            <a14:foregroundMark x1="1739" y1="52083" x2="1739" y2="52083"/>
                            <a14:backgroundMark x1="0" y1="52500" x2="0" y2="52500"/>
                            <a14:backgroundMark x1="435" y1="53333" x2="435" y2="53333"/>
                            <a14:backgroundMark x1="435" y1="53750" x2="435" y2="53750"/>
                            <a14:backgroundMark x1="435" y1="53750" x2="435" y2="53750"/>
                            <a14:backgroundMark x1="435" y1="53750" x2="435" y2="53750"/>
                          </a14:backgroundRemoval>
                        </a14:imgEffect>
                      </a14:imgLayer>
                    </a14:imgProps>
                  </a:ext>
                </a:extLst>
              </a:blip>
              <a:stretch>
                <a:fillRect/>
              </a:stretch>
            </p:blipFill>
            <p:spPr>
              <a:xfrm rot="303616">
                <a:off x="6818114" y="3757606"/>
                <a:ext cx="614917" cy="320826"/>
              </a:xfrm>
              <a:prstGeom prst="rect">
                <a:avLst/>
              </a:prstGeom>
            </p:spPr>
          </p:pic>
          <p:pic>
            <p:nvPicPr>
              <p:cNvPr id="73" name="Picture 72">
                <a:extLst>
                  <a:ext uri="{FF2B5EF4-FFF2-40B4-BE49-F238E27FC236}">
                    <a16:creationId xmlns:a16="http://schemas.microsoft.com/office/drawing/2014/main" id="{AA9BD8AA-EF52-C8F8-8F60-7AE8B247143B}"/>
                  </a:ext>
                </a:extLst>
              </p:cNvPr>
              <p:cNvPicPr>
                <a:picLocks noChangeAspect="1"/>
              </p:cNvPicPr>
              <p:nvPr/>
            </p:nvPicPr>
            <p:blipFill>
              <a:blip r:embed="rId16"/>
              <a:stretch>
                <a:fillRect/>
              </a:stretch>
            </p:blipFill>
            <p:spPr>
              <a:xfrm>
                <a:off x="6096000" y="3092624"/>
                <a:ext cx="2094236" cy="1125003"/>
              </a:xfrm>
              <a:prstGeom prst="rect">
                <a:avLst/>
              </a:prstGeom>
            </p:spPr>
          </p:pic>
          <p:pic>
            <p:nvPicPr>
              <p:cNvPr id="74" name="Picture 73">
                <a:extLst>
                  <a:ext uri="{FF2B5EF4-FFF2-40B4-BE49-F238E27FC236}">
                    <a16:creationId xmlns:a16="http://schemas.microsoft.com/office/drawing/2014/main" id="{FFCE4BDF-1A3E-9CDA-3660-6AD251E54FBF}"/>
                  </a:ext>
                </a:extLst>
              </p:cNvPr>
              <p:cNvPicPr>
                <a:picLocks noChangeAspect="1"/>
              </p:cNvPicPr>
              <p:nvPr/>
            </p:nvPicPr>
            <p:blipFill>
              <a:blip r:embed="rId13">
                <a:extLst>
                  <a:ext uri="{BEBA8EAE-BF5A-486C-A8C5-ECC9F3942E4B}">
                    <a14:imgProps xmlns:a14="http://schemas.microsoft.com/office/drawing/2010/main">
                      <a14:imgLayer r:embed="rId15">
                        <a14:imgEffect>
                          <a14:backgroundRemoval t="10000" b="91667" l="1739" r="99783">
                            <a14:foregroundMark x1="6304" y1="47500" x2="6304" y2="47500"/>
                            <a14:foregroundMark x1="90652" y1="52917" x2="90652" y2="52917"/>
                            <a14:foregroundMark x1="92826" y1="44583" x2="92826" y2="44583"/>
                            <a14:foregroundMark x1="94348" y1="49583" x2="94348" y2="49583"/>
                            <a14:foregroundMark x1="22826" y1="92083" x2="22826" y2="92083"/>
                            <a14:foregroundMark x1="76739" y1="92083" x2="76739" y2="92083"/>
                            <a14:foregroundMark x1="99783" y1="52083" x2="99783" y2="52083"/>
                            <a14:foregroundMark x1="1739" y1="52083" x2="1739" y2="52083"/>
                            <a14:backgroundMark x1="0" y1="52500" x2="0" y2="52500"/>
                            <a14:backgroundMark x1="435" y1="53333" x2="435" y2="53333"/>
                            <a14:backgroundMark x1="435" y1="53750" x2="435" y2="53750"/>
                            <a14:backgroundMark x1="435" y1="53750" x2="435" y2="53750"/>
                            <a14:backgroundMark x1="435" y1="53750" x2="435" y2="53750"/>
                          </a14:backgroundRemoval>
                        </a14:imgEffect>
                      </a14:imgLayer>
                    </a14:imgProps>
                  </a:ext>
                </a:extLst>
              </a:blip>
              <a:stretch>
                <a:fillRect/>
              </a:stretch>
            </p:blipFill>
            <p:spPr>
              <a:xfrm rot="1106105">
                <a:off x="6456637" y="3436656"/>
                <a:ext cx="614917" cy="320826"/>
              </a:xfrm>
              <a:prstGeom prst="rect">
                <a:avLst/>
              </a:prstGeom>
            </p:spPr>
          </p:pic>
          <p:pic>
            <p:nvPicPr>
              <p:cNvPr id="75" name="Picture 74">
                <a:extLst>
                  <a:ext uri="{FF2B5EF4-FFF2-40B4-BE49-F238E27FC236}">
                    <a16:creationId xmlns:a16="http://schemas.microsoft.com/office/drawing/2014/main" id="{64337BF0-B741-BF30-6503-B6825F6A38E3}"/>
                  </a:ext>
                </a:extLst>
              </p:cNvPr>
              <p:cNvPicPr>
                <a:picLocks noChangeAspect="1"/>
              </p:cNvPicPr>
              <p:nvPr/>
            </p:nvPicPr>
            <p:blipFill>
              <a:blip r:embed="rId13">
                <a:extLst>
                  <a:ext uri="{BEBA8EAE-BF5A-486C-A8C5-ECC9F3942E4B}">
                    <a14:imgProps xmlns:a14="http://schemas.microsoft.com/office/drawing/2010/main">
                      <a14:imgLayer r:embed="rId15">
                        <a14:imgEffect>
                          <a14:backgroundRemoval t="10000" b="91667" l="1739" r="99783">
                            <a14:foregroundMark x1="6304" y1="47500" x2="6304" y2="47500"/>
                            <a14:foregroundMark x1="90652" y1="52917" x2="90652" y2="52917"/>
                            <a14:foregroundMark x1="92826" y1="44583" x2="92826" y2="44583"/>
                            <a14:foregroundMark x1="94348" y1="49583" x2="94348" y2="49583"/>
                            <a14:foregroundMark x1="22826" y1="92083" x2="22826" y2="92083"/>
                            <a14:foregroundMark x1="76739" y1="92083" x2="76739" y2="92083"/>
                            <a14:foregroundMark x1="99783" y1="52083" x2="99783" y2="52083"/>
                            <a14:foregroundMark x1="1739" y1="52083" x2="1739" y2="52083"/>
                            <a14:backgroundMark x1="0" y1="52500" x2="0" y2="52500"/>
                            <a14:backgroundMark x1="435" y1="53333" x2="435" y2="53333"/>
                            <a14:backgroundMark x1="435" y1="53750" x2="435" y2="53750"/>
                            <a14:backgroundMark x1="435" y1="53750" x2="435" y2="53750"/>
                            <a14:backgroundMark x1="435" y1="53750" x2="435" y2="53750"/>
                          </a14:backgroundRemoval>
                        </a14:imgEffect>
                      </a14:imgLayer>
                    </a14:imgProps>
                  </a:ext>
                </a:extLst>
              </a:blip>
              <a:stretch>
                <a:fillRect/>
              </a:stretch>
            </p:blipFill>
            <p:spPr>
              <a:xfrm rot="20579004">
                <a:off x="7213609" y="3395933"/>
                <a:ext cx="614917" cy="320826"/>
              </a:xfrm>
              <a:prstGeom prst="rect">
                <a:avLst/>
              </a:prstGeom>
            </p:spPr>
          </p:pic>
        </p:grpSp>
      </p:grpSp>
      <p:sp>
        <p:nvSpPr>
          <p:cNvPr id="2" name="TextBox 1">
            <a:extLst>
              <a:ext uri="{FF2B5EF4-FFF2-40B4-BE49-F238E27FC236}">
                <a16:creationId xmlns:a16="http://schemas.microsoft.com/office/drawing/2014/main" id="{9D9BAB98-3B21-EE18-179E-1B8FD970B263}"/>
              </a:ext>
            </a:extLst>
          </p:cNvPr>
          <p:cNvSpPr txBox="1"/>
          <p:nvPr/>
        </p:nvSpPr>
        <p:spPr>
          <a:xfrm>
            <a:off x="6169225" y="6482804"/>
            <a:ext cx="6076151" cy="369332"/>
          </a:xfrm>
          <a:prstGeom prst="rect">
            <a:avLst/>
          </a:prstGeom>
          <a:noFill/>
        </p:spPr>
        <p:txBody>
          <a:bodyPr wrap="none" rtlCol="0">
            <a:spAutoFit/>
          </a:bodyPr>
          <a:lstStyle/>
          <a:p>
            <a:r>
              <a:rPr lang="en-US" dirty="0"/>
              <a:t>*96 well format validated. 384 well format under development</a:t>
            </a:r>
          </a:p>
        </p:txBody>
      </p:sp>
    </p:spTree>
    <p:extLst>
      <p:ext uri="{BB962C8B-B14F-4D97-AF65-F5344CB8AC3E}">
        <p14:creationId xmlns:p14="http://schemas.microsoft.com/office/powerpoint/2010/main" val="402167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203&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4&quot;/&gt;&lt;end val=&quot;4&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2&quot;&gt;&lt;elem m_fUsage=&quot;1.70999999999999996447E+00&quot;&gt;&lt;m_msothmcolidx val=&quot;0&quot;/&gt;&lt;m_rgb r=&quot;37&quot; g=&quot;50&quot; b=&quot;3B&quot;/&gt;&lt;/elem&gt;&lt;elem m_fUsage=&quot;1.00000000000000000000E+00&quot;&gt;&lt;m_msothmcolidx val=&quot;0&quot;/&gt;&lt;m_rgb r=&quot;76&quot; g=&quot;AB&quot; b=&quot;81&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U3FduV2ADelydQrahBX_0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J9J5_oe8KEO2ZGIldZBiK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YPgEGQ60gOwGfi22RyS9S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ZOZiY739skbNTR0pAOP2_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PzYpPTpLmVq8_oT4rUke4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d7ERBK4N0Iq_yZxbQCZK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uh7KFcDilyFy3vwlgowmu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ZOZiY739skbNTR0pAOP2_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M.hwO2t2HMDiAHTMAHGnv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1NNPjjODOJp1IHp2gBEOQ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0AWBAhDOds8d2G6iIeC5E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LTFWmUgKm9GhjnSmm5nFw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41246</TotalTime>
  <Words>2637</Words>
  <Application>Microsoft Macintosh PowerPoint</Application>
  <PresentationFormat>Widescreen</PresentationFormat>
  <Paragraphs>406</Paragraphs>
  <Slides>16</Slides>
  <Notes>16</Notes>
  <HiddenSlides>5</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16</vt:i4>
      </vt:variant>
    </vt:vector>
  </HeadingPairs>
  <TitlesOfParts>
    <vt:vector size="28" baseType="lpstr">
      <vt:lpstr>Arial</vt:lpstr>
      <vt:lpstr>Arial Rounded MT Bold</vt:lpstr>
      <vt:lpstr>Calibri</vt:lpstr>
      <vt:lpstr>Calibri Light</vt:lpstr>
      <vt:lpstr>Helvetica</vt:lpstr>
      <vt:lpstr>Montserrat</vt:lpstr>
      <vt:lpstr>Open Sans</vt:lpstr>
      <vt:lpstr>Times New Roman</vt:lpstr>
      <vt:lpstr>YaleNew</vt:lpstr>
      <vt:lpstr>Office Theme</vt:lpstr>
      <vt:lpstr>1_Office Theme</vt:lpstr>
      <vt:lpstr>think-cell Slide</vt:lpstr>
      <vt:lpstr>NuFoll: Programming skin cells to regrow natural hair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Dermal condensate size controls hair follicle size</vt:lpstr>
      <vt:lpstr>PowerPoint Presentation</vt:lpstr>
      <vt:lpstr>Dermal Condensate (DC): specialized dermal cells essential for hair formation</vt:lpstr>
      <vt:lpstr>Dermal condensate size controls hair follicle size</vt:lpstr>
      <vt:lpstr>The Barrier:  How do dermal condensates form?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CUT&amp;RUN experiment plans</dc:title>
  <dc:creator>Yiqun Jiang</dc:creator>
  <cp:lastModifiedBy>Myung, Peggy</cp:lastModifiedBy>
  <cp:revision>1504</cp:revision>
  <dcterms:created xsi:type="dcterms:W3CDTF">2023-03-05T17:40:38Z</dcterms:created>
  <dcterms:modified xsi:type="dcterms:W3CDTF">2023-12-07T01:26:11Z</dcterms:modified>
</cp:coreProperties>
</file>