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2"/>
  </p:notesMasterIdLst>
  <p:sldIdLst>
    <p:sldId id="256" r:id="rId2"/>
    <p:sldId id="305" r:id="rId3"/>
    <p:sldId id="306" r:id="rId4"/>
    <p:sldId id="300" r:id="rId5"/>
    <p:sldId id="308" r:id="rId6"/>
    <p:sldId id="310" r:id="rId7"/>
    <p:sldId id="312" r:id="rId8"/>
    <p:sldId id="301" r:id="rId9"/>
    <p:sldId id="302" r:id="rId10"/>
    <p:sldId id="30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EE66A6C-8287-5967-653B-F207341C170B}" name="Arun, Siddharth" initials="" userId="S::siddharth.arun@yale.edu::80f4db04-84b8-4e33-89c1-de5ed02d0698" providerId="AD"/>
  <p188:author id="{6A343470-3269-4717-1483-3BF0945B5F47}" name="Damsky, William" initials="WD" userId="S::william.damsky@yale.edu::a9dcba2b-ae1d-494b-b6eb-2555a259276a" providerId="AD"/>
  <p188:author id="{500B259D-CCBF-47CD-FBE1-362959B2480B}" name="Michael Murphy" initials="MM" userId="938a4bac11427ec1" providerId="Windows Live"/>
  <p188:author id="{3BF15BE3-C42D-8229-0F4D-3E18395757C3}" name="Cohen, Jeffrey" initials="CJ" userId="S::jeffrey.m.cohen@yale.edu::943adbac-fa3c-45ff-86b6-fc217e914ce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11"/>
    <p:restoredTop sz="95238"/>
  </p:normalViewPr>
  <p:slideViewPr>
    <p:cSldViewPr snapToGrid="0">
      <p:cViewPr varScale="1">
        <p:scale>
          <a:sx n="122" d="100"/>
          <a:sy n="122" d="100"/>
        </p:scale>
        <p:origin x="2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71550-4074-344D-AFE7-2C43820436BF}" type="datetimeFigureOut">
              <a:rPr lang="en-US" smtClean="0"/>
              <a:t>12/7/23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D3641-BF34-9E45-85A8-D97D35959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10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D3641-BF34-9E45-85A8-D97D359592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5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D3641-BF34-9E45-85A8-D97D359592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43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D3641-BF34-9E45-85A8-D97D359592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82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D3641-BF34-9E45-85A8-D97D359592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98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D3641-BF34-9E45-85A8-D97D359592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98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D3641-BF34-9E45-85A8-D97D359592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73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D3641-BF34-9E45-85A8-D97D359592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11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D3641-BF34-9E45-85A8-D97D359592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3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D3641-BF34-9E45-85A8-D97D359592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63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25B54-183F-6A0A-62D1-51C86670A7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F99B72-896F-A60C-CA9F-7CE5C4860B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95107-863D-AEA6-DEFD-9C9A935A9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0ACE-8857-994F-B2DF-7F54EBE3F425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80E1B-3116-F426-A187-8DFDF6872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6CDD5-D3BE-209A-4C92-E86640632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52C9-708E-5D46-BE53-2156E95E7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08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CD247-AD6C-C7FE-83F8-DD431FDF7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6EF126-7520-BC6D-0890-7E7EE0041E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017A6-193F-6BC2-6B56-AA5B407D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0ACE-8857-994F-B2DF-7F54EBE3F425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48DF5-AA32-DEB3-B36D-C3EB53226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B68DC-6FE1-53E5-CA4D-CED6D7981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52C9-708E-5D46-BE53-2156E95E7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891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E2EB45-73F2-802C-4C22-F647804CE4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281ADE-8E97-C221-CFD8-4A2F6A505C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C04F2-9B91-0296-871B-0E152907A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0ACE-8857-994F-B2DF-7F54EBE3F425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1364C-F27F-65BE-0D4A-265484F38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A7062-09E9-38F2-A285-6E9E48E80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52C9-708E-5D46-BE53-2156E95E7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28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1BCEB-BE17-84E3-7D92-357B700C5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FDE29-3E3F-5E41-19E7-760B865DA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59945-8BB4-700C-8A49-2A465C167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0ACE-8857-994F-B2DF-7F54EBE3F425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705BD-08C4-DF05-69CC-1AA0EE6D3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24B36-A535-9EC8-80A2-CB04D2C77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52C9-708E-5D46-BE53-2156E95E7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69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A760A-D570-4CDA-2ECE-FCBEBB14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CC2C7B-87FE-723C-CF00-C078ECC1A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2A9FF-0463-4941-7EA9-894B70943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0ACE-8857-994F-B2DF-7F54EBE3F425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AB3D9-4AF9-A08D-4F37-BF3CF8B94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688E9-6F4E-9809-3A51-12F2EA9B0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52C9-708E-5D46-BE53-2156E95E7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25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1EE71-395E-F582-8759-326E9BFAE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4C547-F954-AF1A-DC6A-86E4A6235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5A1B45-4DE1-226C-9205-E84B89A748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41082-C861-7A55-13A4-BF84E19A0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0ACE-8857-994F-B2DF-7F54EBE3F425}" type="datetimeFigureOut">
              <a:rPr lang="en-US" smtClean="0"/>
              <a:t>12/7/23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EE5331-1F84-BF81-7A4E-FFD6D09DE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992B38-8D3D-FB35-5F70-C67DECE0C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52C9-708E-5D46-BE53-2156E95E7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21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E3A70-F601-F8DC-FEA1-982F3B5A8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DB6D77-B511-CC54-8E59-21DBA6D02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78E643-2593-2D5B-706F-4FE22E416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E85F8-FDFF-B9A3-B6D9-F9CC262E08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77E54F-5807-CD47-1236-D9831314E7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6880E2-48B9-6F8A-1767-E1CFA3182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0ACE-8857-994F-B2DF-7F54EBE3F425}" type="datetimeFigureOut">
              <a:rPr lang="en-US" smtClean="0"/>
              <a:t>12/7/23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8F166B-1036-A508-9E14-0B6066731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EBFEE6-61B8-C9D1-BE6E-4F98398D9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52C9-708E-5D46-BE53-2156E95E7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584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FDB0A-2BDE-5720-3630-518D66D34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402269-A084-8DC9-1C6B-BEC23A309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0ACE-8857-994F-B2DF-7F54EBE3F425}" type="datetimeFigureOut">
              <a:rPr lang="en-US" smtClean="0"/>
              <a:t>12/7/23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1478CC-E9DF-B25F-0743-1289156B5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51282E-E708-5019-908A-4C7EBAEE9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52C9-708E-5D46-BE53-2156E95E7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80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CD0289-82F3-0084-9D9A-427041BA8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0ACE-8857-994F-B2DF-7F54EBE3F425}" type="datetimeFigureOut">
              <a:rPr lang="en-US" smtClean="0"/>
              <a:t>12/7/23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3DF3EC-DB32-38CC-72D4-CEE6D0E23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C7F1BA-B76C-2DA0-0EFE-8DCA2070B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52C9-708E-5D46-BE53-2156E95E7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92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D15C0-42B6-7343-C786-64F8FB01D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35DD1-0EC2-C520-BBB0-B0ABEFA35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FDB1D6-9B2F-CBA9-4E12-240119350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21F85E-7280-4958-E828-307462E74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0ACE-8857-994F-B2DF-7F54EBE3F425}" type="datetimeFigureOut">
              <a:rPr lang="en-US" smtClean="0"/>
              <a:t>12/7/23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FCB0E6-DC29-6A39-35E1-7F618C2D4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BDEE7A-AF2D-FB4F-A8A5-827FA7B0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52C9-708E-5D46-BE53-2156E95E7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04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17E6E-D5D9-3501-2D7A-40C34E76C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6015B3-27A9-4457-34EA-9BAE2AE277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91DC28-4AD6-1B2D-24EE-0F9FC2706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897292-F57A-D1A5-B5B0-A8C92C025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0ACE-8857-994F-B2DF-7F54EBE3F425}" type="datetimeFigureOut">
              <a:rPr lang="en-US" smtClean="0"/>
              <a:t>12/7/23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7167EE-893D-EFCF-33EF-899D6ECDC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EAF0E-7843-04B9-9792-E0694B269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52C9-708E-5D46-BE53-2156E95E7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72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DA3881-1195-C425-6321-A09A33796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853309-A3FA-DFFC-A4A3-F1ACA80D5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343EF-B6EF-A600-7571-78E7C85789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20ACE-8857-994F-B2DF-7F54EBE3F425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6E65F-1698-BC4A-6C7A-93653A323E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4F54D-3979-5FCA-4992-9FE4CCE306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252C9-708E-5D46-BE53-2156E95E7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2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47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sv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svg"/><Relationship Id="rId4" Type="http://schemas.openxmlformats.org/officeDocument/2006/relationships/image" Target="../media/image38.svg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63000-B9DB-CF92-BC7A-2DB7779DB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8707" y="1078198"/>
            <a:ext cx="10684918" cy="2928470"/>
          </a:xfrm>
        </p:spPr>
        <p:txBody>
          <a:bodyPr anchor="b">
            <a:normAutofit/>
          </a:bodyPr>
          <a:lstStyle/>
          <a:p>
            <a:pPr algn="l"/>
            <a:r>
              <a:rPr lang="en-US" sz="6600" dirty="0">
                <a:solidFill>
                  <a:srgbClr val="FFFFFF"/>
                </a:solidFill>
              </a:rPr>
              <a:t>Dermcyt</a:t>
            </a:r>
            <a:br>
              <a:rPr lang="en-US" sz="4800" i="1" dirty="0">
                <a:solidFill>
                  <a:srgbClr val="FFFFFF"/>
                </a:solidFill>
              </a:rPr>
            </a:br>
            <a:br>
              <a:rPr lang="en-US" sz="4800" i="1" dirty="0">
                <a:solidFill>
                  <a:srgbClr val="FFFFFF"/>
                </a:solidFill>
              </a:rPr>
            </a:br>
            <a:r>
              <a:rPr lang="en-US" sz="3200" i="1" dirty="0">
                <a:solidFill>
                  <a:srgbClr val="FFFFFF"/>
                </a:solidFill>
              </a:rPr>
              <a:t>Incorporating immunologic biomarkers into personalized treatment selection in dermatology</a:t>
            </a:r>
            <a:endParaRPr lang="en-US" sz="4800" i="1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19589B-4A06-5C91-4F0F-424B48184AC7}"/>
              </a:ext>
            </a:extLst>
          </p:cNvPr>
          <p:cNvSpPr txBox="1"/>
          <p:nvPr/>
        </p:nvSpPr>
        <p:spPr>
          <a:xfrm>
            <a:off x="838002" y="5204217"/>
            <a:ext cx="10341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Taking the guess work out to get it right</a:t>
            </a:r>
          </a:p>
        </p:txBody>
      </p:sp>
    </p:spTree>
    <p:extLst>
      <p:ext uri="{BB962C8B-B14F-4D97-AF65-F5344CB8AC3E}">
        <p14:creationId xmlns:p14="http://schemas.microsoft.com/office/powerpoint/2010/main" val="2617942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C582F-0F39-2250-8E5B-26AF0E77A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49" y="-14068"/>
            <a:ext cx="11935966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$300k in support will enable a randomized controlled trial by Q1 2026</a:t>
            </a:r>
          </a:p>
        </p:txBody>
      </p:sp>
      <p:sp>
        <p:nvSpPr>
          <p:cNvPr id="3" name="Left-Right Arrow 2">
            <a:extLst>
              <a:ext uri="{FF2B5EF4-FFF2-40B4-BE49-F238E27FC236}">
                <a16:creationId xmlns:a16="http://schemas.microsoft.com/office/drawing/2014/main" id="{02B0BEE6-CD6B-5B24-B715-CCAFB23046EA}"/>
              </a:ext>
            </a:extLst>
          </p:cNvPr>
          <p:cNvSpPr/>
          <p:nvPr/>
        </p:nvSpPr>
        <p:spPr>
          <a:xfrm>
            <a:off x="141596" y="2516617"/>
            <a:ext cx="11935966" cy="561107"/>
          </a:xfrm>
          <a:prstGeom prst="left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7D91B5-ABB7-3E30-64CB-CD65222201FF}"/>
              </a:ext>
            </a:extLst>
          </p:cNvPr>
          <p:cNvSpPr/>
          <p:nvPr/>
        </p:nvSpPr>
        <p:spPr>
          <a:xfrm>
            <a:off x="130361" y="4447840"/>
            <a:ext cx="11935965" cy="20160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u="sng" dirty="0">
                <a:solidFill>
                  <a:schemeClr val="tx2"/>
                </a:solidFill>
              </a:rPr>
              <a:t>Uses of </a:t>
            </a:r>
            <a:r>
              <a:rPr lang="en-US" b="1" u="sng" dirty="0" err="1">
                <a:solidFill>
                  <a:schemeClr val="tx2"/>
                </a:solidFill>
              </a:rPr>
              <a:t>Blavatnik</a:t>
            </a:r>
            <a:r>
              <a:rPr lang="en-US" b="1" u="sng" dirty="0">
                <a:solidFill>
                  <a:schemeClr val="tx2"/>
                </a:solidFill>
              </a:rPr>
              <a:t> Funding ($300k)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v"/>
            </a:pPr>
            <a:r>
              <a:rPr lang="en-US" dirty="0">
                <a:solidFill>
                  <a:schemeClr val="tx2"/>
                </a:solidFill>
              </a:rPr>
              <a:t>Development and production of a </a:t>
            </a:r>
            <a:r>
              <a:rPr lang="en-US" b="1" dirty="0">
                <a:solidFill>
                  <a:schemeClr val="tx2"/>
                </a:solidFill>
              </a:rPr>
              <a:t>prototype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for point-of-care test </a:t>
            </a:r>
            <a:r>
              <a:rPr lang="en-US" dirty="0">
                <a:solidFill>
                  <a:schemeClr val="tx2"/>
                </a:solidFill>
              </a:rPr>
              <a:t>in partnership with </a:t>
            </a:r>
            <a:r>
              <a:rPr lang="en-US" b="1" dirty="0">
                <a:solidFill>
                  <a:schemeClr val="tx2"/>
                </a:solidFill>
              </a:rPr>
              <a:t>MPR Associates </a:t>
            </a:r>
            <a:r>
              <a:rPr lang="en-US" dirty="0">
                <a:solidFill>
                  <a:schemeClr val="tx2"/>
                </a:solidFill>
              </a:rPr>
              <a:t>(</a:t>
            </a:r>
            <a:r>
              <a:rPr lang="en-US" u="sng" dirty="0">
                <a:solidFill>
                  <a:schemeClr val="tx2"/>
                </a:solidFill>
              </a:rPr>
              <a:t>$130,000</a:t>
            </a:r>
            <a:r>
              <a:rPr lang="en-US" dirty="0">
                <a:solidFill>
                  <a:schemeClr val="tx2"/>
                </a:solidFill>
              </a:rPr>
              <a:t>)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v"/>
            </a:pPr>
            <a:r>
              <a:rPr lang="en-US" dirty="0">
                <a:solidFill>
                  <a:schemeClr val="tx2"/>
                </a:solidFill>
              </a:rPr>
              <a:t>Development and production of </a:t>
            </a:r>
            <a:r>
              <a:rPr lang="en-US" b="1" dirty="0">
                <a:solidFill>
                  <a:schemeClr val="tx2"/>
                </a:solidFill>
              </a:rPr>
              <a:t>collection swab and test kit </a:t>
            </a:r>
            <a:r>
              <a:rPr lang="en-US" dirty="0">
                <a:solidFill>
                  <a:schemeClr val="tx2"/>
                </a:solidFill>
              </a:rPr>
              <a:t>components for send-out test (</a:t>
            </a:r>
            <a:r>
              <a:rPr lang="en-US" u="sng" dirty="0">
                <a:solidFill>
                  <a:schemeClr val="tx2"/>
                </a:solidFill>
              </a:rPr>
              <a:t>$40,000</a:t>
            </a:r>
            <a:r>
              <a:rPr lang="en-US" dirty="0">
                <a:solidFill>
                  <a:schemeClr val="tx2"/>
                </a:solidFill>
              </a:rPr>
              <a:t>)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v"/>
            </a:pPr>
            <a:r>
              <a:rPr lang="en-US" dirty="0">
                <a:solidFill>
                  <a:schemeClr val="tx2"/>
                </a:solidFill>
              </a:rPr>
              <a:t>Additional sample analysis in CLIA lab and </a:t>
            </a:r>
            <a:r>
              <a:rPr lang="en-US" b="1" dirty="0">
                <a:solidFill>
                  <a:schemeClr val="tx2"/>
                </a:solidFill>
              </a:rPr>
              <a:t>optimization of predictive biomarkers </a:t>
            </a:r>
            <a:r>
              <a:rPr lang="en-US" dirty="0">
                <a:solidFill>
                  <a:schemeClr val="tx2"/>
                </a:solidFill>
              </a:rPr>
              <a:t>(</a:t>
            </a:r>
            <a:r>
              <a:rPr lang="en-US" u="sng" dirty="0">
                <a:solidFill>
                  <a:schemeClr val="tx2"/>
                </a:solidFill>
              </a:rPr>
              <a:t>$70,000</a:t>
            </a:r>
            <a:r>
              <a:rPr lang="en-US" dirty="0">
                <a:solidFill>
                  <a:schemeClr val="tx2"/>
                </a:solidFill>
              </a:rPr>
              <a:t>)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v"/>
            </a:pPr>
            <a:r>
              <a:rPr lang="en-US" dirty="0">
                <a:solidFill>
                  <a:schemeClr val="tx2"/>
                </a:solidFill>
              </a:rPr>
              <a:t>Accelerate </a:t>
            </a:r>
            <a:r>
              <a:rPr lang="en-US" b="1" dirty="0">
                <a:solidFill>
                  <a:schemeClr val="tx2"/>
                </a:solidFill>
              </a:rPr>
              <a:t>regulatory and reimbursement pathway </a:t>
            </a:r>
            <a:r>
              <a:rPr lang="en-US" dirty="0">
                <a:solidFill>
                  <a:schemeClr val="tx2"/>
                </a:solidFill>
              </a:rPr>
              <a:t>development in partnership with </a:t>
            </a:r>
            <a:r>
              <a:rPr lang="en-US" b="1" dirty="0" err="1">
                <a:solidFill>
                  <a:schemeClr val="tx2"/>
                </a:solidFill>
              </a:rPr>
              <a:t>Roaida</a:t>
            </a:r>
            <a:r>
              <a:rPr lang="en-US" b="1" dirty="0">
                <a:solidFill>
                  <a:schemeClr val="tx2"/>
                </a:solidFill>
              </a:rPr>
              <a:t> Johnson </a:t>
            </a:r>
            <a:r>
              <a:rPr lang="en-US" dirty="0">
                <a:solidFill>
                  <a:schemeClr val="tx2"/>
                </a:solidFill>
              </a:rPr>
              <a:t>(</a:t>
            </a:r>
            <a:r>
              <a:rPr lang="en-US" dirty="0" err="1">
                <a:solidFill>
                  <a:schemeClr val="tx2"/>
                </a:solidFill>
              </a:rPr>
              <a:t>Lambint</a:t>
            </a:r>
            <a:r>
              <a:rPr lang="en-US" dirty="0">
                <a:solidFill>
                  <a:schemeClr val="tx2"/>
                </a:solidFill>
              </a:rPr>
              <a:t>) (</a:t>
            </a:r>
            <a:r>
              <a:rPr lang="en-US" u="sng" dirty="0">
                <a:solidFill>
                  <a:schemeClr val="tx2"/>
                </a:solidFill>
              </a:rPr>
              <a:t>$60,000</a:t>
            </a:r>
            <a:r>
              <a:rPr lang="en-US" dirty="0">
                <a:solidFill>
                  <a:schemeClr val="tx2"/>
                </a:solidFill>
              </a:rPr>
              <a:t>)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v"/>
            </a:pPr>
            <a:r>
              <a:rPr lang="en-US" dirty="0">
                <a:solidFill>
                  <a:schemeClr val="tx2"/>
                </a:solidFill>
              </a:rPr>
              <a:t>Submit IRB and IDE to perform prospective</a:t>
            </a:r>
            <a:r>
              <a:rPr lang="en-US" b="1" dirty="0">
                <a:solidFill>
                  <a:schemeClr val="tx2"/>
                </a:solidFill>
              </a:rPr>
              <a:t> clinical trial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591142-6FEF-01E5-6C3E-DD0F7F5147C8}"/>
              </a:ext>
            </a:extLst>
          </p:cNvPr>
          <p:cNvSpPr txBox="1"/>
          <p:nvPr/>
        </p:nvSpPr>
        <p:spPr>
          <a:xfrm>
            <a:off x="-73152" y="3072438"/>
            <a:ext cx="858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Q1 </a:t>
            </a:r>
          </a:p>
          <a:p>
            <a:pPr algn="ctr"/>
            <a:r>
              <a:rPr lang="en-US" b="1" dirty="0">
                <a:solidFill>
                  <a:schemeClr val="tx2"/>
                </a:solidFill>
              </a:rPr>
              <a:t>2024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585A45-6D6A-A792-C025-835CAA4ECA8F}"/>
              </a:ext>
            </a:extLst>
          </p:cNvPr>
          <p:cNvSpPr txBox="1"/>
          <p:nvPr/>
        </p:nvSpPr>
        <p:spPr>
          <a:xfrm>
            <a:off x="11316116" y="3072438"/>
            <a:ext cx="858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Q4 </a:t>
            </a:r>
          </a:p>
          <a:p>
            <a:pPr algn="ctr"/>
            <a:r>
              <a:rPr lang="en-US" b="1" dirty="0">
                <a:solidFill>
                  <a:schemeClr val="tx2"/>
                </a:solidFill>
              </a:rPr>
              <a:t>2026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94CBBF-AE86-40BD-D194-2A25F5AAF71B}"/>
              </a:ext>
            </a:extLst>
          </p:cNvPr>
          <p:cNvSpPr/>
          <p:nvPr/>
        </p:nvSpPr>
        <p:spPr>
          <a:xfrm>
            <a:off x="955433" y="1804779"/>
            <a:ext cx="2528561" cy="49879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 dirty="0">
                <a:solidFill>
                  <a:schemeClr val="tx2"/>
                </a:solidFill>
              </a:rPr>
              <a:t>Q2 2024:</a:t>
            </a:r>
            <a:r>
              <a:rPr lang="en-US" sz="1400" dirty="0">
                <a:solidFill>
                  <a:schemeClr val="tx2"/>
                </a:solidFill>
              </a:rPr>
              <a:t> Lateral flow test card prototype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FD1CA25-763F-A305-DA8D-C19397F1E188}"/>
              </a:ext>
            </a:extLst>
          </p:cNvPr>
          <p:cNvCxnSpPr>
            <a:cxnSpLocks/>
          </p:cNvCxnSpPr>
          <p:nvPr/>
        </p:nvCxnSpPr>
        <p:spPr>
          <a:xfrm flipV="1">
            <a:off x="1988237" y="2303577"/>
            <a:ext cx="1" cy="371442"/>
          </a:xfrm>
          <a:prstGeom prst="straightConnector1">
            <a:avLst/>
          </a:prstGeom>
          <a:ln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5434BE8-0C1E-6E69-3A89-07C07FAB362E}"/>
              </a:ext>
            </a:extLst>
          </p:cNvPr>
          <p:cNvSpPr/>
          <p:nvPr/>
        </p:nvSpPr>
        <p:spPr>
          <a:xfrm>
            <a:off x="1315737" y="3325242"/>
            <a:ext cx="2223361" cy="45172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 dirty="0">
                <a:solidFill>
                  <a:schemeClr val="tx2"/>
                </a:solidFill>
              </a:rPr>
              <a:t>Q3 2024:</a:t>
            </a:r>
            <a:r>
              <a:rPr lang="en-US" sz="1400" dirty="0">
                <a:solidFill>
                  <a:schemeClr val="tx2"/>
                </a:solidFill>
              </a:rPr>
              <a:t> Sample analysis in CLIA lab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0BB0B19-3632-477F-713E-BA4799E82A06}"/>
              </a:ext>
            </a:extLst>
          </p:cNvPr>
          <p:cNvCxnSpPr>
            <a:cxnSpLocks/>
          </p:cNvCxnSpPr>
          <p:nvPr/>
        </p:nvCxnSpPr>
        <p:spPr>
          <a:xfrm>
            <a:off x="2379003" y="2922015"/>
            <a:ext cx="0" cy="391233"/>
          </a:xfrm>
          <a:prstGeom prst="straightConnector1">
            <a:avLst/>
          </a:prstGeom>
          <a:ln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217B7EC7-85A6-3EF2-31A5-97A447C9687D}"/>
              </a:ext>
            </a:extLst>
          </p:cNvPr>
          <p:cNvSpPr/>
          <p:nvPr/>
        </p:nvSpPr>
        <p:spPr>
          <a:xfrm>
            <a:off x="7584542" y="1926478"/>
            <a:ext cx="3112965" cy="35159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 dirty="0">
                <a:solidFill>
                  <a:schemeClr val="tx2"/>
                </a:solidFill>
              </a:rPr>
              <a:t>Q3 2025:</a:t>
            </a:r>
            <a:r>
              <a:rPr lang="en-US" sz="1400" dirty="0">
                <a:solidFill>
                  <a:schemeClr val="tx2"/>
                </a:solidFill>
              </a:rPr>
              <a:t> IRB protocol and IDE pathway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DE8EA1-CC09-F9FC-7A75-F5526962B93B}"/>
              </a:ext>
            </a:extLst>
          </p:cNvPr>
          <p:cNvSpPr/>
          <p:nvPr/>
        </p:nvSpPr>
        <p:spPr>
          <a:xfrm>
            <a:off x="7972411" y="3336075"/>
            <a:ext cx="2991505" cy="40351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 dirty="0">
                <a:solidFill>
                  <a:schemeClr val="tx2"/>
                </a:solidFill>
              </a:rPr>
              <a:t>Q1-Q4 2026:</a:t>
            </a:r>
            <a:r>
              <a:rPr lang="en-US" sz="1400" dirty="0">
                <a:solidFill>
                  <a:schemeClr val="tx2"/>
                </a:solidFill>
              </a:rPr>
              <a:t> Prospective clinical trial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B040A0C-4F8A-A809-78F0-DCB62A89D5B2}"/>
              </a:ext>
            </a:extLst>
          </p:cNvPr>
          <p:cNvCxnSpPr>
            <a:cxnSpLocks/>
          </p:cNvCxnSpPr>
          <p:nvPr/>
        </p:nvCxnSpPr>
        <p:spPr>
          <a:xfrm flipV="1">
            <a:off x="9004868" y="2293595"/>
            <a:ext cx="0" cy="376254"/>
          </a:xfrm>
          <a:prstGeom prst="straightConnector1">
            <a:avLst/>
          </a:prstGeom>
          <a:ln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0BEC3CF-5F21-C2EF-FBC4-7790586FC624}"/>
              </a:ext>
            </a:extLst>
          </p:cNvPr>
          <p:cNvSpPr/>
          <p:nvPr/>
        </p:nvSpPr>
        <p:spPr>
          <a:xfrm>
            <a:off x="4120896" y="1804778"/>
            <a:ext cx="2807380" cy="49879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 dirty="0">
                <a:solidFill>
                  <a:schemeClr val="tx2"/>
                </a:solidFill>
              </a:rPr>
              <a:t>Q1 2025:</a:t>
            </a:r>
            <a:r>
              <a:rPr lang="en-US" sz="1400" dirty="0">
                <a:solidFill>
                  <a:schemeClr val="tx2"/>
                </a:solidFill>
              </a:rPr>
              <a:t> Small-scale production of test card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7F6AA1-84F0-75CD-9962-3DF432AA2134}"/>
              </a:ext>
            </a:extLst>
          </p:cNvPr>
          <p:cNvSpPr/>
          <p:nvPr/>
        </p:nvSpPr>
        <p:spPr>
          <a:xfrm>
            <a:off x="4294412" y="3336786"/>
            <a:ext cx="3112971" cy="381983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 dirty="0">
                <a:solidFill>
                  <a:schemeClr val="tx2"/>
                </a:solidFill>
              </a:rPr>
              <a:t>Q2 2025:</a:t>
            </a:r>
            <a:r>
              <a:rPr lang="en-US" sz="1400" u="sng" dirty="0">
                <a:solidFill>
                  <a:schemeClr val="tx2"/>
                </a:solidFill>
              </a:rPr>
              <a:t> </a:t>
            </a:r>
            <a:r>
              <a:rPr lang="en-US" sz="1400" dirty="0">
                <a:solidFill>
                  <a:schemeClr val="tx2"/>
                </a:solidFill>
              </a:rPr>
              <a:t>Optimize predictive algorithms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8571A65-0C8B-DC8A-EB3F-CEFBF9819843}"/>
              </a:ext>
            </a:extLst>
          </p:cNvPr>
          <p:cNvCxnSpPr>
            <a:cxnSpLocks/>
          </p:cNvCxnSpPr>
          <p:nvPr/>
        </p:nvCxnSpPr>
        <p:spPr>
          <a:xfrm>
            <a:off x="5820918" y="2935043"/>
            <a:ext cx="0" cy="391233"/>
          </a:xfrm>
          <a:prstGeom prst="straightConnector1">
            <a:avLst/>
          </a:prstGeom>
          <a:ln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6AC1095-58B3-4499-8EE0-97F325574ACC}"/>
              </a:ext>
            </a:extLst>
          </p:cNvPr>
          <p:cNvCxnSpPr>
            <a:cxnSpLocks/>
          </p:cNvCxnSpPr>
          <p:nvPr/>
        </p:nvCxnSpPr>
        <p:spPr>
          <a:xfrm flipV="1">
            <a:off x="5540501" y="2298407"/>
            <a:ext cx="1" cy="371442"/>
          </a:xfrm>
          <a:prstGeom prst="straightConnector1">
            <a:avLst/>
          </a:prstGeom>
          <a:ln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FE59CEC-F14E-6E9A-FC24-DAA703696B8A}"/>
              </a:ext>
            </a:extLst>
          </p:cNvPr>
          <p:cNvCxnSpPr>
            <a:cxnSpLocks/>
          </p:cNvCxnSpPr>
          <p:nvPr/>
        </p:nvCxnSpPr>
        <p:spPr>
          <a:xfrm>
            <a:off x="9377254" y="2918635"/>
            <a:ext cx="0" cy="397992"/>
          </a:xfrm>
          <a:prstGeom prst="straightConnector1">
            <a:avLst/>
          </a:prstGeom>
          <a:ln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00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C582F-0F39-2250-8E5B-26AF0E77A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742" y="-179939"/>
            <a:ext cx="121920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Our founding team is comprised of dermatologists, immunologists, and engineers</a:t>
            </a:r>
          </a:p>
        </p:txBody>
      </p:sp>
      <p:pic>
        <p:nvPicPr>
          <p:cNvPr id="1026" name="Picture 2" descr="A person in a suit and tie&#10;&#10;Description automatically generated">
            <a:extLst>
              <a:ext uri="{FF2B5EF4-FFF2-40B4-BE49-F238E27FC236}">
                <a16:creationId xmlns:a16="http://schemas.microsoft.com/office/drawing/2014/main" id="{E4F27C36-ACF8-1CFD-1998-CD857F70CB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4" b="24821"/>
          <a:stretch/>
        </p:blipFill>
        <p:spPr bwMode="auto">
          <a:xfrm>
            <a:off x="1492858" y="1275254"/>
            <a:ext cx="2197727" cy="227480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person in a suit smiling&#10;&#10;Description automatically generated">
            <a:extLst>
              <a:ext uri="{FF2B5EF4-FFF2-40B4-BE49-F238E27FC236}">
                <a16:creationId xmlns:a16="http://schemas.microsoft.com/office/drawing/2014/main" id="{0ED6DDBC-E5D0-CA51-BCF7-348BD63175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0" b="25986"/>
          <a:stretch/>
        </p:blipFill>
        <p:spPr bwMode="auto">
          <a:xfrm>
            <a:off x="4909394" y="1354394"/>
            <a:ext cx="2197727" cy="219566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person in a suit and tie&#10;&#10;Description automatically generated">
            <a:extLst>
              <a:ext uri="{FF2B5EF4-FFF2-40B4-BE49-F238E27FC236}">
                <a16:creationId xmlns:a16="http://schemas.microsoft.com/office/drawing/2014/main" id="{0F15D37A-8935-51B6-431D-808F9753E0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4" r="11216"/>
          <a:stretch/>
        </p:blipFill>
        <p:spPr bwMode="auto">
          <a:xfrm>
            <a:off x="8325930" y="1354394"/>
            <a:ext cx="2210771" cy="219566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A4E7694-C520-4152-5CD3-3266DC01880F}"/>
              </a:ext>
            </a:extLst>
          </p:cNvPr>
          <p:cNvSpPr/>
          <p:nvPr/>
        </p:nvSpPr>
        <p:spPr>
          <a:xfrm>
            <a:off x="-14068" y="5082993"/>
            <a:ext cx="12192000" cy="146615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712619-FD29-848D-737D-9989F7DCC352}"/>
              </a:ext>
            </a:extLst>
          </p:cNvPr>
          <p:cNvSpPr txBox="1"/>
          <p:nvPr/>
        </p:nvSpPr>
        <p:spPr>
          <a:xfrm>
            <a:off x="946321" y="3582010"/>
            <a:ext cx="32626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William Damsky MD, PhD</a:t>
            </a:r>
          </a:p>
          <a:p>
            <a:pPr algn="ctr"/>
            <a:r>
              <a:rPr lang="en-US" sz="1400" b="1" i="1" dirty="0">
                <a:solidFill>
                  <a:schemeClr val="tx2"/>
                </a:solidFill>
              </a:rPr>
              <a:t>Co-Founder</a:t>
            </a:r>
          </a:p>
          <a:p>
            <a:pPr algn="ctr"/>
            <a:r>
              <a:rPr lang="en-US" sz="1400" b="1" dirty="0">
                <a:solidFill>
                  <a:schemeClr val="tx2"/>
                </a:solidFill>
              </a:rPr>
              <a:t>Assistant Professor of Dermatology and Dermatopathology </a:t>
            </a:r>
          </a:p>
          <a:p>
            <a:pPr algn="ctr"/>
            <a:r>
              <a:rPr lang="en-US" sz="1400" b="1" dirty="0">
                <a:solidFill>
                  <a:schemeClr val="tx2"/>
                </a:solidFill>
              </a:rPr>
              <a:t>Yale School of Medicine</a:t>
            </a:r>
          </a:p>
          <a:p>
            <a:pPr algn="ctr"/>
            <a:endParaRPr lang="en-US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D51572-9780-3664-098C-C8BD67DDC08C}"/>
              </a:ext>
            </a:extLst>
          </p:cNvPr>
          <p:cNvSpPr txBox="1"/>
          <p:nvPr/>
        </p:nvSpPr>
        <p:spPr>
          <a:xfrm>
            <a:off x="4474623" y="3582010"/>
            <a:ext cx="30672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Jeffrey Cohen MD</a:t>
            </a:r>
          </a:p>
          <a:p>
            <a:pPr algn="ctr"/>
            <a:r>
              <a:rPr lang="en-US" sz="1400" b="1" i="1" dirty="0">
                <a:solidFill>
                  <a:schemeClr val="tx2"/>
                </a:solidFill>
              </a:rPr>
              <a:t>Co-Founder</a:t>
            </a:r>
          </a:p>
          <a:p>
            <a:pPr algn="ctr"/>
            <a:r>
              <a:rPr lang="en-US" sz="1400" b="1" dirty="0">
                <a:solidFill>
                  <a:schemeClr val="tx2"/>
                </a:solidFill>
              </a:rPr>
              <a:t>Director: Psoriasis Treatment Program</a:t>
            </a:r>
          </a:p>
          <a:p>
            <a:pPr algn="ctr"/>
            <a:r>
              <a:rPr lang="en-US" sz="1400" b="1" dirty="0">
                <a:solidFill>
                  <a:schemeClr val="tx2"/>
                </a:solidFill>
              </a:rPr>
              <a:t>Assistant Professor of Dermatology</a:t>
            </a:r>
          </a:p>
          <a:p>
            <a:pPr algn="ctr"/>
            <a:r>
              <a:rPr lang="en-US" sz="1400" b="1" dirty="0">
                <a:solidFill>
                  <a:schemeClr val="tx2"/>
                </a:solidFill>
              </a:rPr>
              <a:t>Yale School of Medicine</a:t>
            </a:r>
          </a:p>
          <a:p>
            <a:pPr algn="ctr"/>
            <a:endParaRPr lang="en-US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7D7773-309E-4F53-5AAE-9244DC05D1B0}"/>
              </a:ext>
            </a:extLst>
          </p:cNvPr>
          <p:cNvSpPr txBox="1"/>
          <p:nvPr/>
        </p:nvSpPr>
        <p:spPr>
          <a:xfrm>
            <a:off x="7776344" y="3567942"/>
            <a:ext cx="331427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Michael Murphy</a:t>
            </a:r>
          </a:p>
          <a:p>
            <a:pPr algn="ctr"/>
            <a:r>
              <a:rPr lang="en-US" sz="1400" b="1" i="1" dirty="0">
                <a:solidFill>
                  <a:schemeClr val="tx2"/>
                </a:solidFill>
              </a:rPr>
              <a:t>Co-Founder</a:t>
            </a:r>
          </a:p>
          <a:p>
            <a:pPr algn="ctr"/>
            <a:r>
              <a:rPr lang="en-US" sz="1400" b="1" dirty="0">
                <a:solidFill>
                  <a:schemeClr val="tx2"/>
                </a:solidFill>
              </a:rPr>
              <a:t>Medical Student &amp; Engineer</a:t>
            </a:r>
          </a:p>
          <a:p>
            <a:pPr algn="ctr"/>
            <a:r>
              <a:rPr lang="en-US" sz="1400" b="1" dirty="0">
                <a:solidFill>
                  <a:schemeClr val="tx2"/>
                </a:solidFill>
              </a:rPr>
              <a:t>Yale School of Medicine</a:t>
            </a:r>
          </a:p>
          <a:p>
            <a:pPr algn="ctr"/>
            <a:endParaRPr lang="en-US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F1F504-1F53-8E9C-4D4A-559571EC863B}"/>
              </a:ext>
            </a:extLst>
          </p:cNvPr>
          <p:cNvSpPr txBox="1"/>
          <p:nvPr/>
        </p:nvSpPr>
        <p:spPr>
          <a:xfrm>
            <a:off x="3482848" y="5937028"/>
            <a:ext cx="26447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i="1" dirty="0">
                <a:solidFill>
                  <a:schemeClr val="bg1"/>
                </a:solidFill>
              </a:rPr>
              <a:t>Track record in therapeutic innovation in dermatology</a:t>
            </a:r>
          </a:p>
        </p:txBody>
      </p:sp>
      <p:pic>
        <p:nvPicPr>
          <p:cNvPr id="11" name="Graphic 10" descr="Stethoscope with solid fill">
            <a:extLst>
              <a:ext uri="{FF2B5EF4-FFF2-40B4-BE49-F238E27FC236}">
                <a16:creationId xmlns:a16="http://schemas.microsoft.com/office/drawing/2014/main" id="{A4C03AB1-7083-00D9-85BB-4F4A20CA3D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66384" y="5246829"/>
            <a:ext cx="646331" cy="6463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2194DFA-26D0-D5C9-9F96-743D40DB6B73}"/>
              </a:ext>
            </a:extLst>
          </p:cNvPr>
          <p:cNvSpPr txBox="1"/>
          <p:nvPr/>
        </p:nvSpPr>
        <p:spPr>
          <a:xfrm>
            <a:off x="6308742" y="5954001"/>
            <a:ext cx="281125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i="1" dirty="0">
                <a:solidFill>
                  <a:schemeClr val="bg1"/>
                </a:solidFill>
              </a:rPr>
              <a:t>Intellectual Property protection</a:t>
            </a:r>
          </a:p>
        </p:txBody>
      </p:sp>
      <p:pic>
        <p:nvPicPr>
          <p:cNvPr id="16" name="Graphic 15" descr="Scroll with solid fill">
            <a:extLst>
              <a:ext uri="{FF2B5EF4-FFF2-40B4-BE49-F238E27FC236}">
                <a16:creationId xmlns:a16="http://schemas.microsoft.com/office/drawing/2014/main" id="{53035343-D09E-F94F-A8CB-687FE3D7A3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76985" y="5235710"/>
            <a:ext cx="677974" cy="67797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C13FF85-B3D5-AAD2-4B82-0D2DC542C2FA}"/>
              </a:ext>
            </a:extLst>
          </p:cNvPr>
          <p:cNvSpPr txBox="1"/>
          <p:nvPr/>
        </p:nvSpPr>
        <p:spPr>
          <a:xfrm>
            <a:off x="9356998" y="5936893"/>
            <a:ext cx="26447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i="1" dirty="0">
                <a:solidFill>
                  <a:schemeClr val="bg1"/>
                </a:solidFill>
              </a:rPr>
              <a:t>Engineering and regulatory partnerships</a:t>
            </a:r>
          </a:p>
        </p:txBody>
      </p:sp>
      <p:pic>
        <p:nvPicPr>
          <p:cNvPr id="20" name="Graphic 19" descr="Users with solid fill">
            <a:extLst>
              <a:ext uri="{FF2B5EF4-FFF2-40B4-BE49-F238E27FC236}">
                <a16:creationId xmlns:a16="http://schemas.microsoft.com/office/drawing/2014/main" id="{744278FF-D7F6-0E5F-C6AD-32A69273D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92868" y="5085329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FDA38B-DC2B-98D1-1051-6CC2A0932F13}"/>
              </a:ext>
            </a:extLst>
          </p:cNvPr>
          <p:cNvSpPr txBox="1"/>
          <p:nvPr/>
        </p:nvSpPr>
        <p:spPr>
          <a:xfrm>
            <a:off x="0" y="5910639"/>
            <a:ext cx="35314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i="1" dirty="0">
                <a:solidFill>
                  <a:schemeClr val="bg1"/>
                </a:solidFill>
              </a:rPr>
              <a:t>Extensive biorepository </a:t>
            </a:r>
          </a:p>
          <a:p>
            <a:pPr algn="ctr"/>
            <a:r>
              <a:rPr lang="en-US" sz="1500" b="1" i="1" dirty="0">
                <a:solidFill>
                  <a:schemeClr val="bg1"/>
                </a:solidFill>
              </a:rPr>
              <a:t>(&gt;400 samples and counting)</a:t>
            </a:r>
          </a:p>
        </p:txBody>
      </p:sp>
      <p:pic>
        <p:nvPicPr>
          <p:cNvPr id="10" name="Graphic 9" descr="Test tubes with solid fill">
            <a:extLst>
              <a:ext uri="{FF2B5EF4-FFF2-40B4-BE49-F238E27FC236}">
                <a16:creationId xmlns:a16="http://schemas.microsoft.com/office/drawing/2014/main" id="{80FC80FF-44EB-4BD8-BBED-B44ACC4449F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236997" y="5164826"/>
            <a:ext cx="788100" cy="7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84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C582F-0F39-2250-8E5B-26AF0E77A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4873"/>
            <a:ext cx="121920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Psoriasis and eczema are treated with biologics by trial-and-error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8235C5B-2029-1634-18AC-7EA3EB84ABC1}"/>
              </a:ext>
            </a:extLst>
          </p:cNvPr>
          <p:cNvSpPr/>
          <p:nvPr/>
        </p:nvSpPr>
        <p:spPr>
          <a:xfrm>
            <a:off x="8086960" y="1966846"/>
            <a:ext cx="3891549" cy="19978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</a:pPr>
            <a:r>
              <a:rPr lang="en-US" sz="1600" u="sng" dirty="0">
                <a:solidFill>
                  <a:srgbClr val="C00000"/>
                </a:solidFill>
              </a:rPr>
              <a:t>UNMET NEED</a:t>
            </a:r>
          </a:p>
          <a:p>
            <a:pPr>
              <a:spcAft>
                <a:spcPts val="300"/>
              </a:spcAft>
            </a:pPr>
            <a:r>
              <a:rPr lang="en-US" sz="1600" b="1" dirty="0">
                <a:solidFill>
                  <a:schemeClr val="tx2"/>
                </a:solidFill>
              </a:rPr>
              <a:t>No current ability to rationally select the best treatment for the patient’s unique underlying immune profile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</a:rPr>
              <a:t>Wastes time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</a:rPr>
              <a:t>Wastes money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</a:rPr>
              <a:t>Causes frustration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3669A8-76C0-5984-239C-C7AAA3BFC99B}"/>
              </a:ext>
            </a:extLst>
          </p:cNvPr>
          <p:cNvSpPr/>
          <p:nvPr/>
        </p:nvSpPr>
        <p:spPr>
          <a:xfrm>
            <a:off x="405926" y="4909352"/>
            <a:ext cx="4127973" cy="15402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</a:pPr>
            <a:r>
              <a:rPr lang="en-US" sz="1600" u="sng" dirty="0">
                <a:solidFill>
                  <a:schemeClr val="tx1"/>
                </a:solidFill>
              </a:rPr>
              <a:t>FDA APPROVED CYTOKINE TARGETS: PSORIASIS</a:t>
            </a:r>
          </a:p>
          <a:p>
            <a:pPr>
              <a:spcAft>
                <a:spcPts val="300"/>
              </a:spcAft>
            </a:pPr>
            <a:r>
              <a:rPr lang="en-US" sz="1600" b="1" dirty="0">
                <a:solidFill>
                  <a:schemeClr val="tx2"/>
                </a:solidFill>
              </a:rPr>
              <a:t>TNF		IL-17 receptor</a:t>
            </a:r>
          </a:p>
          <a:p>
            <a:pPr>
              <a:spcAft>
                <a:spcPts val="300"/>
              </a:spcAft>
            </a:pPr>
            <a:r>
              <a:rPr lang="en-US" sz="1600" b="1" dirty="0">
                <a:solidFill>
                  <a:schemeClr val="tx2"/>
                </a:solidFill>
              </a:rPr>
              <a:t>IL-17A		IL-23</a:t>
            </a:r>
          </a:p>
          <a:p>
            <a:pPr>
              <a:spcAft>
                <a:spcPts val="300"/>
              </a:spcAft>
            </a:pPr>
            <a:r>
              <a:rPr lang="en-US" sz="1600" b="1" dirty="0">
                <a:solidFill>
                  <a:schemeClr val="tx2"/>
                </a:solidFill>
              </a:rPr>
              <a:t>IL-17A/F		IL-12/23</a:t>
            </a:r>
          </a:p>
          <a:p>
            <a:pPr>
              <a:spcAft>
                <a:spcPts val="300"/>
              </a:spcAft>
            </a:pPr>
            <a:r>
              <a:rPr lang="en-US" sz="1600" b="1">
                <a:solidFill>
                  <a:schemeClr val="tx2"/>
                </a:solidFill>
              </a:rPr>
              <a:t>IL-36		More </a:t>
            </a:r>
            <a:r>
              <a:rPr lang="en-US" sz="1600" b="1" dirty="0">
                <a:solidFill>
                  <a:schemeClr val="tx2"/>
                </a:solidFill>
              </a:rPr>
              <a:t>coming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40B135-5FDE-BC8B-6449-8D8852F2E817}"/>
              </a:ext>
            </a:extLst>
          </p:cNvPr>
          <p:cNvSpPr/>
          <p:nvPr/>
        </p:nvSpPr>
        <p:spPr>
          <a:xfrm>
            <a:off x="4901727" y="5014509"/>
            <a:ext cx="4033818" cy="1333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</a:pPr>
            <a:r>
              <a:rPr lang="en-US" sz="1600" u="sng" dirty="0">
                <a:solidFill>
                  <a:schemeClr val="tx1"/>
                </a:solidFill>
              </a:rPr>
              <a:t>FDA APPROVED CYTOKINE TARGETS: ECZEMA</a:t>
            </a:r>
          </a:p>
          <a:p>
            <a:pPr>
              <a:spcAft>
                <a:spcPts val="300"/>
              </a:spcAft>
            </a:pPr>
            <a:r>
              <a:rPr lang="en-US" sz="1600" b="1" dirty="0">
                <a:solidFill>
                  <a:schemeClr val="tx2"/>
                </a:solidFill>
              </a:rPr>
              <a:t>IL-4R⍺ (IL-4 and IL-13)</a:t>
            </a:r>
          </a:p>
          <a:p>
            <a:pPr>
              <a:spcAft>
                <a:spcPts val="300"/>
              </a:spcAft>
            </a:pPr>
            <a:r>
              <a:rPr lang="en-US" sz="1600" b="1" dirty="0">
                <a:solidFill>
                  <a:schemeClr val="tx2"/>
                </a:solidFill>
              </a:rPr>
              <a:t>IL-13 specific</a:t>
            </a:r>
          </a:p>
          <a:p>
            <a:pPr>
              <a:spcAft>
                <a:spcPts val="300"/>
              </a:spcAft>
            </a:pPr>
            <a:r>
              <a:rPr lang="en-US" sz="1600" b="1" dirty="0">
                <a:solidFill>
                  <a:schemeClr val="tx2"/>
                </a:solidFill>
              </a:rPr>
              <a:t>More coming</a:t>
            </a:r>
          </a:p>
        </p:txBody>
      </p:sp>
      <p:pic>
        <p:nvPicPr>
          <p:cNvPr id="4" name="Picture 3" descr="A diagram of a syringe&#10;&#10;Description automatically generated">
            <a:extLst>
              <a:ext uri="{FF2B5EF4-FFF2-40B4-BE49-F238E27FC236}">
                <a16:creationId xmlns:a16="http://schemas.microsoft.com/office/drawing/2014/main" id="{87830B05-55FE-43E2-18C1-D3DC83820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27" y="1276350"/>
            <a:ext cx="7772400" cy="337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034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C582F-0F39-2250-8E5B-26AF0E77A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3" y="-167570"/>
            <a:ext cx="12192000" cy="1325563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chemeClr val="tx2"/>
                </a:solidFill>
              </a:rPr>
              <a:t>Dermcyt</a:t>
            </a:r>
            <a:r>
              <a:rPr lang="en-US" sz="3600" b="1" dirty="0">
                <a:solidFill>
                  <a:schemeClr val="tx2"/>
                </a:solidFill>
              </a:rPr>
              <a:t>: painless and rapid personalized medicine</a:t>
            </a:r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B48C4BEE-2F4C-26D3-F389-09431A9E6E31}"/>
              </a:ext>
            </a:extLst>
          </p:cNvPr>
          <p:cNvSpPr/>
          <p:nvPr/>
        </p:nvSpPr>
        <p:spPr>
          <a:xfrm>
            <a:off x="3056432" y="2848094"/>
            <a:ext cx="869173" cy="243445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B5E24A-EF01-2417-5B6A-1F5ADC257C27}"/>
              </a:ext>
            </a:extLst>
          </p:cNvPr>
          <p:cNvSpPr/>
          <p:nvPr/>
        </p:nvSpPr>
        <p:spPr>
          <a:xfrm>
            <a:off x="0" y="5289369"/>
            <a:ext cx="12192000" cy="132556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5D4E5C-58CB-2CFA-10C8-4AA81E01922F}"/>
              </a:ext>
            </a:extLst>
          </p:cNvPr>
          <p:cNvSpPr txBox="1"/>
          <p:nvPr/>
        </p:nvSpPr>
        <p:spPr>
          <a:xfrm>
            <a:off x="-286967" y="6165049"/>
            <a:ext cx="2644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</a:rPr>
              <a:t>Painless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99B5B3-57C7-5A52-B5AF-E2540318E202}"/>
              </a:ext>
            </a:extLst>
          </p:cNvPr>
          <p:cNvSpPr txBox="1"/>
          <p:nvPr/>
        </p:nvSpPr>
        <p:spPr>
          <a:xfrm>
            <a:off x="1873272" y="6017257"/>
            <a:ext cx="2644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</a:rPr>
              <a:t>Quick to </a:t>
            </a:r>
          </a:p>
          <a:p>
            <a:pPr algn="ctr"/>
            <a:r>
              <a:rPr lang="en-US" sz="1600" b="1" i="1" dirty="0">
                <a:solidFill>
                  <a:schemeClr val="bg1"/>
                </a:solidFill>
              </a:rPr>
              <a:t>collect (&lt;1 min)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4DB922-3D30-D594-59C6-011BE1B94471}"/>
              </a:ext>
            </a:extLst>
          </p:cNvPr>
          <p:cNvSpPr txBox="1"/>
          <p:nvPr/>
        </p:nvSpPr>
        <p:spPr>
          <a:xfrm>
            <a:off x="6778929" y="6017694"/>
            <a:ext cx="2280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</a:rPr>
              <a:t>Analyzes most relevant tissue level (epidermis)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CE9BB9-E187-2DB6-3003-09DCA86B51F1}"/>
              </a:ext>
            </a:extLst>
          </p:cNvPr>
          <p:cNvSpPr txBox="1"/>
          <p:nvPr/>
        </p:nvSpPr>
        <p:spPr>
          <a:xfrm>
            <a:off x="4154236" y="6017695"/>
            <a:ext cx="2644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</a:rPr>
              <a:t>Does not leave</a:t>
            </a:r>
          </a:p>
          <a:p>
            <a:pPr algn="ctr"/>
            <a:r>
              <a:rPr lang="en-US" sz="1600" b="1" i="1" dirty="0">
                <a:solidFill>
                  <a:schemeClr val="bg1"/>
                </a:solidFill>
              </a:rPr>
              <a:t>a scar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6D38AC-62EB-94E0-013E-788F43D82ACC}"/>
              </a:ext>
            </a:extLst>
          </p:cNvPr>
          <p:cNvSpPr txBox="1"/>
          <p:nvPr/>
        </p:nvSpPr>
        <p:spPr>
          <a:xfrm>
            <a:off x="9403622" y="6006762"/>
            <a:ext cx="2280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</a:rPr>
              <a:t>Rapid turnaround </a:t>
            </a:r>
          </a:p>
          <a:p>
            <a:pPr algn="ctr"/>
            <a:r>
              <a:rPr lang="en-US" sz="1600" b="1" i="1" dirty="0">
                <a:solidFill>
                  <a:schemeClr val="bg1"/>
                </a:solidFill>
              </a:rPr>
              <a:t>(Immediate or 24 hours)</a:t>
            </a:r>
          </a:p>
        </p:txBody>
      </p:sp>
      <p:pic>
        <p:nvPicPr>
          <p:cNvPr id="12" name="Graphic 11" descr="Adhesive Bandage with solid fill">
            <a:extLst>
              <a:ext uri="{FF2B5EF4-FFF2-40B4-BE49-F238E27FC236}">
                <a16:creationId xmlns:a16="http://schemas.microsoft.com/office/drawing/2014/main" id="{ACF67697-E4EF-EB16-ABAB-F396C003B1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1089" y="5389128"/>
            <a:ext cx="655886" cy="655886"/>
          </a:xfrm>
          <a:prstGeom prst="rect">
            <a:avLst/>
          </a:prstGeom>
        </p:spPr>
      </p:pic>
      <p:pic>
        <p:nvPicPr>
          <p:cNvPr id="16" name="Graphic 15" descr="Hourglass Finished with solid fill">
            <a:extLst>
              <a:ext uri="{FF2B5EF4-FFF2-40B4-BE49-F238E27FC236}">
                <a16:creationId xmlns:a16="http://schemas.microsoft.com/office/drawing/2014/main" id="{68BE2F2E-437A-D2E4-26E5-5C26E4B386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85783" y="5357144"/>
            <a:ext cx="646243" cy="646243"/>
          </a:xfrm>
          <a:prstGeom prst="rect">
            <a:avLst/>
          </a:prstGeom>
        </p:spPr>
      </p:pic>
      <p:pic>
        <p:nvPicPr>
          <p:cNvPr id="19" name="Graphic 18" descr="Clock with solid fill">
            <a:extLst>
              <a:ext uri="{FF2B5EF4-FFF2-40B4-BE49-F238E27FC236}">
                <a16:creationId xmlns:a16="http://schemas.microsoft.com/office/drawing/2014/main" id="{E58B7494-0BAF-E9F7-D7A9-A794234162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63774" y="5349649"/>
            <a:ext cx="680278" cy="680278"/>
          </a:xfrm>
          <a:prstGeom prst="rect">
            <a:avLst/>
          </a:prstGeom>
        </p:spPr>
      </p:pic>
      <p:pic>
        <p:nvPicPr>
          <p:cNvPr id="21" name="Graphic 20" descr="Microscope with solid fill">
            <a:extLst>
              <a:ext uri="{FF2B5EF4-FFF2-40B4-BE49-F238E27FC236}">
                <a16:creationId xmlns:a16="http://schemas.microsoft.com/office/drawing/2014/main" id="{FF74BBE4-AC81-9B71-27BF-C9798FBAEE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46070" y="5392667"/>
            <a:ext cx="566715" cy="566715"/>
          </a:xfrm>
          <a:prstGeom prst="rect">
            <a:avLst/>
          </a:prstGeom>
        </p:spPr>
      </p:pic>
      <p:pic>
        <p:nvPicPr>
          <p:cNvPr id="23" name="Graphic 22" descr="Medical with solid fill">
            <a:extLst>
              <a:ext uri="{FF2B5EF4-FFF2-40B4-BE49-F238E27FC236}">
                <a16:creationId xmlns:a16="http://schemas.microsoft.com/office/drawing/2014/main" id="{83B1787D-D111-B3D9-75D8-5D16C0AFC9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043253" y="5288299"/>
            <a:ext cx="778899" cy="778899"/>
          </a:xfrm>
          <a:prstGeom prst="rect">
            <a:avLst/>
          </a:prstGeom>
        </p:spPr>
      </p:pic>
      <p:pic>
        <p:nvPicPr>
          <p:cNvPr id="10" name="Picture 9" descr="A close-up of skin rash&#10;&#10;Description automatically generated">
            <a:extLst>
              <a:ext uri="{FF2B5EF4-FFF2-40B4-BE49-F238E27FC236}">
                <a16:creationId xmlns:a16="http://schemas.microsoft.com/office/drawing/2014/main" id="{DBCFFC95-DD10-B9FF-86D8-AD84F8B6710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5396" y="1284946"/>
            <a:ext cx="1608506" cy="3645948"/>
          </a:xfrm>
          <a:prstGeom prst="rect">
            <a:avLst/>
          </a:prstGeom>
        </p:spPr>
      </p:pic>
      <p:pic>
        <p:nvPicPr>
          <p:cNvPr id="15" name="Picture 14" descr="A diagram of a test tube&#10;&#10;Description automatically generated">
            <a:extLst>
              <a:ext uri="{FF2B5EF4-FFF2-40B4-BE49-F238E27FC236}">
                <a16:creationId xmlns:a16="http://schemas.microsoft.com/office/drawing/2014/main" id="{40FC7EE5-A901-19E2-7951-90D7C91CC13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38135" y="1151024"/>
            <a:ext cx="6446032" cy="371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45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FF9271B-6D30-8477-D33D-D51E7E4F074A}"/>
              </a:ext>
            </a:extLst>
          </p:cNvPr>
          <p:cNvSpPr/>
          <p:nvPr/>
        </p:nvSpPr>
        <p:spPr>
          <a:xfrm>
            <a:off x="8216064" y="2013227"/>
            <a:ext cx="3387679" cy="5983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6C582F-0F39-2250-8E5B-26AF0E77A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21" y="-38131"/>
            <a:ext cx="11981492" cy="1325563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chemeClr val="tx2"/>
                </a:solidFill>
              </a:rPr>
              <a:t>Dermcyt</a:t>
            </a:r>
            <a:r>
              <a:rPr lang="en-US" sz="3200" b="1" dirty="0">
                <a:solidFill>
                  <a:schemeClr val="tx2"/>
                </a:solidFill>
              </a:rPr>
              <a:t> correctly classifies diagnosis and predicts treatment response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DD4FBC9-7A2C-C275-2E5F-BF5A01029639}"/>
              </a:ext>
            </a:extLst>
          </p:cNvPr>
          <p:cNvSpPr/>
          <p:nvPr/>
        </p:nvSpPr>
        <p:spPr>
          <a:xfrm>
            <a:off x="675934" y="5753844"/>
            <a:ext cx="6277393" cy="609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15900">
              <a:spcAft>
                <a:spcPts val="600"/>
              </a:spcAft>
              <a:buFont typeface="Wingdings" pitchFamily="2" charset="2"/>
              <a:buChar char="v"/>
            </a:pPr>
            <a:r>
              <a:rPr lang="en-US" sz="1500" b="1" dirty="0">
                <a:solidFill>
                  <a:schemeClr val="tx2"/>
                </a:solidFill>
              </a:rPr>
              <a:t>Proprietary biomarkers </a:t>
            </a:r>
            <a:r>
              <a:rPr lang="en-US" sz="1500" dirty="0">
                <a:solidFill>
                  <a:schemeClr val="tx2"/>
                </a:solidFill>
              </a:rPr>
              <a:t>overlap with our related proof-of-concept work in 70 patients with atopic dermatitis treated with dupilumab*</a:t>
            </a:r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FF4B8CFC-9C8D-1C55-3C3D-754EF7A50B4B}"/>
              </a:ext>
            </a:extLst>
          </p:cNvPr>
          <p:cNvSpPr/>
          <p:nvPr/>
        </p:nvSpPr>
        <p:spPr>
          <a:xfrm>
            <a:off x="702080" y="5405410"/>
            <a:ext cx="6305241" cy="247541"/>
          </a:xfrm>
          <a:prstGeom prst="triangle">
            <a:avLst>
              <a:gd name="adj" fmla="val 4977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93FF03-7D69-8539-343D-A7B8ECC4BEC2}"/>
              </a:ext>
            </a:extLst>
          </p:cNvPr>
          <p:cNvSpPr txBox="1"/>
          <p:nvPr/>
        </p:nvSpPr>
        <p:spPr>
          <a:xfrm>
            <a:off x="91991" y="1130118"/>
            <a:ext cx="3717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100% accurate distinction between psoriasis and eczema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CED604-5F82-714B-A9B3-74113909D5A8}"/>
              </a:ext>
            </a:extLst>
          </p:cNvPr>
          <p:cNvSpPr txBox="1"/>
          <p:nvPr/>
        </p:nvSpPr>
        <p:spPr>
          <a:xfrm>
            <a:off x="3612698" y="1135256"/>
            <a:ext cx="4070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100% accurate distinction between dupilumab responders &amp; non-responders in eczema</a:t>
            </a:r>
          </a:p>
        </p:txBody>
      </p:sp>
      <p:pic>
        <p:nvPicPr>
          <p:cNvPr id="16" name="Picture 15" descr="A diagram of a map&#10;&#10;Description automatically generated with medium confidence">
            <a:extLst>
              <a:ext uri="{FF2B5EF4-FFF2-40B4-BE49-F238E27FC236}">
                <a16:creationId xmlns:a16="http://schemas.microsoft.com/office/drawing/2014/main" id="{2F3A2857-1302-C3DF-3F07-C154E6DE7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61" y="1662000"/>
            <a:ext cx="3156357" cy="3133812"/>
          </a:xfrm>
          <a:prstGeom prst="rect">
            <a:avLst/>
          </a:prstGeom>
        </p:spPr>
      </p:pic>
      <p:pic>
        <p:nvPicPr>
          <p:cNvPr id="18" name="Picture 17" descr="A diagram of a number of responders&#10;&#10;Description automatically generated">
            <a:extLst>
              <a:ext uri="{FF2B5EF4-FFF2-40B4-BE49-F238E27FC236}">
                <a16:creationId xmlns:a16="http://schemas.microsoft.com/office/drawing/2014/main" id="{00CC4E2F-AFE2-9E9B-7215-BF0088B8C0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0889" y="1682836"/>
            <a:ext cx="3164383" cy="31129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47146A-7BE0-C0EA-A8BF-D43243942A4E}"/>
              </a:ext>
            </a:extLst>
          </p:cNvPr>
          <p:cNvSpPr txBox="1"/>
          <p:nvPr/>
        </p:nvSpPr>
        <p:spPr>
          <a:xfrm>
            <a:off x="603244" y="6382289"/>
            <a:ext cx="20265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* Murphy et al. 2023</a:t>
            </a:r>
            <a:r>
              <a:rPr lang="en-US" sz="800" i="1" dirty="0"/>
              <a:t> Br J Dermatol. </a:t>
            </a:r>
            <a:r>
              <a:rPr lang="en-US" sz="800" dirty="0"/>
              <a:t>In press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508737-9062-B80B-7D98-2C805DD05540}"/>
              </a:ext>
            </a:extLst>
          </p:cNvPr>
          <p:cNvSpPr txBox="1"/>
          <p:nvPr/>
        </p:nvSpPr>
        <p:spPr>
          <a:xfrm>
            <a:off x="2569585" y="6388539"/>
            <a:ext cx="229261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*Singh et al. 2023</a:t>
            </a:r>
            <a:r>
              <a:rPr lang="en-US" sz="800" i="1" dirty="0"/>
              <a:t> J. Am. Acad. Dermatol. </a:t>
            </a:r>
            <a:r>
              <a:rPr lang="en-US" sz="800" dirty="0"/>
              <a:t>88: 1094.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0B24C8-0133-59D0-E7AD-7E7B92365AF2}"/>
              </a:ext>
            </a:extLst>
          </p:cNvPr>
          <p:cNvSpPr txBox="1"/>
          <p:nvPr/>
        </p:nvSpPr>
        <p:spPr>
          <a:xfrm>
            <a:off x="4854708" y="6389495"/>
            <a:ext cx="22333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*Wang et al. 2021. </a:t>
            </a:r>
            <a:r>
              <a:rPr lang="en-US" sz="800" i="1" dirty="0"/>
              <a:t>J Invest </a:t>
            </a:r>
            <a:r>
              <a:rPr lang="en-US" sz="800" i="1" dirty="0" err="1"/>
              <a:t>Derm</a:t>
            </a:r>
            <a:r>
              <a:rPr lang="en-US" sz="800" i="1" dirty="0"/>
              <a:t> </a:t>
            </a:r>
            <a:r>
              <a:rPr lang="en-US" sz="800" i="1" dirty="0" err="1"/>
              <a:t>Innov</a:t>
            </a:r>
            <a:r>
              <a:rPr lang="en-US" sz="800" i="1" dirty="0"/>
              <a:t> </a:t>
            </a:r>
            <a:r>
              <a:rPr lang="en-US" sz="800" dirty="0"/>
              <a:t>1: 100021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E45175-C33C-C850-0254-E4CE790FCC44}"/>
              </a:ext>
            </a:extLst>
          </p:cNvPr>
          <p:cNvSpPr txBox="1"/>
          <p:nvPr/>
        </p:nvSpPr>
        <p:spPr>
          <a:xfrm>
            <a:off x="8216064" y="3493674"/>
            <a:ext cx="3584474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Pending patent applications: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 # 63/594,532 (filed 10/31/23)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 # 63/579,364 (filed 8/29/23)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 # 17/471,972 (filed 9/10/21)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Claims encompass methods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compositions for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treatment selection in dermatology </a:t>
            </a:r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EFF6AD63-865F-AAC0-518C-22A1D20A72FA}"/>
              </a:ext>
            </a:extLst>
          </p:cNvPr>
          <p:cNvSpPr/>
          <p:nvPr/>
        </p:nvSpPr>
        <p:spPr>
          <a:xfrm>
            <a:off x="8216064" y="2806084"/>
            <a:ext cx="3387679" cy="483654"/>
          </a:xfrm>
          <a:prstGeom prst="triangle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5F2A7C-D858-37D5-BDD9-C6A951910E1B}"/>
              </a:ext>
            </a:extLst>
          </p:cNvPr>
          <p:cNvSpPr txBox="1"/>
          <p:nvPr/>
        </p:nvSpPr>
        <p:spPr>
          <a:xfrm>
            <a:off x="8798426" y="2123664"/>
            <a:ext cx="3134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Intellectual Property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A239D1-F979-6EF7-92C7-B2F7B3EAF4A2}"/>
              </a:ext>
            </a:extLst>
          </p:cNvPr>
          <p:cNvSpPr txBox="1"/>
          <p:nvPr/>
        </p:nvSpPr>
        <p:spPr>
          <a:xfrm>
            <a:off x="603244" y="4743002"/>
            <a:ext cx="2947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81 patient samples analyzed</a:t>
            </a:r>
          </a:p>
          <a:p>
            <a:r>
              <a:rPr lang="en-US" dirty="0"/>
              <a:t>(&gt;400 collected)</a:t>
            </a:r>
          </a:p>
        </p:txBody>
      </p:sp>
      <p:pic>
        <p:nvPicPr>
          <p:cNvPr id="10" name="Graphic 9" descr="Checkmark with solid fill">
            <a:extLst>
              <a:ext uri="{FF2B5EF4-FFF2-40B4-BE49-F238E27FC236}">
                <a16:creationId xmlns:a16="http://schemas.microsoft.com/office/drawing/2014/main" id="{185AE2A9-44AF-3C15-03E5-4352539692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98944" y="1930924"/>
            <a:ext cx="745056" cy="74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70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C582F-0F39-2250-8E5B-26AF0E77A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77" y="-10939"/>
            <a:ext cx="12191991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Potential Market $3.3Bn Per Year with ~4 Million Treatment Switches Prevented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7EBE5A-8487-23C0-9723-00E0DEF712DA}"/>
              </a:ext>
            </a:extLst>
          </p:cNvPr>
          <p:cNvSpPr/>
          <p:nvPr/>
        </p:nvSpPr>
        <p:spPr>
          <a:xfrm>
            <a:off x="6258576" y="1117597"/>
            <a:ext cx="5412829" cy="62865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Atopic Dermatitis (Eczema) Market Opportunity</a:t>
            </a:r>
            <a:endParaRPr lang="en-U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5B834E6-4B04-86FE-57BC-7926F4D1F35E}"/>
              </a:ext>
            </a:extLst>
          </p:cNvPr>
          <p:cNvCxnSpPr>
            <a:cxnSpLocks/>
            <a:stCxn id="79" idx="2"/>
            <a:endCxn id="7" idx="0"/>
          </p:cNvCxnSpPr>
          <p:nvPr/>
        </p:nvCxnSpPr>
        <p:spPr>
          <a:xfrm flipH="1">
            <a:off x="1707079" y="2218062"/>
            <a:ext cx="2" cy="22930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A5A7A181-FC08-CD68-A2CC-ECB8D6CA6157}"/>
              </a:ext>
            </a:extLst>
          </p:cNvPr>
          <p:cNvSpPr/>
          <p:nvPr/>
        </p:nvSpPr>
        <p:spPr>
          <a:xfrm>
            <a:off x="618309" y="1119264"/>
            <a:ext cx="4997672" cy="62865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Psoriasis Market Opportunity  </a:t>
            </a:r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790A735-2222-1C86-0C85-4AFC77A6B5A8}"/>
              </a:ext>
            </a:extLst>
          </p:cNvPr>
          <p:cNvSpPr/>
          <p:nvPr/>
        </p:nvSpPr>
        <p:spPr>
          <a:xfrm>
            <a:off x="618311" y="1910285"/>
            <a:ext cx="2177539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2"/>
                </a:solidFill>
              </a:rPr>
              <a:t>US Population</a:t>
            </a:r>
            <a:r>
              <a:rPr lang="en-US" sz="1200" dirty="0">
                <a:solidFill>
                  <a:schemeClr val="tx2"/>
                </a:solidFill>
              </a:rPr>
              <a:t>: 333 Million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53A9AD-CCBD-AEA7-44A8-D280B9389383}"/>
              </a:ext>
            </a:extLst>
          </p:cNvPr>
          <p:cNvSpPr/>
          <p:nvPr/>
        </p:nvSpPr>
        <p:spPr>
          <a:xfrm>
            <a:off x="612894" y="2988049"/>
            <a:ext cx="2177539" cy="5560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2"/>
                </a:solidFill>
              </a:rPr>
              <a:t>Mod-to-Severe</a:t>
            </a:r>
            <a:r>
              <a:rPr lang="en-US" sz="1200" dirty="0">
                <a:solidFill>
                  <a:schemeClr val="tx2"/>
                </a:solidFill>
              </a:rPr>
              <a:t>: 2.15 Million</a:t>
            </a:r>
          </a:p>
          <a:p>
            <a:pPr algn="ctr"/>
            <a:r>
              <a:rPr lang="en-US" sz="1200" dirty="0">
                <a:solidFill>
                  <a:schemeClr val="tx2"/>
                </a:solidFill>
              </a:rPr>
              <a:t>72k New Mod-to-Severe /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156D2A-E06C-FCA1-8AD9-DFC0E2E10394}"/>
              </a:ext>
            </a:extLst>
          </p:cNvPr>
          <p:cNvSpPr/>
          <p:nvPr/>
        </p:nvSpPr>
        <p:spPr>
          <a:xfrm>
            <a:off x="618309" y="2447363"/>
            <a:ext cx="2177539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2"/>
                </a:solidFill>
              </a:rPr>
              <a:t>US Psoriasis</a:t>
            </a:r>
            <a:r>
              <a:rPr lang="en-US" sz="1200" dirty="0">
                <a:solidFill>
                  <a:schemeClr val="tx2"/>
                </a:solidFill>
              </a:rPr>
              <a:t>: 9.99 Million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87A0B9-3B66-F7C1-F19F-6AA711AE0D34}"/>
              </a:ext>
            </a:extLst>
          </p:cNvPr>
          <p:cNvSpPr/>
          <p:nvPr/>
        </p:nvSpPr>
        <p:spPr>
          <a:xfrm>
            <a:off x="3454719" y="2281819"/>
            <a:ext cx="2177539" cy="1974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2"/>
              </a:solidFill>
            </a:endParaRPr>
          </a:p>
          <a:p>
            <a:pPr algn="ctr"/>
            <a:r>
              <a:rPr lang="en-US" sz="2000" b="1" dirty="0">
                <a:solidFill>
                  <a:schemeClr val="tx2"/>
                </a:solidFill>
              </a:rPr>
              <a:t>Total US Market: ~$8Bn</a:t>
            </a:r>
          </a:p>
          <a:p>
            <a:pPr algn="ctr"/>
            <a:r>
              <a:rPr lang="en-US" sz="2000" b="1" dirty="0">
                <a:solidFill>
                  <a:schemeClr val="tx2"/>
                </a:solidFill>
              </a:rPr>
              <a:t>Annual Growth: ~$260M</a:t>
            </a:r>
          </a:p>
          <a:p>
            <a:pPr algn="ctr"/>
            <a:r>
              <a:rPr lang="en-US" sz="1200" dirty="0">
                <a:solidFill>
                  <a:schemeClr val="tx2"/>
                </a:solidFill>
              </a:rPr>
              <a:t>Assuming same cost as </a:t>
            </a:r>
            <a:r>
              <a:rPr lang="en-US" sz="1200" dirty="0" err="1">
                <a:solidFill>
                  <a:schemeClr val="tx2"/>
                </a:solidFill>
              </a:rPr>
              <a:t>Mind.Px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i="1" dirty="0">
                <a:solidFill>
                  <a:schemeClr val="tx2"/>
                </a:solidFill>
              </a:rPr>
              <a:t>($3600 per test)</a:t>
            </a:r>
          </a:p>
          <a:p>
            <a:pPr algn="ctr"/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91F104-E2F0-9269-6110-804743464146}"/>
              </a:ext>
            </a:extLst>
          </p:cNvPr>
          <p:cNvSpPr/>
          <p:nvPr/>
        </p:nvSpPr>
        <p:spPr>
          <a:xfrm>
            <a:off x="612897" y="3780976"/>
            <a:ext cx="2177536" cy="5560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2"/>
                </a:solidFill>
              </a:rPr>
              <a:t>Mod-to-Severe</a:t>
            </a:r>
            <a:r>
              <a:rPr lang="en-US" sz="1200" dirty="0">
                <a:solidFill>
                  <a:schemeClr val="tx2"/>
                </a:solidFill>
              </a:rPr>
              <a:t>: 45-65% on Systemic Tx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B796F4-B11D-D2C4-8B46-E60BC4F0E7D5}"/>
              </a:ext>
            </a:extLst>
          </p:cNvPr>
          <p:cNvSpPr/>
          <p:nvPr/>
        </p:nvSpPr>
        <p:spPr>
          <a:xfrm>
            <a:off x="612893" y="4568338"/>
            <a:ext cx="2177539" cy="5560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2"/>
                </a:solidFill>
              </a:rPr>
              <a:t>6.5-25% Switch Therapy </a:t>
            </a:r>
          </a:p>
          <a:p>
            <a:pPr algn="ctr"/>
            <a:r>
              <a:rPr lang="en-US" sz="1200" dirty="0">
                <a:solidFill>
                  <a:schemeClr val="tx2"/>
                </a:solidFill>
              </a:rPr>
              <a:t>within 1 year </a:t>
            </a:r>
          </a:p>
          <a:p>
            <a:pPr algn="ctr"/>
            <a:r>
              <a:rPr lang="en-US" sz="1200" dirty="0">
                <a:solidFill>
                  <a:schemeClr val="tx2"/>
                </a:solidFill>
              </a:rPr>
              <a:t>($1.4-5.4B excess costs)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151964C-DECB-A3BA-D3C1-04EA56C6F89D}"/>
              </a:ext>
            </a:extLst>
          </p:cNvPr>
          <p:cNvCxnSpPr>
            <a:cxnSpLocks/>
            <a:stCxn id="7" idx="2"/>
            <a:endCxn id="3" idx="0"/>
          </p:cNvCxnSpPr>
          <p:nvPr/>
        </p:nvCxnSpPr>
        <p:spPr>
          <a:xfrm flipH="1">
            <a:off x="1701664" y="2755140"/>
            <a:ext cx="5415" cy="23290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9438028-7697-D750-8018-FD8AB96D72DB}"/>
              </a:ext>
            </a:extLst>
          </p:cNvPr>
          <p:cNvCxnSpPr>
            <a:cxnSpLocks/>
            <a:stCxn id="3" idx="2"/>
            <a:endCxn id="13" idx="0"/>
          </p:cNvCxnSpPr>
          <p:nvPr/>
        </p:nvCxnSpPr>
        <p:spPr>
          <a:xfrm>
            <a:off x="1701664" y="3544088"/>
            <a:ext cx="1" cy="23688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56A1A82-AE9F-B7C1-3178-28C523F337D4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 flipH="1">
            <a:off x="1701663" y="4337015"/>
            <a:ext cx="2" cy="23132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FA9F4BB-B4CA-469D-DB40-3F62AE857536}"/>
              </a:ext>
            </a:extLst>
          </p:cNvPr>
          <p:cNvCxnSpPr>
            <a:cxnSpLocks/>
            <a:stCxn id="23" idx="2"/>
            <a:endCxn id="25" idx="0"/>
          </p:cNvCxnSpPr>
          <p:nvPr/>
        </p:nvCxnSpPr>
        <p:spPr>
          <a:xfrm flipH="1">
            <a:off x="7347343" y="2206582"/>
            <a:ext cx="6" cy="24667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2953D07F-4379-A6E8-607E-2DBFE2A91829}"/>
              </a:ext>
            </a:extLst>
          </p:cNvPr>
          <p:cNvSpPr/>
          <p:nvPr/>
        </p:nvSpPr>
        <p:spPr>
          <a:xfrm>
            <a:off x="6258579" y="1901852"/>
            <a:ext cx="2177539" cy="3047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2"/>
                </a:solidFill>
              </a:rPr>
              <a:t>US Population</a:t>
            </a:r>
            <a:r>
              <a:rPr lang="en-US" sz="1200" dirty="0">
                <a:solidFill>
                  <a:schemeClr val="tx2"/>
                </a:solidFill>
              </a:rPr>
              <a:t>: 333 Million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2490C3F-0143-6F49-9E4F-80A788C6485D}"/>
              </a:ext>
            </a:extLst>
          </p:cNvPr>
          <p:cNvSpPr/>
          <p:nvPr/>
        </p:nvSpPr>
        <p:spPr>
          <a:xfrm>
            <a:off x="6258574" y="2972704"/>
            <a:ext cx="2177539" cy="5505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2"/>
                </a:solidFill>
              </a:rPr>
              <a:t>Mod-to-Severe:</a:t>
            </a:r>
            <a:r>
              <a:rPr lang="en-US" sz="1200" dirty="0">
                <a:solidFill>
                  <a:schemeClr val="tx2"/>
                </a:solidFill>
              </a:rPr>
              <a:t> 9.7 Million</a:t>
            </a:r>
          </a:p>
          <a:p>
            <a:pPr algn="ctr"/>
            <a:r>
              <a:rPr lang="en-US" sz="1200" dirty="0">
                <a:solidFill>
                  <a:schemeClr val="tx2"/>
                </a:solidFill>
              </a:rPr>
              <a:t>930k New Mod-to-Severe / year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FE393E2-886B-F012-1B6F-ED892120076B}"/>
              </a:ext>
            </a:extLst>
          </p:cNvPr>
          <p:cNvSpPr/>
          <p:nvPr/>
        </p:nvSpPr>
        <p:spPr>
          <a:xfrm>
            <a:off x="6258573" y="2453257"/>
            <a:ext cx="2177539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2"/>
                </a:solidFill>
              </a:rPr>
              <a:t>US Eczema</a:t>
            </a:r>
            <a:r>
              <a:rPr lang="en-US" sz="1200" dirty="0">
                <a:solidFill>
                  <a:schemeClr val="tx2"/>
                </a:solidFill>
              </a:rPr>
              <a:t>: 24.3 Million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EFF396E-F6C4-4583-FBE3-24ACF5B4F35D}"/>
              </a:ext>
            </a:extLst>
          </p:cNvPr>
          <p:cNvSpPr/>
          <p:nvPr/>
        </p:nvSpPr>
        <p:spPr>
          <a:xfrm>
            <a:off x="6258573" y="3761795"/>
            <a:ext cx="2177539" cy="5560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2"/>
                </a:solidFill>
              </a:rPr>
              <a:t>Mod-to-Severe</a:t>
            </a:r>
            <a:r>
              <a:rPr lang="en-US" sz="1200" dirty="0">
                <a:solidFill>
                  <a:schemeClr val="tx2"/>
                </a:solidFill>
              </a:rPr>
              <a:t>: 50% on Systemic Therapy (4.85 million)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1F16B6B-6C45-A8EE-E939-3DEF4D9154C2}"/>
              </a:ext>
            </a:extLst>
          </p:cNvPr>
          <p:cNvSpPr/>
          <p:nvPr/>
        </p:nvSpPr>
        <p:spPr>
          <a:xfrm>
            <a:off x="6258573" y="4547822"/>
            <a:ext cx="2177539" cy="5560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2"/>
                </a:solidFill>
              </a:rPr>
              <a:t>37.5% Switch Therapy </a:t>
            </a:r>
          </a:p>
          <a:p>
            <a:pPr algn="ctr"/>
            <a:r>
              <a:rPr lang="en-US" sz="1200" dirty="0">
                <a:solidFill>
                  <a:schemeClr val="tx2"/>
                </a:solidFill>
              </a:rPr>
              <a:t>within 1 year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88D18F3-9FB2-61FF-5204-EFF1C505185C}"/>
              </a:ext>
            </a:extLst>
          </p:cNvPr>
          <p:cNvCxnSpPr>
            <a:cxnSpLocks/>
            <a:stCxn id="25" idx="2"/>
            <a:endCxn id="24" idx="0"/>
          </p:cNvCxnSpPr>
          <p:nvPr/>
        </p:nvCxnSpPr>
        <p:spPr>
          <a:xfrm>
            <a:off x="7347343" y="2761034"/>
            <a:ext cx="1" cy="21167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2464DBB-9355-2FAB-36D7-C77656727B5B}"/>
              </a:ext>
            </a:extLst>
          </p:cNvPr>
          <p:cNvCxnSpPr>
            <a:cxnSpLocks/>
            <a:stCxn id="24" idx="2"/>
            <a:endCxn id="27" idx="0"/>
          </p:cNvCxnSpPr>
          <p:nvPr/>
        </p:nvCxnSpPr>
        <p:spPr>
          <a:xfrm flipH="1">
            <a:off x="7347343" y="3523238"/>
            <a:ext cx="1" cy="23855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EB7760A-6093-702D-7445-608DD350DE2F}"/>
              </a:ext>
            </a:extLst>
          </p:cNvPr>
          <p:cNvCxnSpPr>
            <a:cxnSpLocks/>
            <a:stCxn id="27" idx="2"/>
            <a:endCxn id="28" idx="0"/>
          </p:cNvCxnSpPr>
          <p:nvPr/>
        </p:nvCxnSpPr>
        <p:spPr>
          <a:xfrm>
            <a:off x="7347343" y="4317834"/>
            <a:ext cx="0" cy="22998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F3FD08B5-38FB-7A88-58D2-16C8D271BB35}"/>
              </a:ext>
            </a:extLst>
          </p:cNvPr>
          <p:cNvSpPr/>
          <p:nvPr/>
        </p:nvSpPr>
        <p:spPr>
          <a:xfrm>
            <a:off x="722262" y="5294194"/>
            <a:ext cx="10557595" cy="11913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solidFill>
                  <a:schemeClr val="tx2"/>
                </a:solidFill>
              </a:rPr>
              <a:t>Total Potential Market Size: ~11.8 million patients with an additional 1 million patients per year</a:t>
            </a:r>
          </a:p>
          <a:p>
            <a:pPr algn="ctr">
              <a:spcAft>
                <a:spcPts val="600"/>
              </a:spcAft>
            </a:pPr>
            <a:r>
              <a:rPr lang="en-US" sz="2400" b="1" u="sng" dirty="0">
                <a:solidFill>
                  <a:schemeClr val="tx2"/>
                </a:solidFill>
              </a:rPr>
              <a:t>Total Potential Market</a:t>
            </a:r>
            <a:r>
              <a:rPr lang="en-US" sz="2400" b="1" dirty="0">
                <a:solidFill>
                  <a:schemeClr val="tx2"/>
                </a:solidFill>
              </a:rPr>
              <a:t>: ~$42.6Bn with additional ~$3.3Bn per year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F311D94-060E-C91F-0820-7A204ED69F4C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790433" y="3266069"/>
            <a:ext cx="648007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085CAD1-A0D5-930D-A99B-6663499BBBC5}"/>
              </a:ext>
            </a:extLst>
          </p:cNvPr>
          <p:cNvCxnSpPr>
            <a:cxnSpLocks/>
          </p:cNvCxnSpPr>
          <p:nvPr/>
        </p:nvCxnSpPr>
        <p:spPr>
          <a:xfrm>
            <a:off x="5929745" y="961428"/>
            <a:ext cx="0" cy="4411881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FBC23731-D466-724A-520B-7EE2F580D846}"/>
              </a:ext>
            </a:extLst>
          </p:cNvPr>
          <p:cNvSpPr/>
          <p:nvPr/>
        </p:nvSpPr>
        <p:spPr>
          <a:xfrm>
            <a:off x="9116678" y="2313843"/>
            <a:ext cx="2177539" cy="20039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2"/>
              </a:solidFill>
            </a:endParaRPr>
          </a:p>
          <a:p>
            <a:pPr algn="ctr"/>
            <a:r>
              <a:rPr lang="en-US" sz="2000" b="1" dirty="0">
                <a:solidFill>
                  <a:schemeClr val="tx2"/>
                </a:solidFill>
              </a:rPr>
              <a:t>Total US Market: ~$35Bn</a:t>
            </a:r>
          </a:p>
          <a:p>
            <a:pPr algn="ctr"/>
            <a:r>
              <a:rPr lang="en-US" sz="2000" b="1" dirty="0">
                <a:solidFill>
                  <a:schemeClr val="tx2"/>
                </a:solidFill>
              </a:rPr>
              <a:t>Annual Growth: ~$3Bn</a:t>
            </a:r>
          </a:p>
          <a:p>
            <a:pPr algn="ctr"/>
            <a:r>
              <a:rPr lang="en-US" sz="1200" dirty="0">
                <a:solidFill>
                  <a:schemeClr val="tx2"/>
                </a:solidFill>
              </a:rPr>
              <a:t>Assuming same cost as </a:t>
            </a:r>
            <a:r>
              <a:rPr lang="en-US" sz="1200" dirty="0" err="1">
                <a:solidFill>
                  <a:schemeClr val="tx2"/>
                </a:solidFill>
              </a:rPr>
              <a:t>Mind.Px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i="1" dirty="0">
                <a:solidFill>
                  <a:schemeClr val="tx2"/>
                </a:solidFill>
              </a:rPr>
              <a:t>($3600 per test)</a:t>
            </a:r>
          </a:p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DB3FD36-C146-DFE7-6082-3DFB3E691A97}"/>
              </a:ext>
            </a:extLst>
          </p:cNvPr>
          <p:cNvCxnSpPr>
            <a:cxnSpLocks/>
          </p:cNvCxnSpPr>
          <p:nvPr/>
        </p:nvCxnSpPr>
        <p:spPr>
          <a:xfrm>
            <a:off x="8452392" y="3245454"/>
            <a:ext cx="648007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215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C582F-0F39-2250-8E5B-26AF0E77A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476" y="-49983"/>
            <a:ext cx="9968033" cy="1325563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chemeClr val="tx2"/>
                </a:solidFill>
              </a:rPr>
              <a:t>Dermcyt</a:t>
            </a:r>
            <a:r>
              <a:rPr lang="en-US" sz="3200" b="1" dirty="0">
                <a:solidFill>
                  <a:schemeClr val="tx2"/>
                </a:solidFill>
              </a:rPr>
              <a:t> can save ~$10,000-$12,000 per patient per year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CA27A2A-2187-8AD3-C067-A73F71C67E2A}"/>
              </a:ext>
            </a:extLst>
          </p:cNvPr>
          <p:cNvSpPr/>
          <p:nvPr/>
        </p:nvSpPr>
        <p:spPr>
          <a:xfrm>
            <a:off x="792561" y="3793175"/>
            <a:ext cx="4267200" cy="79763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$10.5K per patient </a:t>
            </a:r>
            <a:r>
              <a:rPr lang="en-US" sz="1400" dirty="0"/>
              <a:t>in expected yearly costs saved by preventing switching or discontinuation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E9712F-F0FC-91B2-CDC1-5EA7A6EF63A5}"/>
              </a:ext>
            </a:extLst>
          </p:cNvPr>
          <p:cNvSpPr/>
          <p:nvPr/>
        </p:nvSpPr>
        <p:spPr>
          <a:xfrm>
            <a:off x="6511257" y="1384386"/>
            <a:ext cx="5412829" cy="62865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Atopic Dermatitis (Eczema)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E2E1FE-85FB-38FC-7F4C-63A284F87B02}"/>
              </a:ext>
            </a:extLst>
          </p:cNvPr>
          <p:cNvSpPr/>
          <p:nvPr/>
        </p:nvSpPr>
        <p:spPr>
          <a:xfrm>
            <a:off x="475017" y="1383838"/>
            <a:ext cx="5162519" cy="62865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Psoriasis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08B3154-9D16-136C-11DC-954457E28340}"/>
              </a:ext>
            </a:extLst>
          </p:cNvPr>
          <p:cNvSpPr/>
          <p:nvPr/>
        </p:nvSpPr>
        <p:spPr>
          <a:xfrm>
            <a:off x="1750618" y="2189052"/>
            <a:ext cx="2478522" cy="6171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2"/>
                </a:solidFill>
              </a:rPr>
              <a:t>Up to 25% chance</a:t>
            </a:r>
            <a:r>
              <a:rPr lang="en-US" sz="1200" dirty="0">
                <a:solidFill>
                  <a:schemeClr val="tx2"/>
                </a:solidFill>
              </a:rPr>
              <a:t> of switching systemic therapy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86A01A-A5A3-C582-D050-5BB1BDD372DE}"/>
              </a:ext>
            </a:extLst>
          </p:cNvPr>
          <p:cNvSpPr/>
          <p:nvPr/>
        </p:nvSpPr>
        <p:spPr>
          <a:xfrm>
            <a:off x="367695" y="2972680"/>
            <a:ext cx="2478522" cy="6679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2"/>
                </a:solidFill>
              </a:rPr>
              <a:t>$9.9K per year </a:t>
            </a:r>
            <a:r>
              <a:rPr lang="en-US" sz="1200" dirty="0">
                <a:solidFill>
                  <a:schemeClr val="tx2"/>
                </a:solidFill>
              </a:rPr>
              <a:t>in increased medical costs compared to those who don’t switch/discontinue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BF5DF45-551B-40C3-0494-C288FEB89F9A}"/>
              </a:ext>
            </a:extLst>
          </p:cNvPr>
          <p:cNvSpPr/>
          <p:nvPr/>
        </p:nvSpPr>
        <p:spPr>
          <a:xfrm>
            <a:off x="3186315" y="2972680"/>
            <a:ext cx="2478522" cy="6679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2"/>
                </a:solidFill>
              </a:rPr>
              <a:t>$32K </a:t>
            </a:r>
            <a:r>
              <a:rPr lang="en-US" sz="1200" dirty="0">
                <a:solidFill>
                  <a:schemeClr val="tx2"/>
                </a:solidFill>
              </a:rPr>
              <a:t>for 4.5 months of ineffective treatment (approximate time to switch/discontinuation)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1E62DE5-E738-B3F7-9BDE-66304B62FC53}"/>
              </a:ext>
            </a:extLst>
          </p:cNvPr>
          <p:cNvSpPr/>
          <p:nvPr/>
        </p:nvSpPr>
        <p:spPr>
          <a:xfrm>
            <a:off x="7892901" y="2188500"/>
            <a:ext cx="2478522" cy="6171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2"/>
                </a:solidFill>
              </a:rPr>
              <a:t>Up to 37.5% chance </a:t>
            </a:r>
            <a:r>
              <a:rPr lang="en-US" sz="1200" dirty="0">
                <a:solidFill>
                  <a:schemeClr val="tx2"/>
                </a:solidFill>
              </a:rPr>
              <a:t>of switching systemic therapy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A9A6826-971C-E94D-F042-CFFABD016E7B}"/>
              </a:ext>
            </a:extLst>
          </p:cNvPr>
          <p:cNvSpPr/>
          <p:nvPr/>
        </p:nvSpPr>
        <p:spPr>
          <a:xfrm>
            <a:off x="6507646" y="2972680"/>
            <a:ext cx="2478522" cy="6679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2"/>
                </a:solidFill>
              </a:rPr>
              <a:t>$6.9K per year </a:t>
            </a:r>
            <a:r>
              <a:rPr lang="en-US" sz="1200" dirty="0">
                <a:solidFill>
                  <a:schemeClr val="tx2"/>
                </a:solidFill>
              </a:rPr>
              <a:t>in increased medical costs compared to those who don’t switch/discontinue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F6E41CA-7A5D-4FAE-505E-9906B0EEE189}"/>
              </a:ext>
            </a:extLst>
          </p:cNvPr>
          <p:cNvSpPr/>
          <p:nvPr/>
        </p:nvSpPr>
        <p:spPr>
          <a:xfrm>
            <a:off x="9349804" y="2972679"/>
            <a:ext cx="2478522" cy="6679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2"/>
                </a:solidFill>
              </a:rPr>
              <a:t>$25K for 5 months </a:t>
            </a:r>
            <a:r>
              <a:rPr lang="en-US" sz="1200" dirty="0">
                <a:solidFill>
                  <a:schemeClr val="tx2"/>
                </a:solidFill>
              </a:rPr>
              <a:t>of ineffective treatment (approximate time to switch/discontinuation)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883F2467-5AE3-22E2-77B8-83754CC8587E}"/>
              </a:ext>
            </a:extLst>
          </p:cNvPr>
          <p:cNvSpPr/>
          <p:nvPr/>
        </p:nvSpPr>
        <p:spPr>
          <a:xfrm>
            <a:off x="6995050" y="3788840"/>
            <a:ext cx="4267200" cy="79763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$12K per patient </a:t>
            </a:r>
            <a:r>
              <a:rPr lang="en-US" sz="1400" dirty="0"/>
              <a:t>in expected yearly costs saved by preventing switching or discontinuation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4577981-5AD9-5C96-7580-6567913FBB52}"/>
              </a:ext>
            </a:extLst>
          </p:cNvPr>
          <p:cNvSpPr/>
          <p:nvPr/>
        </p:nvSpPr>
        <p:spPr>
          <a:xfrm>
            <a:off x="2840342" y="5484605"/>
            <a:ext cx="6702139" cy="9110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400" b="1" dirty="0">
                <a:solidFill>
                  <a:schemeClr val="tx2"/>
                </a:solidFill>
              </a:rPr>
              <a:t>Significant </a:t>
            </a:r>
            <a:r>
              <a:rPr lang="en-US" sz="2400" b="1" u="sng" dirty="0">
                <a:solidFill>
                  <a:schemeClr val="tx2"/>
                </a:solidFill>
              </a:rPr>
              <a:t>cost-savings </a:t>
            </a:r>
            <a:r>
              <a:rPr lang="en-US" sz="2400" b="1" dirty="0">
                <a:solidFill>
                  <a:schemeClr val="tx2"/>
                </a:solidFill>
              </a:rPr>
              <a:t>to the healthcare system</a:t>
            </a:r>
          </a:p>
          <a:p>
            <a:pPr algn="ctr">
              <a:spcAft>
                <a:spcPts val="600"/>
              </a:spcAft>
            </a:pPr>
            <a:r>
              <a:rPr lang="en-US" sz="2400" b="1" u="sng" dirty="0">
                <a:solidFill>
                  <a:schemeClr val="tx2"/>
                </a:solidFill>
              </a:rPr>
              <a:t>Life-changing impact</a:t>
            </a:r>
            <a:r>
              <a:rPr lang="en-US" sz="2400" b="1" dirty="0">
                <a:solidFill>
                  <a:schemeClr val="tx2"/>
                </a:solidFill>
              </a:rPr>
              <a:t> on the patient experience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961F429B-07C9-22FC-8C02-F7D1FC5C7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21" y="5330408"/>
            <a:ext cx="2130711" cy="141299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09C2D69-C773-2B3B-511A-8A67272BDD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7019" y="5386680"/>
            <a:ext cx="2347710" cy="1351729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BD79A006-821F-8393-DB4A-D456AB10D1FA}"/>
              </a:ext>
            </a:extLst>
          </p:cNvPr>
          <p:cNvSpPr txBox="1"/>
          <p:nvPr/>
        </p:nvSpPr>
        <p:spPr>
          <a:xfrm>
            <a:off x="784294" y="4931111"/>
            <a:ext cx="1096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Psoriasis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8417841-6DA7-3C96-4CF1-101DAC50F8D3}"/>
              </a:ext>
            </a:extLst>
          </p:cNvPr>
          <p:cNvSpPr txBox="1"/>
          <p:nvPr/>
        </p:nvSpPr>
        <p:spPr>
          <a:xfrm>
            <a:off x="10469125" y="4970355"/>
            <a:ext cx="1096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Eczema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A8B110-CA0A-3FD0-F59A-A0940E801286}"/>
              </a:ext>
            </a:extLst>
          </p:cNvPr>
          <p:cNvSpPr txBox="1"/>
          <p:nvPr/>
        </p:nvSpPr>
        <p:spPr>
          <a:xfrm>
            <a:off x="2842175" y="3048112"/>
            <a:ext cx="300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+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A6DA44A8-DE74-3228-CC56-6D7D20B2E086}"/>
              </a:ext>
            </a:extLst>
          </p:cNvPr>
          <p:cNvSpPr/>
          <p:nvPr/>
        </p:nvSpPr>
        <p:spPr>
          <a:xfrm flipH="1">
            <a:off x="96690" y="2857912"/>
            <a:ext cx="226896" cy="85276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BE89E3-9907-E510-E4F2-C05B905FE4FC}"/>
              </a:ext>
            </a:extLst>
          </p:cNvPr>
          <p:cNvSpPr txBox="1"/>
          <p:nvPr/>
        </p:nvSpPr>
        <p:spPr>
          <a:xfrm>
            <a:off x="4229140" y="2280572"/>
            <a:ext cx="300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×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726232-0D32-86B9-4AEA-B77C42B1EA65}"/>
              </a:ext>
            </a:extLst>
          </p:cNvPr>
          <p:cNvSpPr txBox="1"/>
          <p:nvPr/>
        </p:nvSpPr>
        <p:spPr>
          <a:xfrm>
            <a:off x="420414" y="3961158"/>
            <a:ext cx="300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CAE1D1-5BD7-5058-DAC3-28F61C29235B}"/>
              </a:ext>
            </a:extLst>
          </p:cNvPr>
          <p:cNvSpPr txBox="1"/>
          <p:nvPr/>
        </p:nvSpPr>
        <p:spPr>
          <a:xfrm>
            <a:off x="10395485" y="2195235"/>
            <a:ext cx="300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×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B8D6CD-CD4C-6D39-59E9-457722D1DFBD}"/>
              </a:ext>
            </a:extLst>
          </p:cNvPr>
          <p:cNvSpPr txBox="1"/>
          <p:nvPr/>
        </p:nvSpPr>
        <p:spPr>
          <a:xfrm>
            <a:off x="9007364" y="3058290"/>
            <a:ext cx="300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+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C316223-A2D4-E93A-63A8-4588055BAB40}"/>
              </a:ext>
            </a:extLst>
          </p:cNvPr>
          <p:cNvCxnSpPr>
            <a:cxnSpLocks/>
          </p:cNvCxnSpPr>
          <p:nvPr/>
        </p:nvCxnSpPr>
        <p:spPr>
          <a:xfrm>
            <a:off x="6003761" y="1383838"/>
            <a:ext cx="0" cy="354727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Brace 11">
            <a:extLst>
              <a:ext uri="{FF2B5EF4-FFF2-40B4-BE49-F238E27FC236}">
                <a16:creationId xmlns:a16="http://schemas.microsoft.com/office/drawing/2014/main" id="{7D629AEA-64E1-F98C-6A07-384DF7C3F6A0}"/>
              </a:ext>
            </a:extLst>
          </p:cNvPr>
          <p:cNvSpPr/>
          <p:nvPr/>
        </p:nvSpPr>
        <p:spPr>
          <a:xfrm>
            <a:off x="5668296" y="2873397"/>
            <a:ext cx="226896" cy="85276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2CADE104-19C3-7F3A-AC5C-100AA92E6A04}"/>
              </a:ext>
            </a:extLst>
          </p:cNvPr>
          <p:cNvSpPr/>
          <p:nvPr/>
        </p:nvSpPr>
        <p:spPr>
          <a:xfrm flipH="1">
            <a:off x="6252699" y="2874011"/>
            <a:ext cx="226896" cy="85276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E35AC001-D296-0DCF-CAAD-8105C9381543}"/>
              </a:ext>
            </a:extLst>
          </p:cNvPr>
          <p:cNvSpPr/>
          <p:nvPr/>
        </p:nvSpPr>
        <p:spPr>
          <a:xfrm>
            <a:off x="11824305" y="2889496"/>
            <a:ext cx="226896" cy="85276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BCE54A-4F72-ADC5-7295-9501A8B49198}"/>
              </a:ext>
            </a:extLst>
          </p:cNvPr>
          <p:cNvSpPr txBox="1"/>
          <p:nvPr/>
        </p:nvSpPr>
        <p:spPr>
          <a:xfrm>
            <a:off x="6636656" y="3888907"/>
            <a:ext cx="300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699527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C582F-0F39-2250-8E5B-26AF0E77A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253" y="-27718"/>
            <a:ext cx="11326138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chemeClr val="tx2"/>
                </a:solidFill>
              </a:rPr>
              <a:t>Dermcyt</a:t>
            </a:r>
            <a:r>
              <a:rPr lang="en-US" sz="3200" b="1" dirty="0">
                <a:solidFill>
                  <a:schemeClr val="tx2"/>
                </a:solidFill>
              </a:rPr>
              <a:t> has key advantages over existing approaches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90A2708-E550-4C1D-253B-C1D9EB3F66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455666"/>
              </p:ext>
            </p:extLst>
          </p:nvPr>
        </p:nvGraphicFramePr>
        <p:xfrm>
          <a:off x="559931" y="1265878"/>
          <a:ext cx="11452186" cy="4671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1520">
                  <a:extLst>
                    <a:ext uri="{9D8B030D-6E8A-4147-A177-3AD203B41FA5}">
                      <a16:colId xmlns:a16="http://schemas.microsoft.com/office/drawing/2014/main" val="1653086817"/>
                    </a:ext>
                  </a:extLst>
                </a:gridCol>
                <a:gridCol w="1407238">
                  <a:extLst>
                    <a:ext uri="{9D8B030D-6E8A-4147-A177-3AD203B41FA5}">
                      <a16:colId xmlns:a16="http://schemas.microsoft.com/office/drawing/2014/main" val="162113604"/>
                    </a:ext>
                  </a:extLst>
                </a:gridCol>
                <a:gridCol w="1407238">
                  <a:extLst>
                    <a:ext uri="{9D8B030D-6E8A-4147-A177-3AD203B41FA5}">
                      <a16:colId xmlns:a16="http://schemas.microsoft.com/office/drawing/2014/main" val="821275387"/>
                    </a:ext>
                  </a:extLst>
                </a:gridCol>
                <a:gridCol w="1407238">
                  <a:extLst>
                    <a:ext uri="{9D8B030D-6E8A-4147-A177-3AD203B41FA5}">
                      <a16:colId xmlns:a16="http://schemas.microsoft.com/office/drawing/2014/main" val="719059585"/>
                    </a:ext>
                  </a:extLst>
                </a:gridCol>
                <a:gridCol w="1407238">
                  <a:extLst>
                    <a:ext uri="{9D8B030D-6E8A-4147-A177-3AD203B41FA5}">
                      <a16:colId xmlns:a16="http://schemas.microsoft.com/office/drawing/2014/main" val="3264883556"/>
                    </a:ext>
                  </a:extLst>
                </a:gridCol>
                <a:gridCol w="1407238">
                  <a:extLst>
                    <a:ext uri="{9D8B030D-6E8A-4147-A177-3AD203B41FA5}">
                      <a16:colId xmlns:a16="http://schemas.microsoft.com/office/drawing/2014/main" val="1647048755"/>
                    </a:ext>
                  </a:extLst>
                </a:gridCol>
                <a:gridCol w="1407238">
                  <a:extLst>
                    <a:ext uri="{9D8B030D-6E8A-4147-A177-3AD203B41FA5}">
                      <a16:colId xmlns:a16="http://schemas.microsoft.com/office/drawing/2014/main" val="854880376"/>
                    </a:ext>
                  </a:extLst>
                </a:gridCol>
                <a:gridCol w="1407238">
                  <a:extLst>
                    <a:ext uri="{9D8B030D-6E8A-4147-A177-3AD203B41FA5}">
                      <a16:colId xmlns:a16="http://schemas.microsoft.com/office/drawing/2014/main" val="1455738983"/>
                    </a:ext>
                  </a:extLst>
                </a:gridCol>
              </a:tblGrid>
              <a:tr h="5345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Useful for distinguishing  </a:t>
                      </a:r>
                    </a:p>
                    <a:p>
                      <a:pPr algn="ctr"/>
                      <a:r>
                        <a:rPr lang="en-US" sz="1400" dirty="0"/>
                        <a:t>psoriasis from eczema 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Rapid, clinically useful turnaround time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Painless sample collection in under one minute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Analysis occurs at protein, not mRNA level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Provides information for tailored treatment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Easy to adapt to other inflammatory disorders 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Test price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504564"/>
                  </a:ext>
                </a:extLst>
              </a:tr>
              <a:tr h="785167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tx2"/>
                          </a:solidFill>
                        </a:rPr>
                        <a:t>Mindera </a:t>
                      </a:r>
                    </a:p>
                    <a:p>
                      <a:pPr algn="r"/>
                      <a:r>
                        <a:rPr lang="en-US" sz="1600" b="1" dirty="0">
                          <a:solidFill>
                            <a:schemeClr val="tx2"/>
                          </a:solidFill>
                        </a:rPr>
                        <a:t>Health </a:t>
                      </a:r>
                    </a:p>
                  </a:txBody>
                  <a:tcPr anchor="ctr"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$3600 </a:t>
                      </a:r>
                    </a:p>
                  </a:txBody>
                  <a:tcPr anchor="ctr"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299068"/>
                  </a:ext>
                </a:extLst>
              </a:tr>
              <a:tr h="785167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tx2"/>
                          </a:solidFill>
                        </a:rPr>
                        <a:t>Castle </a:t>
                      </a:r>
                    </a:p>
                    <a:p>
                      <a:pPr algn="r"/>
                      <a:r>
                        <a:rPr lang="en-US" sz="1600" b="1" dirty="0">
                          <a:solidFill>
                            <a:schemeClr val="tx2"/>
                          </a:solidFill>
                        </a:rPr>
                        <a:t>Biosciences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$2000-8000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099684"/>
                  </a:ext>
                </a:extLst>
              </a:tr>
              <a:tr h="785167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tx2"/>
                          </a:solidFill>
                        </a:rPr>
                        <a:t>Dermcyt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2"/>
                          </a:solidFill>
                        </a:rPr>
                        <a:t>est</a:t>
                      </a: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 $2500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788988"/>
                  </a:ext>
                </a:extLst>
              </a:tr>
              <a:tr h="474339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tx2"/>
                          </a:solidFill>
                        </a:rPr>
                        <a:t> 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err="1">
                          <a:solidFill>
                            <a:schemeClr val="tx2"/>
                          </a:solidFill>
                        </a:rPr>
                        <a:t>Dermcyt’s</a:t>
                      </a:r>
                      <a:r>
                        <a:rPr lang="en-US" sz="1200" i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b="1" i="1" dirty="0">
                          <a:solidFill>
                            <a:schemeClr val="tx2"/>
                          </a:solidFill>
                        </a:rPr>
                        <a:t>rapid test can accurately distinguish</a:t>
                      </a:r>
                      <a:r>
                        <a:rPr lang="en-US" sz="1200" i="1" dirty="0">
                          <a:solidFill>
                            <a:schemeClr val="tx2"/>
                          </a:solidFill>
                        </a:rPr>
                        <a:t> between </a:t>
                      </a:r>
                      <a:r>
                        <a:rPr lang="en-US" sz="1200" b="1" i="1" dirty="0">
                          <a:solidFill>
                            <a:schemeClr val="tx2"/>
                          </a:solidFill>
                        </a:rPr>
                        <a:t>psoriasis and eczema 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2"/>
                          </a:solidFill>
                        </a:rPr>
                        <a:t>With our </a:t>
                      </a:r>
                      <a:r>
                        <a:rPr lang="en-US" sz="1200" b="1" i="1" dirty="0">
                          <a:solidFill>
                            <a:schemeClr val="tx2"/>
                          </a:solidFill>
                        </a:rPr>
                        <a:t>proprietary test card, </a:t>
                      </a:r>
                      <a:r>
                        <a:rPr lang="en-US" sz="1200" i="1" dirty="0">
                          <a:solidFill>
                            <a:schemeClr val="tx2"/>
                          </a:solidFill>
                        </a:rPr>
                        <a:t>we aim to </a:t>
                      </a:r>
                      <a:r>
                        <a:rPr lang="en-US" sz="1200" b="1" i="1" dirty="0">
                          <a:solidFill>
                            <a:schemeClr val="tx2"/>
                          </a:solidFill>
                        </a:rPr>
                        <a:t>obtain results at point of care</a:t>
                      </a:r>
                      <a:r>
                        <a:rPr lang="en-US" sz="1200" i="1" dirty="0">
                          <a:solidFill>
                            <a:schemeClr val="tx2"/>
                          </a:solidFill>
                        </a:rPr>
                        <a:t> and do not need to send to a lab for analysis 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2"/>
                          </a:solidFill>
                        </a:rPr>
                        <a:t>Dermcyt uses a </a:t>
                      </a:r>
                      <a:r>
                        <a:rPr lang="en-US" sz="1200" b="1" i="1" dirty="0">
                          <a:solidFill>
                            <a:schemeClr val="tx2"/>
                          </a:solidFill>
                        </a:rPr>
                        <a:t>novel method for collecting sample </a:t>
                      </a:r>
                      <a:r>
                        <a:rPr lang="en-US" sz="1200" i="1" dirty="0">
                          <a:solidFill>
                            <a:schemeClr val="tx2"/>
                          </a:solidFill>
                        </a:rPr>
                        <a:t>that is </a:t>
                      </a:r>
                      <a:r>
                        <a:rPr lang="en-US" sz="1200" b="1" i="1" dirty="0">
                          <a:solidFill>
                            <a:schemeClr val="tx2"/>
                          </a:solidFill>
                        </a:rPr>
                        <a:t>non-scarring, painless, and rapid</a:t>
                      </a:r>
                      <a:r>
                        <a:rPr lang="en-US" sz="1200" i="1" dirty="0">
                          <a:solidFill>
                            <a:schemeClr val="tx2"/>
                          </a:solidFill>
                        </a:rPr>
                        <a:t> (&lt;1 min)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>
                          <a:solidFill>
                            <a:schemeClr val="tx2"/>
                          </a:solidFill>
                        </a:rPr>
                        <a:t>mRNA levels do not always correlate with protein levels </a:t>
                      </a:r>
                      <a:r>
                        <a:rPr lang="en-US" sz="1200" i="1" dirty="0">
                          <a:solidFill>
                            <a:schemeClr val="tx2"/>
                          </a:solidFill>
                        </a:rPr>
                        <a:t>and may </a:t>
                      </a:r>
                      <a:r>
                        <a:rPr lang="en-US" sz="1200" b="0" i="1" dirty="0">
                          <a:solidFill>
                            <a:schemeClr val="tx2"/>
                          </a:solidFill>
                        </a:rPr>
                        <a:t>miss important biomarkers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2"/>
                          </a:solidFill>
                        </a:rPr>
                        <a:t>Using </a:t>
                      </a:r>
                      <a:r>
                        <a:rPr lang="en-US" sz="1200" b="1" i="1" dirty="0">
                          <a:solidFill>
                            <a:schemeClr val="tx2"/>
                          </a:solidFill>
                        </a:rPr>
                        <a:t>molecular biomarkers</a:t>
                      </a:r>
                      <a:r>
                        <a:rPr lang="en-US" sz="1200" i="1" dirty="0">
                          <a:solidFill>
                            <a:schemeClr val="tx2"/>
                          </a:solidFill>
                        </a:rPr>
                        <a:t>, results from Dermcyt can </a:t>
                      </a:r>
                      <a:r>
                        <a:rPr lang="en-US" sz="1200" b="1" i="1" dirty="0">
                          <a:solidFill>
                            <a:schemeClr val="tx2"/>
                          </a:solidFill>
                        </a:rPr>
                        <a:t>guide tailored treatment</a:t>
                      </a:r>
                      <a:endParaRPr lang="en-US" sz="120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err="1">
                          <a:solidFill>
                            <a:schemeClr val="tx2"/>
                          </a:solidFill>
                        </a:rPr>
                        <a:t>Dermcyt</a:t>
                      </a:r>
                      <a:r>
                        <a:rPr lang="en-US" sz="1200" i="1" dirty="0">
                          <a:solidFill>
                            <a:schemeClr val="tx2"/>
                          </a:solidFill>
                        </a:rPr>
                        <a:t> can readily </a:t>
                      </a:r>
                      <a:r>
                        <a:rPr lang="en-US" sz="1200" b="1" i="1" dirty="0">
                          <a:solidFill>
                            <a:schemeClr val="tx2"/>
                          </a:solidFill>
                        </a:rPr>
                        <a:t>develop assays for a wide range</a:t>
                      </a:r>
                      <a:r>
                        <a:rPr lang="en-US" sz="1200" i="1" dirty="0">
                          <a:solidFill>
                            <a:schemeClr val="tx2"/>
                          </a:solidFill>
                        </a:rPr>
                        <a:t> of skin and non-skin conditions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2"/>
                          </a:solidFill>
                        </a:rPr>
                        <a:t>The Dermcyt test </a:t>
                      </a:r>
                      <a:r>
                        <a:rPr lang="en-US" sz="1200" b="1" i="1" dirty="0">
                          <a:solidFill>
                            <a:schemeClr val="tx2"/>
                          </a:solidFill>
                        </a:rPr>
                        <a:t>price will be comparable </a:t>
                      </a:r>
                      <a:r>
                        <a:rPr lang="en-US" sz="1200" i="1" dirty="0">
                          <a:solidFill>
                            <a:schemeClr val="tx2"/>
                          </a:solidFill>
                        </a:rPr>
                        <a:t>to other dermatologic tests, with additional features  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949304"/>
                  </a:ext>
                </a:extLst>
              </a:tr>
            </a:tbl>
          </a:graphicData>
        </a:graphic>
      </p:graphicFrame>
      <p:pic>
        <p:nvPicPr>
          <p:cNvPr id="1026" name="Picture 2" descr="Mindera Health™ Announces Coverage with Evidence Project">
            <a:extLst>
              <a:ext uri="{FF2B5EF4-FFF2-40B4-BE49-F238E27FC236}">
                <a16:creationId xmlns:a16="http://schemas.microsoft.com/office/drawing/2014/main" id="{EF4F416E-07C2-04CE-978B-C2D01A014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39" y="2192893"/>
            <a:ext cx="8731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stle Biosciences: Molecular Diagnostics for Cancers">
            <a:extLst>
              <a:ext uri="{FF2B5EF4-FFF2-40B4-BE49-F238E27FC236}">
                <a16:creationId xmlns:a16="http://schemas.microsoft.com/office/drawing/2014/main" id="{E524308D-B46A-3E53-39DE-4DBF2E6C2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37" y="3251577"/>
            <a:ext cx="873125" cy="29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phic 10" descr="Checkmark with solid fill">
            <a:extLst>
              <a:ext uri="{FF2B5EF4-FFF2-40B4-BE49-F238E27FC236}">
                <a16:creationId xmlns:a16="http://schemas.microsoft.com/office/drawing/2014/main" id="{FE19DBBA-6791-E280-1C7C-5A5844B360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29547" y="3864018"/>
            <a:ext cx="647700" cy="647700"/>
          </a:xfrm>
          <a:prstGeom prst="rect">
            <a:avLst/>
          </a:prstGeom>
        </p:spPr>
      </p:pic>
      <p:pic>
        <p:nvPicPr>
          <p:cNvPr id="13" name="Graphic 12" descr="Checkmark with solid fill">
            <a:extLst>
              <a:ext uri="{FF2B5EF4-FFF2-40B4-BE49-F238E27FC236}">
                <a16:creationId xmlns:a16="http://schemas.microsoft.com/office/drawing/2014/main" id="{FED6F87D-94C0-EBF8-E9C2-18F9693443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93225" y="3835419"/>
            <a:ext cx="647700" cy="647700"/>
          </a:xfrm>
          <a:prstGeom prst="rect">
            <a:avLst/>
          </a:prstGeom>
        </p:spPr>
      </p:pic>
      <p:pic>
        <p:nvPicPr>
          <p:cNvPr id="15" name="Graphic 14" descr="Checkmark with solid fill">
            <a:extLst>
              <a:ext uri="{FF2B5EF4-FFF2-40B4-BE49-F238E27FC236}">
                <a16:creationId xmlns:a16="http://schemas.microsoft.com/office/drawing/2014/main" id="{ECFE7BF3-9EEC-077E-9BF2-7BCBDF33F7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42833" y="3871334"/>
            <a:ext cx="647700" cy="647700"/>
          </a:xfrm>
          <a:prstGeom prst="rect">
            <a:avLst/>
          </a:prstGeom>
        </p:spPr>
      </p:pic>
      <p:pic>
        <p:nvPicPr>
          <p:cNvPr id="17" name="Graphic 16" descr="Checkmark with solid fill">
            <a:extLst>
              <a:ext uri="{FF2B5EF4-FFF2-40B4-BE49-F238E27FC236}">
                <a16:creationId xmlns:a16="http://schemas.microsoft.com/office/drawing/2014/main" id="{3CAFB479-1BE7-58EC-F6CC-A18783F339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64952" y="3871334"/>
            <a:ext cx="647700" cy="647700"/>
          </a:xfrm>
          <a:prstGeom prst="rect">
            <a:avLst/>
          </a:prstGeom>
        </p:spPr>
      </p:pic>
      <p:pic>
        <p:nvPicPr>
          <p:cNvPr id="18" name="Graphic 17" descr="Checkmark with solid fill">
            <a:extLst>
              <a:ext uri="{FF2B5EF4-FFF2-40B4-BE49-F238E27FC236}">
                <a16:creationId xmlns:a16="http://schemas.microsoft.com/office/drawing/2014/main" id="{DDF06C9F-F767-F91D-BCE6-8C7E6CB619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30711" y="2262506"/>
            <a:ext cx="647700" cy="647700"/>
          </a:xfrm>
          <a:prstGeom prst="rect">
            <a:avLst/>
          </a:prstGeom>
        </p:spPr>
      </p:pic>
      <p:pic>
        <p:nvPicPr>
          <p:cNvPr id="19" name="Graphic 18" descr="Checkmark with solid fill">
            <a:extLst>
              <a:ext uri="{FF2B5EF4-FFF2-40B4-BE49-F238E27FC236}">
                <a16:creationId xmlns:a16="http://schemas.microsoft.com/office/drawing/2014/main" id="{D4ABC474-3B59-6D97-7FAF-EC54889F3B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62651" y="3075384"/>
            <a:ext cx="647700" cy="6477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51B3548-D841-F351-0FC8-EBA98971ECED}"/>
              </a:ext>
            </a:extLst>
          </p:cNvPr>
          <p:cNvSpPr/>
          <p:nvPr/>
        </p:nvSpPr>
        <p:spPr>
          <a:xfrm>
            <a:off x="228394" y="3763494"/>
            <a:ext cx="11783721" cy="79595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DB22508D-88EA-7F6A-3032-DD38D4875E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52722" y="3871334"/>
            <a:ext cx="647700" cy="647700"/>
          </a:xfrm>
          <a:prstGeom prst="rect">
            <a:avLst/>
          </a:prstGeom>
        </p:spPr>
      </p:pic>
      <p:pic>
        <p:nvPicPr>
          <p:cNvPr id="4" name="Graphic 3" descr="Checkmark with solid fill">
            <a:extLst>
              <a:ext uri="{FF2B5EF4-FFF2-40B4-BE49-F238E27FC236}">
                <a16:creationId xmlns:a16="http://schemas.microsoft.com/office/drawing/2014/main" id="{98DE115D-0172-A95C-C8CE-D354485E01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84382" y="3871334"/>
            <a:ext cx="647700" cy="647700"/>
          </a:xfrm>
          <a:prstGeom prst="rect">
            <a:avLst/>
          </a:prstGeom>
        </p:spPr>
      </p:pic>
      <p:pic>
        <p:nvPicPr>
          <p:cNvPr id="5" name="Graphic 4" descr="Checkmark with solid fill">
            <a:extLst>
              <a:ext uri="{FF2B5EF4-FFF2-40B4-BE49-F238E27FC236}">
                <a16:creationId xmlns:a16="http://schemas.microsoft.com/office/drawing/2014/main" id="{81AC4691-D8C1-5512-3DFF-8E7D8D0BC8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63854" y="2255800"/>
            <a:ext cx="647700" cy="6477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DF07F32-E345-41D8-F696-255629E989F9}"/>
              </a:ext>
            </a:extLst>
          </p:cNvPr>
          <p:cNvSpPr/>
          <p:nvPr/>
        </p:nvSpPr>
        <p:spPr>
          <a:xfrm>
            <a:off x="1639614" y="4587580"/>
            <a:ext cx="10372501" cy="1360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C75BE0-E036-BCE7-06B1-E45FB4D29781}"/>
              </a:ext>
            </a:extLst>
          </p:cNvPr>
          <p:cNvSpPr/>
          <p:nvPr/>
        </p:nvSpPr>
        <p:spPr>
          <a:xfrm>
            <a:off x="1210320" y="4937862"/>
            <a:ext cx="9721893" cy="12406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2000" b="1" u="sng" dirty="0">
                <a:solidFill>
                  <a:schemeClr val="tx2"/>
                </a:solidFill>
              </a:rPr>
              <a:t>Building for success: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tx2"/>
                </a:solidFill>
              </a:rPr>
              <a:t>Partnership with regulatory affairs consultant: </a:t>
            </a:r>
            <a:r>
              <a:rPr lang="en-US" sz="2000" b="1" dirty="0" err="1">
                <a:solidFill>
                  <a:schemeClr val="tx2"/>
                </a:solidFill>
              </a:rPr>
              <a:t>Roaida</a:t>
            </a:r>
            <a:r>
              <a:rPr lang="en-US" sz="2000" b="1" dirty="0">
                <a:solidFill>
                  <a:schemeClr val="tx2"/>
                </a:solidFill>
              </a:rPr>
              <a:t> Johnson (</a:t>
            </a:r>
            <a:r>
              <a:rPr lang="en-US" sz="2000" b="1" dirty="0" err="1">
                <a:solidFill>
                  <a:schemeClr val="tx2"/>
                </a:solidFill>
              </a:rPr>
              <a:t>Lambint</a:t>
            </a:r>
            <a:r>
              <a:rPr lang="en-US" sz="2000" b="1" dirty="0">
                <a:solidFill>
                  <a:schemeClr val="tx2"/>
                </a:solidFill>
              </a:rPr>
              <a:t>, LLC)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tx2"/>
                </a:solidFill>
              </a:rPr>
              <a:t>Preparing for upcoming discussion with FDA regarding Q-Submission</a:t>
            </a:r>
          </a:p>
        </p:txBody>
      </p:sp>
    </p:spTree>
    <p:extLst>
      <p:ext uri="{BB962C8B-B14F-4D97-AF65-F5344CB8AC3E}">
        <p14:creationId xmlns:p14="http://schemas.microsoft.com/office/powerpoint/2010/main" val="218979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C582F-0F39-2250-8E5B-26AF0E77A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623" y="-92853"/>
            <a:ext cx="10394147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Broad range of customers with potential for expansion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73B7FB0-27B3-79C4-70A5-4DC85E1FBCCA}"/>
              </a:ext>
            </a:extLst>
          </p:cNvPr>
          <p:cNvSpPr/>
          <p:nvPr/>
        </p:nvSpPr>
        <p:spPr>
          <a:xfrm>
            <a:off x="1188038" y="1215352"/>
            <a:ext cx="3425960" cy="55581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Customer Base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579D65-C049-C9D5-2EA3-716EC971D441}"/>
              </a:ext>
            </a:extLst>
          </p:cNvPr>
          <p:cNvSpPr/>
          <p:nvPr/>
        </p:nvSpPr>
        <p:spPr>
          <a:xfrm>
            <a:off x="1735607" y="2000983"/>
            <a:ext cx="2860462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2425"/>
            <a:r>
              <a:rPr lang="en-US" b="1" dirty="0">
                <a:solidFill>
                  <a:schemeClr val="tx2"/>
                </a:solidFill>
              </a:rPr>
              <a:t>Primary Care Practices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76EE352-9F8D-8541-017F-119028782F0D}"/>
              </a:ext>
            </a:extLst>
          </p:cNvPr>
          <p:cNvSpPr/>
          <p:nvPr/>
        </p:nvSpPr>
        <p:spPr>
          <a:xfrm>
            <a:off x="1153622" y="1927024"/>
            <a:ext cx="770965" cy="75751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64982C-B5D9-A77B-E40F-BA0965548599}"/>
              </a:ext>
            </a:extLst>
          </p:cNvPr>
          <p:cNvSpPr/>
          <p:nvPr/>
        </p:nvSpPr>
        <p:spPr>
          <a:xfrm>
            <a:off x="1735607" y="2951283"/>
            <a:ext cx="2860462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2425"/>
            <a:r>
              <a:rPr lang="en-US" b="1" dirty="0">
                <a:solidFill>
                  <a:schemeClr val="tx2"/>
                </a:solidFill>
              </a:rPr>
              <a:t>Dermatology Practices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FF54FA1-E82A-E7C1-CEC7-40A5D3DF2CF9}"/>
              </a:ext>
            </a:extLst>
          </p:cNvPr>
          <p:cNvSpPr/>
          <p:nvPr/>
        </p:nvSpPr>
        <p:spPr>
          <a:xfrm>
            <a:off x="1153622" y="2877324"/>
            <a:ext cx="770965" cy="75751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AFAE91-8F4D-FC4B-09E0-6376E353AF85}"/>
              </a:ext>
            </a:extLst>
          </p:cNvPr>
          <p:cNvSpPr/>
          <p:nvPr/>
        </p:nvSpPr>
        <p:spPr>
          <a:xfrm>
            <a:off x="1735607" y="3947459"/>
            <a:ext cx="2860462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2425"/>
            <a:r>
              <a:rPr lang="en-US" b="1" dirty="0">
                <a:solidFill>
                  <a:schemeClr val="tx2"/>
                </a:solidFill>
              </a:rPr>
              <a:t>Pharma Organizations / Research Institutions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71BCEC2-A2C1-B13C-76AB-264FEB1966C9}"/>
              </a:ext>
            </a:extLst>
          </p:cNvPr>
          <p:cNvSpPr/>
          <p:nvPr/>
        </p:nvSpPr>
        <p:spPr>
          <a:xfrm>
            <a:off x="1153622" y="3873500"/>
            <a:ext cx="770965" cy="75751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8AF8C9-5A37-5542-E8DB-441CD8A7CB4F}"/>
              </a:ext>
            </a:extLst>
          </p:cNvPr>
          <p:cNvSpPr txBox="1"/>
          <p:nvPr/>
        </p:nvSpPr>
        <p:spPr>
          <a:xfrm>
            <a:off x="1633005" y="4557059"/>
            <a:ext cx="3065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tx2"/>
                </a:solidFill>
              </a:rPr>
              <a:t>Biomarker directed trial enrollment</a:t>
            </a:r>
          </a:p>
        </p:txBody>
      </p:sp>
      <p:pic>
        <p:nvPicPr>
          <p:cNvPr id="19" name="Graphic 18" descr="Doctor male with solid fill">
            <a:extLst>
              <a:ext uri="{FF2B5EF4-FFF2-40B4-BE49-F238E27FC236}">
                <a16:creationId xmlns:a16="http://schemas.microsoft.com/office/drawing/2014/main" id="{72F3AEB4-B025-8942-E4F5-4A6599587D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25339" y="1994371"/>
            <a:ext cx="609600" cy="609600"/>
          </a:xfrm>
          <a:prstGeom prst="rect">
            <a:avLst/>
          </a:prstGeom>
        </p:spPr>
      </p:pic>
      <p:pic>
        <p:nvPicPr>
          <p:cNvPr id="21" name="Graphic 20" descr="Hospital with solid fill">
            <a:extLst>
              <a:ext uri="{FF2B5EF4-FFF2-40B4-BE49-F238E27FC236}">
                <a16:creationId xmlns:a16="http://schemas.microsoft.com/office/drawing/2014/main" id="{F6BD40BC-6A38-2D14-FDA6-AD827F8BFE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9650" y="2939071"/>
            <a:ext cx="640977" cy="640977"/>
          </a:xfrm>
          <a:prstGeom prst="rect">
            <a:avLst/>
          </a:prstGeom>
        </p:spPr>
      </p:pic>
      <p:pic>
        <p:nvPicPr>
          <p:cNvPr id="23" name="Graphic 22" descr="Microscope with solid fill">
            <a:extLst>
              <a:ext uri="{FF2B5EF4-FFF2-40B4-BE49-F238E27FC236}">
                <a16:creationId xmlns:a16="http://schemas.microsoft.com/office/drawing/2014/main" id="{7A083394-2D18-2CED-941E-14F79B4E73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42095" y="3962563"/>
            <a:ext cx="539057" cy="5390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C0F042-6CF8-EF92-87DC-18A4B390C4F9}"/>
              </a:ext>
            </a:extLst>
          </p:cNvPr>
          <p:cNvSpPr txBox="1"/>
          <p:nvPr/>
        </p:nvSpPr>
        <p:spPr>
          <a:xfrm>
            <a:off x="580988" y="6026476"/>
            <a:ext cx="4658946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solidFill>
                  <a:schemeClr val="tx2"/>
                </a:solidFill>
              </a:rPr>
              <a:t>*</a:t>
            </a:r>
            <a:r>
              <a:rPr lang="en-US" sz="1200" b="1" i="1" dirty="0" err="1">
                <a:solidFill>
                  <a:schemeClr val="tx2"/>
                </a:solidFill>
              </a:rPr>
              <a:t>Mindera</a:t>
            </a:r>
            <a:r>
              <a:rPr lang="en-US" sz="1200" b="1" i="1" dirty="0">
                <a:solidFill>
                  <a:schemeClr val="tx2"/>
                </a:solidFill>
              </a:rPr>
              <a:t> recently signed a contract with </a:t>
            </a:r>
            <a:r>
              <a:rPr lang="en-US" sz="1200" b="1" i="1" dirty="0" err="1">
                <a:solidFill>
                  <a:schemeClr val="tx2"/>
                </a:solidFill>
              </a:rPr>
              <a:t>Contigo</a:t>
            </a:r>
            <a:r>
              <a:rPr lang="en-US" sz="1200" b="1" i="1" dirty="0">
                <a:solidFill>
                  <a:schemeClr val="tx2"/>
                </a:solidFill>
              </a:rPr>
              <a:t> Healthcare Network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1631F85-1BA1-1863-2FFF-348E828D7A38}"/>
              </a:ext>
            </a:extLst>
          </p:cNvPr>
          <p:cNvGrpSpPr/>
          <p:nvPr/>
        </p:nvGrpSpPr>
        <p:grpSpPr>
          <a:xfrm>
            <a:off x="5964619" y="1376712"/>
            <a:ext cx="6393274" cy="1353306"/>
            <a:chOff x="6852745" y="1488619"/>
            <a:chExt cx="5199418" cy="211890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095413B-4FAD-A2FE-FB7F-FF200A37B886}"/>
                </a:ext>
              </a:extLst>
            </p:cNvPr>
            <p:cNvSpPr/>
            <p:nvPr/>
          </p:nvSpPr>
          <p:spPr>
            <a:xfrm>
              <a:off x="6852745" y="1488619"/>
              <a:ext cx="4698123" cy="211890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300"/>
                </a:spcAft>
              </a:pPr>
              <a:r>
                <a:rPr lang="en-US" sz="1600" u="sng" dirty="0">
                  <a:solidFill>
                    <a:srgbClr val="C00000"/>
                  </a:solidFill>
                </a:rPr>
                <a:t>ADDRESSES A LONG-FELT UNMET NEED FOR DERMATOLOGISTS*</a:t>
              </a:r>
            </a:p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chemeClr val="tx2"/>
                  </a:solidFill>
                </a:rPr>
                <a:t>98% reported they would </a:t>
              </a:r>
              <a:r>
                <a:rPr lang="en-US" sz="1600" b="1" u="sng" dirty="0">
                  <a:solidFill>
                    <a:schemeClr val="tx2"/>
                  </a:solidFill>
                </a:rPr>
                <a:t>use a personalized diagnostic test </a:t>
              </a:r>
            </a:p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chemeClr val="tx2"/>
                  </a:solidFill>
                </a:rPr>
                <a:t>93% would </a:t>
              </a:r>
              <a:r>
                <a:rPr lang="en-US" sz="1600" b="1" u="sng" dirty="0">
                  <a:solidFill>
                    <a:schemeClr val="tx2"/>
                  </a:solidFill>
                </a:rPr>
                <a:t>alter first-line therapy </a:t>
              </a:r>
              <a:r>
                <a:rPr lang="en-US" sz="1600" b="1" dirty="0">
                  <a:solidFill>
                    <a:schemeClr val="tx2"/>
                  </a:solidFill>
                </a:rPr>
                <a:t>based on the test result</a:t>
              </a:r>
            </a:p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chemeClr val="tx2"/>
                  </a:solidFill>
                </a:rPr>
                <a:t>100% would use if part of prior authorization process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6A7277A-A189-E4D4-2B7C-906C3734B7EC}"/>
                </a:ext>
              </a:extLst>
            </p:cNvPr>
            <p:cNvSpPr txBox="1"/>
            <p:nvPr/>
          </p:nvSpPr>
          <p:spPr>
            <a:xfrm>
              <a:off x="9613675" y="3322944"/>
              <a:ext cx="243848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*Strober et al. 2021. </a:t>
              </a:r>
              <a:r>
                <a:rPr lang="en-US" sz="800" i="1" dirty="0"/>
                <a:t>Dermatol </a:t>
              </a:r>
              <a:r>
                <a:rPr lang="en-US" sz="800" i="1" dirty="0" err="1"/>
                <a:t>Ther</a:t>
              </a:r>
              <a:r>
                <a:rPr lang="en-US" sz="800" i="1" dirty="0"/>
                <a:t> (</a:t>
              </a:r>
              <a:r>
                <a:rPr lang="en-US" sz="800" i="1" dirty="0" err="1"/>
                <a:t>Heidelb</a:t>
              </a:r>
              <a:r>
                <a:rPr lang="en-US" sz="800" i="1" dirty="0"/>
                <a:t>) </a:t>
              </a:r>
              <a:r>
                <a:rPr lang="en-US" sz="800" dirty="0"/>
                <a:t>11:1851.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8FF00E0-DA6D-A0F2-200E-9A6B8166B81B}"/>
              </a:ext>
            </a:extLst>
          </p:cNvPr>
          <p:cNvSpPr txBox="1"/>
          <p:nvPr/>
        </p:nvSpPr>
        <p:spPr>
          <a:xfrm>
            <a:off x="5605809" y="5446978"/>
            <a:ext cx="3065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Psoriasis and atopic dermatitis represent only a small fraction of the possible market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01DBD3C-6603-D47B-5FF9-6FFAD5AD55A6}"/>
              </a:ext>
            </a:extLst>
          </p:cNvPr>
          <p:cNvGrpSpPr/>
          <p:nvPr/>
        </p:nvGrpSpPr>
        <p:grpSpPr>
          <a:xfrm>
            <a:off x="6104608" y="3331087"/>
            <a:ext cx="2019300" cy="2019300"/>
            <a:chOff x="6319897" y="3764413"/>
            <a:chExt cx="2019300" cy="2019300"/>
          </a:xfrm>
        </p:grpSpPr>
        <p:pic>
          <p:nvPicPr>
            <p:cNvPr id="22" name="Graphic 21" descr="Pyramid with levels with solid fill">
              <a:extLst>
                <a:ext uri="{FF2B5EF4-FFF2-40B4-BE49-F238E27FC236}">
                  <a16:creationId xmlns:a16="http://schemas.microsoft.com/office/drawing/2014/main" id="{51459256-7736-FED7-E12D-0EB1699EF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319897" y="3764413"/>
              <a:ext cx="2019300" cy="2019300"/>
            </a:xfrm>
            <a:prstGeom prst="rect">
              <a:avLst/>
            </a:prstGeom>
          </p:spPr>
        </p:pic>
        <p:sp>
          <p:nvSpPr>
            <p:cNvPr id="26" name="Triangle 25">
              <a:extLst>
                <a:ext uri="{FF2B5EF4-FFF2-40B4-BE49-F238E27FC236}">
                  <a16:creationId xmlns:a16="http://schemas.microsoft.com/office/drawing/2014/main" id="{1C2D0362-10D8-4437-61BA-902A2739321D}"/>
                </a:ext>
              </a:extLst>
            </p:cNvPr>
            <p:cNvSpPr/>
            <p:nvPr/>
          </p:nvSpPr>
          <p:spPr>
            <a:xfrm>
              <a:off x="7056164" y="4040559"/>
              <a:ext cx="505221" cy="410711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494777C-CCEE-87FD-EDEF-7C390BCEA4FD}"/>
              </a:ext>
            </a:extLst>
          </p:cNvPr>
          <p:cNvSpPr txBox="1"/>
          <p:nvPr/>
        </p:nvSpPr>
        <p:spPr>
          <a:xfrm>
            <a:off x="9138142" y="5481288"/>
            <a:ext cx="3065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Interest in non-invasive biomarker testing in dermatology is rapidly expanding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F5619C5-44AB-07C1-1911-10894BD80E9F}"/>
              </a:ext>
            </a:extLst>
          </p:cNvPr>
          <p:cNvGrpSpPr/>
          <p:nvPr/>
        </p:nvGrpSpPr>
        <p:grpSpPr>
          <a:xfrm>
            <a:off x="8613790" y="3418199"/>
            <a:ext cx="2911157" cy="1910440"/>
            <a:chOff x="8347084" y="3821016"/>
            <a:chExt cx="2911157" cy="1910440"/>
          </a:xfrm>
        </p:grpSpPr>
        <p:pic>
          <p:nvPicPr>
            <p:cNvPr id="34" name="Picture 33" descr="A green bar graph with white background&#10;&#10;Description automatically generated">
              <a:extLst>
                <a:ext uri="{FF2B5EF4-FFF2-40B4-BE49-F238E27FC236}">
                  <a16:creationId xmlns:a16="http://schemas.microsoft.com/office/drawing/2014/main" id="{7C491FC9-6533-7274-0C50-CFC43B643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201806" y="3821016"/>
              <a:ext cx="2056435" cy="169595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40478A0-6A24-9991-7202-FAF458453AD5}"/>
                </a:ext>
              </a:extLst>
            </p:cNvPr>
            <p:cNvSpPr txBox="1"/>
            <p:nvPr/>
          </p:nvSpPr>
          <p:spPr>
            <a:xfrm>
              <a:off x="10144877" y="5423679"/>
              <a:ext cx="4987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Year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34E582B-4A94-4A9B-80AD-A0948952EF22}"/>
                </a:ext>
              </a:extLst>
            </p:cNvPr>
            <p:cNvSpPr txBox="1"/>
            <p:nvPr/>
          </p:nvSpPr>
          <p:spPr>
            <a:xfrm>
              <a:off x="8347084" y="4515102"/>
              <a:ext cx="1376724" cy="307777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Articles per year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382B6C5F-E2E7-C4CD-1006-6FB09170EAEE}"/>
              </a:ext>
            </a:extLst>
          </p:cNvPr>
          <p:cNvSpPr/>
          <p:nvPr/>
        </p:nvSpPr>
        <p:spPr>
          <a:xfrm>
            <a:off x="1753507" y="5066190"/>
            <a:ext cx="2860462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2425"/>
            <a:r>
              <a:rPr lang="en-US" b="1" dirty="0">
                <a:solidFill>
                  <a:schemeClr val="tx2"/>
                </a:solidFill>
              </a:rPr>
              <a:t>Health Plans / Insurance Companies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EE6A5C4-D739-632A-9670-1734AF6B67CA}"/>
              </a:ext>
            </a:extLst>
          </p:cNvPr>
          <p:cNvSpPr/>
          <p:nvPr/>
        </p:nvSpPr>
        <p:spPr>
          <a:xfrm>
            <a:off x="1171522" y="4992231"/>
            <a:ext cx="770965" cy="75751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38E0D4-B14E-00B2-210D-02BD47C9F73F}"/>
              </a:ext>
            </a:extLst>
          </p:cNvPr>
          <p:cNvSpPr txBox="1"/>
          <p:nvPr/>
        </p:nvSpPr>
        <p:spPr>
          <a:xfrm>
            <a:off x="1650905" y="5703926"/>
            <a:ext cx="3065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tx2"/>
                </a:solidFill>
              </a:rPr>
              <a:t>Biomarker based drug approvals*</a:t>
            </a:r>
          </a:p>
        </p:txBody>
      </p:sp>
      <p:pic>
        <p:nvPicPr>
          <p:cNvPr id="28" name="Graphic 27" descr="Handshake with solid fill">
            <a:extLst>
              <a:ext uri="{FF2B5EF4-FFF2-40B4-BE49-F238E27FC236}">
                <a16:creationId xmlns:a16="http://schemas.microsoft.com/office/drawing/2014/main" id="{B296FF19-98E1-F21C-C9ED-585D90C80E1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08587" y="5149663"/>
            <a:ext cx="517305" cy="51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63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{F2C3D055-6EA9-C945-89A0-64062B3502FA}tf10001058</Template>
  <TotalTime>5188</TotalTime>
  <Words>1136</Words>
  <Application>Microsoft Macintosh PowerPoint</Application>
  <PresentationFormat>Widescreen</PresentationFormat>
  <Paragraphs>184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Dermcyt  Incorporating immunologic biomarkers into personalized treatment selection in dermatology</vt:lpstr>
      <vt:lpstr>Our founding team is comprised of dermatologists, immunologists, and engineers</vt:lpstr>
      <vt:lpstr>Psoriasis and eczema are treated with biologics by trial-and-error</vt:lpstr>
      <vt:lpstr>Dermcyt: painless and rapid personalized medicine</vt:lpstr>
      <vt:lpstr>Dermcyt correctly classifies diagnosis and predicts treatment response</vt:lpstr>
      <vt:lpstr>Potential Market $3.3Bn Per Year with ~4 Million Treatment Switches Prevented</vt:lpstr>
      <vt:lpstr>Dermcyt can save ~$10,000-$12,000 per patient per year</vt:lpstr>
      <vt:lpstr>Dermcyt has key advantages over existing approaches</vt:lpstr>
      <vt:lpstr>Broad range of customers with potential for expansion</vt:lpstr>
      <vt:lpstr>$300k in support will enable a randomized controlled trial by Q1 2026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Roberts Fund</dc:title>
  <dc:creator>Arun, Siddharth</dc:creator>
  <cp:lastModifiedBy>Damsky, William</cp:lastModifiedBy>
  <cp:revision>472</cp:revision>
  <cp:lastPrinted>2023-10-30T14:12:42Z</cp:lastPrinted>
  <dcterms:created xsi:type="dcterms:W3CDTF">2023-09-27T19:44:23Z</dcterms:created>
  <dcterms:modified xsi:type="dcterms:W3CDTF">2023-12-07T11:17:16Z</dcterms:modified>
</cp:coreProperties>
</file>